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16"/>
  </p:notesMasterIdLst>
  <p:handoutMasterIdLst>
    <p:handoutMasterId r:id="rId117"/>
  </p:handoutMasterIdLst>
  <p:sldIdLst>
    <p:sldId id="257" r:id="rId2"/>
    <p:sldId id="268" r:id="rId3"/>
    <p:sldId id="281" r:id="rId4"/>
    <p:sldId id="280" r:id="rId5"/>
    <p:sldId id="277" r:id="rId6"/>
    <p:sldId id="331" r:id="rId7"/>
    <p:sldId id="332" r:id="rId8"/>
    <p:sldId id="274" r:id="rId9"/>
    <p:sldId id="275" r:id="rId10"/>
    <p:sldId id="276" r:id="rId11"/>
    <p:sldId id="290" r:id="rId12"/>
    <p:sldId id="283" r:id="rId13"/>
    <p:sldId id="284" r:id="rId14"/>
    <p:sldId id="285" r:id="rId15"/>
    <p:sldId id="286" r:id="rId16"/>
    <p:sldId id="323" r:id="rId17"/>
    <p:sldId id="306" r:id="rId18"/>
    <p:sldId id="307" r:id="rId19"/>
    <p:sldId id="287" r:id="rId20"/>
    <p:sldId id="292" r:id="rId21"/>
    <p:sldId id="324" r:id="rId22"/>
    <p:sldId id="288" r:id="rId23"/>
    <p:sldId id="293" r:id="rId24"/>
    <p:sldId id="296" r:id="rId25"/>
    <p:sldId id="295" r:id="rId26"/>
    <p:sldId id="328" r:id="rId27"/>
    <p:sldId id="327" r:id="rId28"/>
    <p:sldId id="326" r:id="rId29"/>
    <p:sldId id="329" r:id="rId30"/>
    <p:sldId id="330" r:id="rId31"/>
    <p:sldId id="299" r:id="rId32"/>
    <p:sldId id="298" r:id="rId33"/>
    <p:sldId id="297" r:id="rId34"/>
    <p:sldId id="309" r:id="rId35"/>
    <p:sldId id="291" r:id="rId36"/>
    <p:sldId id="300" r:id="rId37"/>
    <p:sldId id="301" r:id="rId38"/>
    <p:sldId id="302" r:id="rId39"/>
    <p:sldId id="303" r:id="rId40"/>
    <p:sldId id="322" r:id="rId41"/>
    <p:sldId id="304" r:id="rId42"/>
    <p:sldId id="305" r:id="rId43"/>
    <p:sldId id="310" r:id="rId44"/>
    <p:sldId id="311" r:id="rId45"/>
    <p:sldId id="312" r:id="rId46"/>
    <p:sldId id="313" r:id="rId47"/>
    <p:sldId id="317" r:id="rId48"/>
    <p:sldId id="318" r:id="rId49"/>
    <p:sldId id="319" r:id="rId50"/>
    <p:sldId id="321" r:id="rId51"/>
    <p:sldId id="320" r:id="rId52"/>
    <p:sldId id="333" r:id="rId53"/>
    <p:sldId id="336" r:id="rId54"/>
    <p:sldId id="337" r:id="rId55"/>
    <p:sldId id="338" r:id="rId56"/>
    <p:sldId id="340" r:id="rId57"/>
    <p:sldId id="342" r:id="rId58"/>
    <p:sldId id="339" r:id="rId59"/>
    <p:sldId id="341" r:id="rId60"/>
    <p:sldId id="343" r:id="rId61"/>
    <p:sldId id="344" r:id="rId62"/>
    <p:sldId id="345" r:id="rId63"/>
    <p:sldId id="346" r:id="rId64"/>
    <p:sldId id="347" r:id="rId65"/>
    <p:sldId id="335" r:id="rId66"/>
    <p:sldId id="348" r:id="rId67"/>
    <p:sldId id="349" r:id="rId68"/>
    <p:sldId id="350" r:id="rId69"/>
    <p:sldId id="351" r:id="rId70"/>
    <p:sldId id="352" r:id="rId71"/>
    <p:sldId id="354" r:id="rId72"/>
    <p:sldId id="355" r:id="rId73"/>
    <p:sldId id="353" r:id="rId74"/>
    <p:sldId id="356" r:id="rId75"/>
    <p:sldId id="357" r:id="rId76"/>
    <p:sldId id="358" r:id="rId77"/>
    <p:sldId id="360" r:id="rId78"/>
    <p:sldId id="359" r:id="rId79"/>
    <p:sldId id="361" r:id="rId80"/>
    <p:sldId id="364" r:id="rId81"/>
    <p:sldId id="365" r:id="rId82"/>
    <p:sldId id="366" r:id="rId83"/>
    <p:sldId id="367" r:id="rId84"/>
    <p:sldId id="368" r:id="rId85"/>
    <p:sldId id="369" r:id="rId86"/>
    <p:sldId id="370" r:id="rId87"/>
    <p:sldId id="371" r:id="rId88"/>
    <p:sldId id="362" r:id="rId89"/>
    <p:sldId id="372" r:id="rId90"/>
    <p:sldId id="373" r:id="rId91"/>
    <p:sldId id="374" r:id="rId92"/>
    <p:sldId id="375" r:id="rId93"/>
    <p:sldId id="376" r:id="rId94"/>
    <p:sldId id="377" r:id="rId95"/>
    <p:sldId id="363" r:id="rId96"/>
    <p:sldId id="378" r:id="rId97"/>
    <p:sldId id="379" r:id="rId98"/>
    <p:sldId id="380" r:id="rId99"/>
    <p:sldId id="381" r:id="rId100"/>
    <p:sldId id="382" r:id="rId101"/>
    <p:sldId id="334" r:id="rId102"/>
    <p:sldId id="383" r:id="rId103"/>
    <p:sldId id="385" r:id="rId104"/>
    <p:sldId id="384" r:id="rId105"/>
    <p:sldId id="387" r:id="rId106"/>
    <p:sldId id="388" r:id="rId107"/>
    <p:sldId id="386" r:id="rId108"/>
    <p:sldId id="389" r:id="rId109"/>
    <p:sldId id="390" r:id="rId110"/>
    <p:sldId id="391" r:id="rId111"/>
    <p:sldId id="392" r:id="rId112"/>
    <p:sldId id="393" r:id="rId113"/>
    <p:sldId id="394" r:id="rId114"/>
    <p:sldId id="395" r:id="rId115"/>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A5EC4FF-EC6B-4316-BDF2-63D16E88239A}">
          <p14:sldIdLst>
            <p14:sldId id="257"/>
            <p14:sldId id="268"/>
          </p14:sldIdLst>
        </p14:section>
        <p14:section name="Introduction" id="{FEF440C4-4B28-45A0-B3D6-DE0EB3E59C5E}">
          <p14:sldIdLst>
            <p14:sldId id="281"/>
            <p14:sldId id="280"/>
            <p14:sldId id="277"/>
            <p14:sldId id="331"/>
            <p14:sldId id="332"/>
            <p14:sldId id="274"/>
            <p14:sldId id="275"/>
            <p14:sldId id="276"/>
            <p14:sldId id="290"/>
          </p14:sldIdLst>
        </p14:section>
        <p14:section name="Exploration" id="{5CED9A66-070A-45C6-A176-C1F4DA24E8C4}">
          <p14:sldIdLst>
            <p14:sldId id="283"/>
            <p14:sldId id="284"/>
            <p14:sldId id="285"/>
            <p14:sldId id="286"/>
            <p14:sldId id="323"/>
            <p14:sldId id="306"/>
            <p14:sldId id="307"/>
            <p14:sldId id="287"/>
            <p14:sldId id="292"/>
            <p14:sldId id="324"/>
            <p14:sldId id="288"/>
            <p14:sldId id="293"/>
            <p14:sldId id="296"/>
            <p14:sldId id="295"/>
            <p14:sldId id="328"/>
            <p14:sldId id="327"/>
            <p14:sldId id="326"/>
            <p14:sldId id="329"/>
            <p14:sldId id="330"/>
            <p14:sldId id="299"/>
            <p14:sldId id="298"/>
            <p14:sldId id="297"/>
            <p14:sldId id="309"/>
            <p14:sldId id="291"/>
          </p14:sldIdLst>
        </p14:section>
        <p14:section name="Cleaning" id="{A114DAAA-C3ED-4FCF-A253-B940ED71D582}">
          <p14:sldIdLst>
            <p14:sldId id="300"/>
            <p14:sldId id="301"/>
            <p14:sldId id="302"/>
            <p14:sldId id="303"/>
            <p14:sldId id="322"/>
            <p14:sldId id="304"/>
            <p14:sldId id="305"/>
            <p14:sldId id="310"/>
            <p14:sldId id="311"/>
            <p14:sldId id="312"/>
          </p14:sldIdLst>
        </p14:section>
        <p14:section name="Analysis" id="{FB40E390-F9D9-4BEA-AD8A-EDC8F4D87EB4}">
          <p14:sldIdLst>
            <p14:sldId id="313"/>
            <p14:sldId id="317"/>
            <p14:sldId id="318"/>
            <p14:sldId id="319"/>
            <p14:sldId id="321"/>
            <p14:sldId id="320"/>
            <p14:sldId id="333"/>
          </p14:sldIdLst>
        </p14:section>
        <p14:section name="Distribution" id="{2FB6F45A-A246-43E4-9B91-40D261E8C5EF}">
          <p14:sldIdLst>
            <p14:sldId id="336"/>
            <p14:sldId id="337"/>
            <p14:sldId id="338"/>
            <p14:sldId id="340"/>
            <p14:sldId id="342"/>
            <p14:sldId id="339"/>
            <p14:sldId id="341"/>
            <p14:sldId id="343"/>
            <p14:sldId id="344"/>
            <p14:sldId id="345"/>
            <p14:sldId id="346"/>
            <p14:sldId id="347"/>
          </p14:sldIdLst>
        </p14:section>
        <p14:section name="Proportion" id="{672B6433-5C27-4E8E-BC81-A6ED97474AEE}">
          <p14:sldIdLst>
            <p14:sldId id="335"/>
            <p14:sldId id="348"/>
            <p14:sldId id="349"/>
            <p14:sldId id="350"/>
            <p14:sldId id="351"/>
            <p14:sldId id="352"/>
            <p14:sldId id="354"/>
            <p14:sldId id="355"/>
            <p14:sldId id="353"/>
            <p14:sldId id="356"/>
            <p14:sldId id="357"/>
            <p14:sldId id="358"/>
            <p14:sldId id="360"/>
            <p14:sldId id="359"/>
          </p14:sldIdLst>
        </p14:section>
        <p14:section name="Endangered Mammal" id="{0CDA833F-C4B7-4116-9907-D945BFDE168B}">
          <p14:sldIdLst>
            <p14:sldId id="361"/>
            <p14:sldId id="364"/>
            <p14:sldId id="365"/>
            <p14:sldId id="366"/>
            <p14:sldId id="367"/>
            <p14:sldId id="368"/>
            <p14:sldId id="369"/>
            <p14:sldId id="370"/>
            <p14:sldId id="371"/>
          </p14:sldIdLst>
        </p14:section>
        <p14:section name="Endangered Bird" id="{BE556BF4-8210-4C80-9B62-9BDDAC476C56}">
          <p14:sldIdLst>
            <p14:sldId id="362"/>
            <p14:sldId id="372"/>
            <p14:sldId id="373"/>
            <p14:sldId id="374"/>
            <p14:sldId id="375"/>
            <p14:sldId id="376"/>
            <p14:sldId id="377"/>
          </p14:sldIdLst>
        </p14:section>
        <p14:section name="Endangered Fish" id="{ED4ED509-9ABB-4759-9CA1-9E87A236E741}">
          <p14:sldIdLst>
            <p14:sldId id="363"/>
            <p14:sldId id="378"/>
            <p14:sldId id="379"/>
            <p14:sldId id="380"/>
            <p14:sldId id="381"/>
            <p14:sldId id="382"/>
          </p14:sldIdLst>
        </p14:section>
        <p14:section name="Likelihood" id="{F1F9E841-D735-410D-A1FB-F94A18A8F758}">
          <p14:sldIdLst>
            <p14:sldId id="334"/>
            <p14:sldId id="383"/>
          </p14:sldIdLst>
        </p14:section>
        <p14:section name="Chi-Squared Calculations" id="{8EBE8CAF-FAD5-4727-922B-53466718E743}">
          <p14:sldIdLst>
            <p14:sldId id="385"/>
            <p14:sldId id="384"/>
            <p14:sldId id="387"/>
            <p14:sldId id="388"/>
            <p14:sldId id="386"/>
            <p14:sldId id="389"/>
            <p14:sldId id="390"/>
          </p14:sldIdLst>
        </p14:section>
        <p14:section name="Conclusion" id="{B4898906-B732-4A8A-B790-1747444E7933}">
          <p14:sldIdLst>
            <p14:sldId id="391"/>
            <p14:sldId id="392"/>
            <p14:sldId id="393"/>
            <p14:sldId id="394"/>
            <p14:sldId id="395"/>
          </p14:sldIdLst>
        </p14:section>
      </p14:sectionLst>
    </p:ext>
    <p:ext uri="{EFAFB233-063F-42B5-8137-9DF3F51BA10A}">
      <p15:sldGuideLst xmlns:p15="http://schemas.microsoft.com/office/powerpoint/2012/main">
        <p15:guide id="6" orient="horz" pos="144" userDrawn="1">
          <p15:clr>
            <a:srgbClr val="A4A3A4"/>
          </p15:clr>
        </p15:guide>
        <p15:guide id="7" orient="horz" pos="4133" userDrawn="1">
          <p15:clr>
            <a:srgbClr val="A4A3A4"/>
          </p15:clr>
        </p15:guide>
        <p15:guide id="8" pos="7440" userDrawn="1">
          <p15:clr>
            <a:srgbClr val="A4A3A4"/>
          </p15:clr>
        </p15:guide>
        <p15:guide id="13" orient="horz" pos="1502" userDrawn="1">
          <p15:clr>
            <a:srgbClr val="A4A3A4"/>
          </p15:clr>
        </p15:guide>
        <p15:guide id="17" orient="horz" pos="2364"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BBBD"/>
    <a:srgbClr val="8FA0A3"/>
    <a:srgbClr val="30353F"/>
    <a:srgbClr val="43CDD9"/>
    <a:srgbClr val="667181"/>
    <a:srgbClr val="BABABA"/>
    <a:srgbClr val="DBDBDB"/>
    <a:srgbClr val="85E0E7"/>
    <a:srgbClr val="515A6B"/>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773" autoAdjust="0"/>
  </p:normalViewPr>
  <p:slideViewPr>
    <p:cSldViewPr snapToGrid="0" showGuides="1">
      <p:cViewPr>
        <p:scale>
          <a:sx n="66" d="100"/>
          <a:sy n="66" d="100"/>
        </p:scale>
        <p:origin x="600" y="442"/>
      </p:cViewPr>
      <p:guideLst>
        <p:guide orient="horz" pos="144"/>
        <p:guide orient="horz" pos="4133"/>
        <p:guide pos="7440"/>
        <p:guide orient="horz" pos="1502"/>
        <p:guide orient="horz" pos="2364"/>
        <p:guide pos="4824"/>
        <p:guide pos="2016"/>
        <p:guide orient="horz" pos="1680"/>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varScale="1">
        <p:scale>
          <a:sx n="100" d="100"/>
          <a:sy n="100" d="100"/>
        </p:scale>
        <p:origin x="2712" y="7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handoutMaster" Target="handoutMasters/handout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dirty="0"/>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JPG>
</file>

<file path=ppt/media/image19.JPG>
</file>

<file path=ppt/media/image2.png>
</file>

<file path=ppt/media/image20.png>
</file>

<file path=ppt/media/image21.png>
</file>

<file path=ppt/media/image22.svg>
</file>

<file path=ppt/media/image23.png>
</file>

<file path=ppt/media/image24.sv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10.png>
</file>

<file path=ppt/media/image42.png>
</file>

<file path=ppt/media/image43.png>
</file>

<file path=ppt/media/image44.jpg>
</file>

<file path=ppt/media/image45.jpg>
</file>

<file path=ppt/media/image46.png>
</file>

<file path=ppt/media/image47.jpg>
</file>

<file path=ppt/media/image48.png>
</file>

<file path=ppt/media/image49.jpg>
</file>

<file path=ppt/media/image5.svg>
</file>

<file path=ppt/media/image50.png>
</file>

<file path=ppt/media/image51.png>
</file>

<file path=ppt/media/image52.png>
</file>

<file path=ppt/media/image53.jpg>
</file>

<file path=ppt/media/image54.jpg>
</file>

<file path=ppt/media/image55.jpeg>
</file>

<file path=ppt/media/image56.png>
</file>

<file path=ppt/media/image57.png>
</file>

<file path=ppt/media/image58.png>
</file>

<file path=ppt/media/image59.png>
</file>

<file path=ppt/media/image6.png>
</file>

<file path=ppt/media/image60.png>
</file>

<file path=ppt/media/image61.png>
</file>

<file path=ppt/media/image62.JPG>
</file>

<file path=ppt/media/image63.JPG>
</file>

<file path=ppt/media/image64.png>
</file>

<file path=ppt/media/image65.JPG>
</file>

<file path=ppt/media/image66.JPG>
</file>

<file path=ppt/media/image67.JPG>
</file>

<file path=ppt/media/image68.JPG>
</file>

<file path=ppt/media/image69.png>
</file>

<file path=ppt/media/image7.svg>
</file>

<file path=ppt/media/image70.png>
</file>

<file path=ppt/media/image71.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dirty="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rtlCol="0"/>
          <a:lstStyle/>
          <a:p>
            <a:pPr rtl="0"/>
            <a:endParaRPr lang="en-US" dirty="0"/>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dirty="0"/>
          </a:p>
        </p:txBody>
      </p:sp>
    </p:spTree>
    <p:extLst>
      <p:ext uri="{BB962C8B-B14F-4D97-AF65-F5344CB8AC3E}">
        <p14:creationId xmlns:p14="http://schemas.microsoft.com/office/powerpoint/2010/main" val="122656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A06FC5-EC20-96EA-A52E-7710CE41D0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3C5909-FB33-3868-8139-8ACFA9F140AC}"/>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497EB7A1-11B7-EECA-0B69-87CF90E076F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153C551F-5512-DC33-CB3C-CAF5285BB600}"/>
              </a:ext>
            </a:extLst>
          </p:cNvPr>
          <p:cNvSpPr>
            <a:spLocks noGrp="1"/>
          </p:cNvSpPr>
          <p:nvPr>
            <p:ph type="sldNum" sz="quarter" idx="10"/>
          </p:nvPr>
        </p:nvSpPr>
        <p:spPr/>
        <p:txBody>
          <a:bodyPr rtlCol="0"/>
          <a:lstStyle/>
          <a:p>
            <a:pPr rtl="0"/>
            <a:fld id="{5FD34AC2-3728-4A8B-B58F-6888FAEC3D20}" type="slidenum">
              <a:rPr lang="en-US" noProof="0" smtClean="0"/>
              <a:t>16</a:t>
            </a:fld>
            <a:endParaRPr lang="en-US" noProof="0" dirty="0"/>
          </a:p>
        </p:txBody>
      </p:sp>
    </p:spTree>
    <p:extLst>
      <p:ext uri="{BB962C8B-B14F-4D97-AF65-F5344CB8AC3E}">
        <p14:creationId xmlns:p14="http://schemas.microsoft.com/office/powerpoint/2010/main" val="2310045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5C5A0-E86A-D7B6-1AF9-0BD299E119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4574B2-1A47-D319-038E-878067CC5A3A}"/>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6E7A0271-E90E-65DF-0AF3-C233A690ACF2}"/>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BB2D6813-A17B-9705-DC3B-CF8EB2FB3042}"/>
              </a:ext>
            </a:extLst>
          </p:cNvPr>
          <p:cNvSpPr>
            <a:spLocks noGrp="1"/>
          </p:cNvSpPr>
          <p:nvPr>
            <p:ph type="sldNum" sz="quarter" idx="10"/>
          </p:nvPr>
        </p:nvSpPr>
        <p:spPr/>
        <p:txBody>
          <a:bodyPr rtlCol="0"/>
          <a:lstStyle/>
          <a:p>
            <a:pPr rtl="0"/>
            <a:fld id="{5FD34AC2-3728-4A8B-B58F-6888FAEC3D20}" type="slidenum">
              <a:rPr lang="en-US" noProof="0" smtClean="0"/>
              <a:t>17</a:t>
            </a:fld>
            <a:endParaRPr lang="en-US" noProof="0" dirty="0"/>
          </a:p>
        </p:txBody>
      </p:sp>
    </p:spTree>
    <p:extLst>
      <p:ext uri="{BB962C8B-B14F-4D97-AF65-F5344CB8AC3E}">
        <p14:creationId xmlns:p14="http://schemas.microsoft.com/office/powerpoint/2010/main" val="34180146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897A0-9694-A410-22BF-790F4B937C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3D13B6-C3DA-68B1-18A0-E1890ABD3B33}"/>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ED0EF81E-A7F9-DF1E-8111-12C7D88D8A11}"/>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4F0B7D2-40FE-59B1-65DF-10E99732B0CC}"/>
              </a:ext>
            </a:extLst>
          </p:cNvPr>
          <p:cNvSpPr>
            <a:spLocks noGrp="1"/>
          </p:cNvSpPr>
          <p:nvPr>
            <p:ph type="sldNum" sz="quarter" idx="10"/>
          </p:nvPr>
        </p:nvSpPr>
        <p:spPr/>
        <p:txBody>
          <a:bodyPr rtlCol="0"/>
          <a:lstStyle/>
          <a:p>
            <a:pPr rtl="0"/>
            <a:fld id="{5FD34AC2-3728-4A8B-B58F-6888FAEC3D20}" type="slidenum">
              <a:rPr lang="en-US" noProof="0" smtClean="0"/>
              <a:t>18</a:t>
            </a:fld>
            <a:endParaRPr lang="en-US" noProof="0" dirty="0"/>
          </a:p>
        </p:txBody>
      </p:sp>
    </p:spTree>
    <p:extLst>
      <p:ext uri="{BB962C8B-B14F-4D97-AF65-F5344CB8AC3E}">
        <p14:creationId xmlns:p14="http://schemas.microsoft.com/office/powerpoint/2010/main" val="2908972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BA684-48DE-FEF7-4B45-601DE97432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00472B-B5EF-1868-7A3E-A4BB0AF3D08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03B387DD-0C11-FFC1-F0B4-FA0968C67D7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618C571D-B07E-D651-1FCA-4FB655799F9C}"/>
              </a:ext>
            </a:extLst>
          </p:cNvPr>
          <p:cNvSpPr>
            <a:spLocks noGrp="1"/>
          </p:cNvSpPr>
          <p:nvPr>
            <p:ph type="sldNum" sz="quarter" idx="10"/>
          </p:nvPr>
        </p:nvSpPr>
        <p:spPr/>
        <p:txBody>
          <a:bodyPr rtlCol="0"/>
          <a:lstStyle/>
          <a:p>
            <a:pPr rtl="0"/>
            <a:fld id="{5FD34AC2-3728-4A8B-B58F-6888FAEC3D20}" type="slidenum">
              <a:rPr lang="en-US" noProof="0" smtClean="0"/>
              <a:t>19</a:t>
            </a:fld>
            <a:endParaRPr lang="en-US" noProof="0" dirty="0"/>
          </a:p>
        </p:txBody>
      </p:sp>
    </p:spTree>
    <p:extLst>
      <p:ext uri="{BB962C8B-B14F-4D97-AF65-F5344CB8AC3E}">
        <p14:creationId xmlns:p14="http://schemas.microsoft.com/office/powerpoint/2010/main" val="1193027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97F60-2EEF-092D-7997-2BC9A4308D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44F883-3921-DF1D-611B-D549EC79557E}"/>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8C739005-98D2-984C-6443-81F3B851B834}"/>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FB26B5B9-8BC7-33B9-48FC-06FA98460CCF}"/>
              </a:ext>
            </a:extLst>
          </p:cNvPr>
          <p:cNvSpPr>
            <a:spLocks noGrp="1"/>
          </p:cNvSpPr>
          <p:nvPr>
            <p:ph type="sldNum" sz="quarter" idx="10"/>
          </p:nvPr>
        </p:nvSpPr>
        <p:spPr/>
        <p:txBody>
          <a:bodyPr rtlCol="0"/>
          <a:lstStyle/>
          <a:p>
            <a:pPr rtl="0"/>
            <a:fld id="{5FD34AC2-3728-4A8B-B58F-6888FAEC3D20}" type="slidenum">
              <a:rPr lang="en-US" noProof="0" smtClean="0"/>
              <a:t>20</a:t>
            </a:fld>
            <a:endParaRPr lang="en-US" noProof="0" dirty="0"/>
          </a:p>
        </p:txBody>
      </p:sp>
    </p:spTree>
    <p:extLst>
      <p:ext uri="{BB962C8B-B14F-4D97-AF65-F5344CB8AC3E}">
        <p14:creationId xmlns:p14="http://schemas.microsoft.com/office/powerpoint/2010/main" val="1139301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3DE79C-47DE-ECD4-96B4-24EF78B538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F5EB31-FD5D-1D08-DFCA-894875086567}"/>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1205C914-3193-284F-49A7-1E9CA665329E}"/>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E4242BA4-9194-1789-AFFC-BCB8C60D05E6}"/>
              </a:ext>
            </a:extLst>
          </p:cNvPr>
          <p:cNvSpPr>
            <a:spLocks noGrp="1"/>
          </p:cNvSpPr>
          <p:nvPr>
            <p:ph type="sldNum" sz="quarter" idx="10"/>
          </p:nvPr>
        </p:nvSpPr>
        <p:spPr/>
        <p:txBody>
          <a:bodyPr rtlCol="0"/>
          <a:lstStyle/>
          <a:p>
            <a:pPr rtl="0"/>
            <a:fld id="{5FD34AC2-3728-4A8B-B58F-6888FAEC3D20}" type="slidenum">
              <a:rPr lang="en-US" noProof="0" smtClean="0"/>
              <a:t>21</a:t>
            </a:fld>
            <a:endParaRPr lang="en-US" noProof="0" dirty="0"/>
          </a:p>
        </p:txBody>
      </p:sp>
    </p:spTree>
    <p:extLst>
      <p:ext uri="{BB962C8B-B14F-4D97-AF65-F5344CB8AC3E}">
        <p14:creationId xmlns:p14="http://schemas.microsoft.com/office/powerpoint/2010/main" val="23162259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31A25-6C45-40B5-BE18-43D9B8DE51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157E77-6CE9-E01E-4372-92B66AF3DA8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FB5BA0FE-AE8D-4E0A-9A55-AE888BDAEED8}"/>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6F4A484D-F251-12A3-E973-6B4626A6746E}"/>
              </a:ext>
            </a:extLst>
          </p:cNvPr>
          <p:cNvSpPr>
            <a:spLocks noGrp="1"/>
          </p:cNvSpPr>
          <p:nvPr>
            <p:ph type="sldNum" sz="quarter" idx="10"/>
          </p:nvPr>
        </p:nvSpPr>
        <p:spPr/>
        <p:txBody>
          <a:bodyPr rtlCol="0"/>
          <a:lstStyle/>
          <a:p>
            <a:pPr rtl="0"/>
            <a:fld id="{5FD34AC2-3728-4A8B-B58F-6888FAEC3D20}" type="slidenum">
              <a:rPr lang="en-US" noProof="0" smtClean="0"/>
              <a:t>22</a:t>
            </a:fld>
            <a:endParaRPr lang="en-US" noProof="0" dirty="0"/>
          </a:p>
        </p:txBody>
      </p:sp>
    </p:spTree>
    <p:extLst>
      <p:ext uri="{BB962C8B-B14F-4D97-AF65-F5344CB8AC3E}">
        <p14:creationId xmlns:p14="http://schemas.microsoft.com/office/powerpoint/2010/main" val="2208299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C513F-91A1-6456-E7DB-930513B034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3C0D9-EC6D-E656-9FA2-E0DE4FDC2045}"/>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291009F9-C14E-B574-AA5A-F555E8B4FD0D}"/>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4C9ACC4A-8C1C-B746-463D-27F4E77EB11C}"/>
              </a:ext>
            </a:extLst>
          </p:cNvPr>
          <p:cNvSpPr>
            <a:spLocks noGrp="1"/>
          </p:cNvSpPr>
          <p:nvPr>
            <p:ph type="sldNum" sz="quarter" idx="10"/>
          </p:nvPr>
        </p:nvSpPr>
        <p:spPr/>
        <p:txBody>
          <a:bodyPr rtlCol="0"/>
          <a:lstStyle/>
          <a:p>
            <a:pPr rtl="0"/>
            <a:fld id="{5FD34AC2-3728-4A8B-B58F-6888FAEC3D20}" type="slidenum">
              <a:rPr lang="en-US" noProof="0" smtClean="0"/>
              <a:t>23</a:t>
            </a:fld>
            <a:endParaRPr lang="en-US" noProof="0" dirty="0"/>
          </a:p>
        </p:txBody>
      </p:sp>
    </p:spTree>
    <p:extLst>
      <p:ext uri="{BB962C8B-B14F-4D97-AF65-F5344CB8AC3E}">
        <p14:creationId xmlns:p14="http://schemas.microsoft.com/office/powerpoint/2010/main" val="3466016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42176-57EC-9085-14E1-B29EC6E178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DEFAD4-6E36-64ED-98D8-B4A9A6C88DB3}"/>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48B21E57-031C-3F0B-A63A-E7300F3337F7}"/>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42DE35CE-3C7C-BED1-2372-54597EC67CA7}"/>
              </a:ext>
            </a:extLst>
          </p:cNvPr>
          <p:cNvSpPr>
            <a:spLocks noGrp="1"/>
          </p:cNvSpPr>
          <p:nvPr>
            <p:ph type="sldNum" sz="quarter" idx="10"/>
          </p:nvPr>
        </p:nvSpPr>
        <p:spPr/>
        <p:txBody>
          <a:bodyPr rtlCol="0"/>
          <a:lstStyle/>
          <a:p>
            <a:pPr rtl="0"/>
            <a:fld id="{5FD34AC2-3728-4A8B-B58F-6888FAEC3D20}" type="slidenum">
              <a:rPr lang="en-US" noProof="0" smtClean="0"/>
              <a:t>24</a:t>
            </a:fld>
            <a:endParaRPr lang="en-US" noProof="0" dirty="0"/>
          </a:p>
        </p:txBody>
      </p:sp>
    </p:spTree>
    <p:extLst>
      <p:ext uri="{BB962C8B-B14F-4D97-AF65-F5344CB8AC3E}">
        <p14:creationId xmlns:p14="http://schemas.microsoft.com/office/powerpoint/2010/main" val="3479261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E73A6-5223-07DC-F3BE-352CDCD89B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B96618-FD8F-A341-B36A-2304DCFCA260}"/>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BA110422-FA57-EE6D-7688-4957255BD622}"/>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895260F5-ADB6-D303-CD48-E591A40BA7D7}"/>
              </a:ext>
            </a:extLst>
          </p:cNvPr>
          <p:cNvSpPr>
            <a:spLocks noGrp="1"/>
          </p:cNvSpPr>
          <p:nvPr>
            <p:ph type="sldNum" sz="quarter" idx="10"/>
          </p:nvPr>
        </p:nvSpPr>
        <p:spPr/>
        <p:txBody>
          <a:bodyPr rtlCol="0"/>
          <a:lstStyle/>
          <a:p>
            <a:pPr rtl="0"/>
            <a:fld id="{5FD34AC2-3728-4A8B-B58F-6888FAEC3D20}" type="slidenum">
              <a:rPr lang="en-US" noProof="0" smtClean="0"/>
              <a:t>25</a:t>
            </a:fld>
            <a:endParaRPr lang="en-US" noProof="0" dirty="0"/>
          </a:p>
        </p:txBody>
      </p:sp>
    </p:spTree>
    <p:extLst>
      <p:ext uri="{BB962C8B-B14F-4D97-AF65-F5344CB8AC3E}">
        <p14:creationId xmlns:p14="http://schemas.microsoft.com/office/powerpoint/2010/main" val="3506232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a:t>
            </a:fld>
            <a:endParaRPr lang="en-US" noProof="0" dirty="0"/>
          </a:p>
        </p:txBody>
      </p:sp>
    </p:spTree>
    <p:extLst>
      <p:ext uri="{BB962C8B-B14F-4D97-AF65-F5344CB8AC3E}">
        <p14:creationId xmlns:p14="http://schemas.microsoft.com/office/powerpoint/2010/main" val="36448151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EEA46-FE44-6CF6-C026-E2210C846E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FFE989-E9AA-DF2D-2FD4-6623CA0CFEB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92673C83-6B7D-D4BF-AB13-CA8D17AD675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454C2882-D0AB-E7A3-9D28-B8E521B83576}"/>
              </a:ext>
            </a:extLst>
          </p:cNvPr>
          <p:cNvSpPr>
            <a:spLocks noGrp="1"/>
          </p:cNvSpPr>
          <p:nvPr>
            <p:ph type="sldNum" sz="quarter" idx="10"/>
          </p:nvPr>
        </p:nvSpPr>
        <p:spPr/>
        <p:txBody>
          <a:bodyPr rtlCol="0"/>
          <a:lstStyle/>
          <a:p>
            <a:pPr rtl="0"/>
            <a:fld id="{5FD34AC2-3728-4A8B-B58F-6888FAEC3D20}" type="slidenum">
              <a:rPr lang="en-US" noProof="0" smtClean="0"/>
              <a:t>26</a:t>
            </a:fld>
            <a:endParaRPr lang="en-US" noProof="0" dirty="0"/>
          </a:p>
        </p:txBody>
      </p:sp>
    </p:spTree>
    <p:extLst>
      <p:ext uri="{BB962C8B-B14F-4D97-AF65-F5344CB8AC3E}">
        <p14:creationId xmlns:p14="http://schemas.microsoft.com/office/powerpoint/2010/main" val="3395480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23DAE8-A244-15C1-7A08-CF6A441660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5C2D59-615A-38A8-1A12-2B6E7C401EAE}"/>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F60B7D8E-A03C-255A-AC21-1AB958F6143A}"/>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4037D250-A643-000A-9885-DBB3C8C83373}"/>
              </a:ext>
            </a:extLst>
          </p:cNvPr>
          <p:cNvSpPr>
            <a:spLocks noGrp="1"/>
          </p:cNvSpPr>
          <p:nvPr>
            <p:ph type="sldNum" sz="quarter" idx="10"/>
          </p:nvPr>
        </p:nvSpPr>
        <p:spPr/>
        <p:txBody>
          <a:bodyPr rtlCol="0"/>
          <a:lstStyle/>
          <a:p>
            <a:pPr rtl="0"/>
            <a:fld id="{5FD34AC2-3728-4A8B-B58F-6888FAEC3D20}" type="slidenum">
              <a:rPr lang="en-US" noProof="0" smtClean="0"/>
              <a:t>27</a:t>
            </a:fld>
            <a:endParaRPr lang="en-US" noProof="0" dirty="0"/>
          </a:p>
        </p:txBody>
      </p:sp>
    </p:spTree>
    <p:extLst>
      <p:ext uri="{BB962C8B-B14F-4D97-AF65-F5344CB8AC3E}">
        <p14:creationId xmlns:p14="http://schemas.microsoft.com/office/powerpoint/2010/main" val="525135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85074-356A-2179-56E9-49332D92CA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6F2909-F67E-C663-F61C-F7EDD7C421DC}"/>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B86BF0F0-B9A5-18A8-70BD-BBAC72A4BF1E}"/>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3961E56F-6FE0-61AC-EB4B-D375F23E1E9F}"/>
              </a:ext>
            </a:extLst>
          </p:cNvPr>
          <p:cNvSpPr>
            <a:spLocks noGrp="1"/>
          </p:cNvSpPr>
          <p:nvPr>
            <p:ph type="sldNum" sz="quarter" idx="10"/>
          </p:nvPr>
        </p:nvSpPr>
        <p:spPr/>
        <p:txBody>
          <a:bodyPr rtlCol="0"/>
          <a:lstStyle/>
          <a:p>
            <a:pPr rtl="0"/>
            <a:fld id="{5FD34AC2-3728-4A8B-B58F-6888FAEC3D20}" type="slidenum">
              <a:rPr lang="en-US" noProof="0" smtClean="0"/>
              <a:t>28</a:t>
            </a:fld>
            <a:endParaRPr lang="en-US" noProof="0" dirty="0"/>
          </a:p>
        </p:txBody>
      </p:sp>
    </p:spTree>
    <p:extLst>
      <p:ext uri="{BB962C8B-B14F-4D97-AF65-F5344CB8AC3E}">
        <p14:creationId xmlns:p14="http://schemas.microsoft.com/office/powerpoint/2010/main" val="29021406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3ACAA-BA02-69A1-C6B6-EEB88648C1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F97DFA-2D8B-E32E-C3C4-74AA2842DBC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FDA558E3-1570-BC7E-3693-F00C166969A4}"/>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0C480BE0-B743-549B-24D8-64E826D03692}"/>
              </a:ext>
            </a:extLst>
          </p:cNvPr>
          <p:cNvSpPr>
            <a:spLocks noGrp="1"/>
          </p:cNvSpPr>
          <p:nvPr>
            <p:ph type="sldNum" sz="quarter" idx="10"/>
          </p:nvPr>
        </p:nvSpPr>
        <p:spPr/>
        <p:txBody>
          <a:bodyPr rtlCol="0"/>
          <a:lstStyle/>
          <a:p>
            <a:pPr rtl="0"/>
            <a:fld id="{5FD34AC2-3728-4A8B-B58F-6888FAEC3D20}" type="slidenum">
              <a:rPr lang="en-US" noProof="0" smtClean="0"/>
              <a:t>29</a:t>
            </a:fld>
            <a:endParaRPr lang="en-US" noProof="0" dirty="0"/>
          </a:p>
        </p:txBody>
      </p:sp>
    </p:spTree>
    <p:extLst>
      <p:ext uri="{BB962C8B-B14F-4D97-AF65-F5344CB8AC3E}">
        <p14:creationId xmlns:p14="http://schemas.microsoft.com/office/powerpoint/2010/main" val="3393453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B4DBC0-C009-3E60-1C52-CB6B007982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9D5D35-8F40-131A-BBD5-E13867DF7C26}"/>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2658E5DC-8A2F-D6F1-3A22-FF85BDC15FD0}"/>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A61130F8-FF0E-B32F-22C8-536D00178BBA}"/>
              </a:ext>
            </a:extLst>
          </p:cNvPr>
          <p:cNvSpPr>
            <a:spLocks noGrp="1"/>
          </p:cNvSpPr>
          <p:nvPr>
            <p:ph type="sldNum" sz="quarter" idx="10"/>
          </p:nvPr>
        </p:nvSpPr>
        <p:spPr/>
        <p:txBody>
          <a:bodyPr rtlCol="0"/>
          <a:lstStyle/>
          <a:p>
            <a:pPr rtl="0"/>
            <a:fld id="{5FD34AC2-3728-4A8B-B58F-6888FAEC3D20}" type="slidenum">
              <a:rPr lang="en-US" noProof="0" smtClean="0"/>
              <a:t>30</a:t>
            </a:fld>
            <a:endParaRPr lang="en-US" noProof="0" dirty="0"/>
          </a:p>
        </p:txBody>
      </p:sp>
    </p:spTree>
    <p:extLst>
      <p:ext uri="{BB962C8B-B14F-4D97-AF65-F5344CB8AC3E}">
        <p14:creationId xmlns:p14="http://schemas.microsoft.com/office/powerpoint/2010/main" val="2227948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8A205-AB05-E0EB-24E1-75F9FC6F42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68CAD2-3EDA-0CC4-DAB2-F5662C738A8A}"/>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1922D8CF-F039-D2CC-3FD3-85E28F845F9E}"/>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849E98D-4ED5-9EE2-D676-93CACDB6A24D}"/>
              </a:ext>
            </a:extLst>
          </p:cNvPr>
          <p:cNvSpPr>
            <a:spLocks noGrp="1"/>
          </p:cNvSpPr>
          <p:nvPr>
            <p:ph type="sldNum" sz="quarter" idx="10"/>
          </p:nvPr>
        </p:nvSpPr>
        <p:spPr/>
        <p:txBody>
          <a:bodyPr rtlCol="0"/>
          <a:lstStyle/>
          <a:p>
            <a:pPr rtl="0"/>
            <a:fld id="{5FD34AC2-3728-4A8B-B58F-6888FAEC3D20}" type="slidenum">
              <a:rPr lang="en-US" noProof="0" smtClean="0"/>
              <a:t>31</a:t>
            </a:fld>
            <a:endParaRPr lang="en-US" noProof="0" dirty="0"/>
          </a:p>
        </p:txBody>
      </p:sp>
    </p:spTree>
    <p:extLst>
      <p:ext uri="{BB962C8B-B14F-4D97-AF65-F5344CB8AC3E}">
        <p14:creationId xmlns:p14="http://schemas.microsoft.com/office/powerpoint/2010/main" val="11706788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5714C1-FC0C-4586-473E-2E73DAC2EC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D62B42-4CDC-E2BA-C00A-9771AEE11F92}"/>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11CC718B-6D01-04CC-B1A9-E3B184762466}"/>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5EDCD397-57AF-FBB9-91F7-A9CED33308E9}"/>
              </a:ext>
            </a:extLst>
          </p:cNvPr>
          <p:cNvSpPr>
            <a:spLocks noGrp="1"/>
          </p:cNvSpPr>
          <p:nvPr>
            <p:ph type="sldNum" sz="quarter" idx="10"/>
          </p:nvPr>
        </p:nvSpPr>
        <p:spPr/>
        <p:txBody>
          <a:bodyPr rtlCol="0"/>
          <a:lstStyle/>
          <a:p>
            <a:pPr rtl="0"/>
            <a:fld id="{5FD34AC2-3728-4A8B-B58F-6888FAEC3D20}" type="slidenum">
              <a:rPr lang="en-US" noProof="0" smtClean="0"/>
              <a:t>32</a:t>
            </a:fld>
            <a:endParaRPr lang="en-US" noProof="0" dirty="0"/>
          </a:p>
        </p:txBody>
      </p:sp>
    </p:spTree>
    <p:extLst>
      <p:ext uri="{BB962C8B-B14F-4D97-AF65-F5344CB8AC3E}">
        <p14:creationId xmlns:p14="http://schemas.microsoft.com/office/powerpoint/2010/main" val="669356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0328A0-9567-BF0A-0F12-648B7560F3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BE00B-F563-3AD0-7FB8-1C617F8EF4E3}"/>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4F6A3AA-B838-BFDD-0EC4-AE1D5E0D865C}"/>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DFABB3A1-74FF-7BE9-9E05-05CB3D943FE2}"/>
              </a:ext>
            </a:extLst>
          </p:cNvPr>
          <p:cNvSpPr>
            <a:spLocks noGrp="1"/>
          </p:cNvSpPr>
          <p:nvPr>
            <p:ph type="sldNum" sz="quarter" idx="10"/>
          </p:nvPr>
        </p:nvSpPr>
        <p:spPr/>
        <p:txBody>
          <a:bodyPr rtlCol="0"/>
          <a:lstStyle/>
          <a:p>
            <a:pPr rtl="0"/>
            <a:fld id="{5FD34AC2-3728-4A8B-B58F-6888FAEC3D20}" type="slidenum">
              <a:rPr lang="en-US" noProof="0" smtClean="0"/>
              <a:t>33</a:t>
            </a:fld>
            <a:endParaRPr lang="en-US" noProof="0" dirty="0"/>
          </a:p>
        </p:txBody>
      </p:sp>
    </p:spTree>
    <p:extLst>
      <p:ext uri="{BB962C8B-B14F-4D97-AF65-F5344CB8AC3E}">
        <p14:creationId xmlns:p14="http://schemas.microsoft.com/office/powerpoint/2010/main" val="12868301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69062-7294-88D9-C4C6-1DC7BBD582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F5DF26-8324-A673-BCDF-EE04DB06EF11}"/>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C8F44AFF-8E47-73DB-894F-330F22C6EA01}"/>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3A6F999C-B182-548B-8C6E-558182185D1C}"/>
              </a:ext>
            </a:extLst>
          </p:cNvPr>
          <p:cNvSpPr>
            <a:spLocks noGrp="1"/>
          </p:cNvSpPr>
          <p:nvPr>
            <p:ph type="sldNum" sz="quarter" idx="10"/>
          </p:nvPr>
        </p:nvSpPr>
        <p:spPr/>
        <p:txBody>
          <a:bodyPr rtlCol="0"/>
          <a:lstStyle/>
          <a:p>
            <a:pPr rtl="0"/>
            <a:fld id="{5FD34AC2-3728-4A8B-B58F-6888FAEC3D20}" type="slidenum">
              <a:rPr lang="en-US" noProof="0" smtClean="0"/>
              <a:t>34</a:t>
            </a:fld>
            <a:endParaRPr lang="en-US" noProof="0" dirty="0"/>
          </a:p>
        </p:txBody>
      </p:sp>
    </p:spTree>
    <p:extLst>
      <p:ext uri="{BB962C8B-B14F-4D97-AF65-F5344CB8AC3E}">
        <p14:creationId xmlns:p14="http://schemas.microsoft.com/office/powerpoint/2010/main" val="2423210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20CF6D-C1BB-35F2-AEAA-68BB858000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7BE90-70E4-4BFD-CFF0-987610A92E59}"/>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48AA6273-8C7D-7AD3-40A1-E9210D293573}"/>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C3B42EFB-37E7-19DA-D7F9-590CE6AA5556}"/>
              </a:ext>
            </a:extLst>
          </p:cNvPr>
          <p:cNvSpPr>
            <a:spLocks noGrp="1"/>
          </p:cNvSpPr>
          <p:nvPr>
            <p:ph type="sldNum" sz="quarter" idx="10"/>
          </p:nvPr>
        </p:nvSpPr>
        <p:spPr/>
        <p:txBody>
          <a:bodyPr rtlCol="0"/>
          <a:lstStyle/>
          <a:p>
            <a:pPr rtl="0"/>
            <a:fld id="{5FD34AC2-3728-4A8B-B58F-6888FAEC3D20}" type="slidenum">
              <a:rPr lang="en-US" noProof="0" smtClean="0"/>
              <a:t>35</a:t>
            </a:fld>
            <a:endParaRPr lang="en-US" noProof="0" dirty="0"/>
          </a:p>
        </p:txBody>
      </p:sp>
    </p:spTree>
    <p:extLst>
      <p:ext uri="{BB962C8B-B14F-4D97-AF65-F5344CB8AC3E}">
        <p14:creationId xmlns:p14="http://schemas.microsoft.com/office/powerpoint/2010/main" val="26641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7D51D-4254-D097-16A0-53ADCC85EE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35954B-9E44-22AA-27B7-06905FE6F12B}"/>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CD607E52-DC3A-2C59-E6FF-9AA45D1F92C7}"/>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D9FA6939-C85C-D484-9255-54BB1ACF78C8}"/>
              </a:ext>
            </a:extLst>
          </p:cNvPr>
          <p:cNvSpPr>
            <a:spLocks noGrp="1"/>
          </p:cNvSpPr>
          <p:nvPr>
            <p:ph type="sldNum" sz="quarter" idx="10"/>
          </p:nvPr>
        </p:nvSpPr>
        <p:spPr/>
        <p:txBody>
          <a:bodyPr rtlCol="0"/>
          <a:lstStyle/>
          <a:p>
            <a:pPr rtl="0"/>
            <a:fld id="{5FD34AC2-3728-4A8B-B58F-6888FAEC3D20}" type="slidenum">
              <a:rPr lang="en-US" noProof="0" smtClean="0"/>
              <a:t>3</a:t>
            </a:fld>
            <a:endParaRPr lang="en-US" noProof="0" dirty="0"/>
          </a:p>
        </p:txBody>
      </p:sp>
    </p:spTree>
    <p:extLst>
      <p:ext uri="{BB962C8B-B14F-4D97-AF65-F5344CB8AC3E}">
        <p14:creationId xmlns:p14="http://schemas.microsoft.com/office/powerpoint/2010/main" val="6871417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E020B-B76A-29FF-E862-48FF969398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8E7777-721D-8B1A-E805-7D32D330837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5C841BA-6BE1-07FB-5056-2E90B732CDE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8D83FA4-C863-AD5D-2ECE-164945DB5214}"/>
              </a:ext>
            </a:extLst>
          </p:cNvPr>
          <p:cNvSpPr>
            <a:spLocks noGrp="1"/>
          </p:cNvSpPr>
          <p:nvPr>
            <p:ph type="sldNum" sz="quarter" idx="10"/>
          </p:nvPr>
        </p:nvSpPr>
        <p:spPr/>
        <p:txBody>
          <a:bodyPr rtlCol="0"/>
          <a:lstStyle/>
          <a:p>
            <a:pPr rtl="0"/>
            <a:fld id="{5FD34AC2-3728-4A8B-B58F-6888FAEC3D20}" type="slidenum">
              <a:rPr lang="en-US" noProof="0" smtClean="0"/>
              <a:t>36</a:t>
            </a:fld>
            <a:endParaRPr lang="en-US" noProof="0" dirty="0"/>
          </a:p>
        </p:txBody>
      </p:sp>
    </p:spTree>
    <p:extLst>
      <p:ext uri="{BB962C8B-B14F-4D97-AF65-F5344CB8AC3E}">
        <p14:creationId xmlns:p14="http://schemas.microsoft.com/office/powerpoint/2010/main" val="29907838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37CCF2-057E-80A5-5E01-AC3E11093B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E71FEB-A8E1-2DE9-7320-6B2F9EE1BE2C}"/>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A5DD193B-EDC0-0F55-3F80-DF08A8859E7A}"/>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7A1DE43A-8502-937B-619B-01709F56C028}"/>
              </a:ext>
            </a:extLst>
          </p:cNvPr>
          <p:cNvSpPr>
            <a:spLocks noGrp="1"/>
          </p:cNvSpPr>
          <p:nvPr>
            <p:ph type="sldNum" sz="quarter" idx="10"/>
          </p:nvPr>
        </p:nvSpPr>
        <p:spPr/>
        <p:txBody>
          <a:bodyPr rtlCol="0"/>
          <a:lstStyle/>
          <a:p>
            <a:pPr rtl="0"/>
            <a:fld id="{5FD34AC2-3728-4A8B-B58F-6888FAEC3D20}" type="slidenum">
              <a:rPr lang="en-US" noProof="0" smtClean="0"/>
              <a:t>37</a:t>
            </a:fld>
            <a:endParaRPr lang="en-US" noProof="0" dirty="0"/>
          </a:p>
        </p:txBody>
      </p:sp>
    </p:spTree>
    <p:extLst>
      <p:ext uri="{BB962C8B-B14F-4D97-AF65-F5344CB8AC3E}">
        <p14:creationId xmlns:p14="http://schemas.microsoft.com/office/powerpoint/2010/main" val="12440486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89FEC7-B11F-36E4-DDE9-EB72626BE9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D2FB92-9703-A716-A530-CE38C4241A53}"/>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6DA8A7B6-C051-90DD-632F-E85362704AB6}"/>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65681734-6D85-9D21-48ED-402D12799DFE}"/>
              </a:ext>
            </a:extLst>
          </p:cNvPr>
          <p:cNvSpPr>
            <a:spLocks noGrp="1"/>
          </p:cNvSpPr>
          <p:nvPr>
            <p:ph type="sldNum" sz="quarter" idx="10"/>
          </p:nvPr>
        </p:nvSpPr>
        <p:spPr/>
        <p:txBody>
          <a:bodyPr rtlCol="0"/>
          <a:lstStyle/>
          <a:p>
            <a:pPr rtl="0"/>
            <a:fld id="{5FD34AC2-3728-4A8B-B58F-6888FAEC3D20}" type="slidenum">
              <a:rPr lang="en-US" noProof="0" smtClean="0"/>
              <a:t>38</a:t>
            </a:fld>
            <a:endParaRPr lang="en-US" noProof="0" dirty="0"/>
          </a:p>
        </p:txBody>
      </p:sp>
    </p:spTree>
    <p:extLst>
      <p:ext uri="{BB962C8B-B14F-4D97-AF65-F5344CB8AC3E}">
        <p14:creationId xmlns:p14="http://schemas.microsoft.com/office/powerpoint/2010/main" val="22663182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2FACF-E033-0FC6-5A8A-ACE9C9C4DD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17E008-3973-E2D8-6A88-2272CD03AFD6}"/>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CBBCA5FA-2C60-8340-036A-8CBC52C7C22E}"/>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30724C8-610B-02D0-5D5D-896509099B22}"/>
              </a:ext>
            </a:extLst>
          </p:cNvPr>
          <p:cNvSpPr>
            <a:spLocks noGrp="1"/>
          </p:cNvSpPr>
          <p:nvPr>
            <p:ph type="sldNum" sz="quarter" idx="10"/>
          </p:nvPr>
        </p:nvSpPr>
        <p:spPr/>
        <p:txBody>
          <a:bodyPr rtlCol="0"/>
          <a:lstStyle/>
          <a:p>
            <a:pPr rtl="0"/>
            <a:fld id="{5FD34AC2-3728-4A8B-B58F-6888FAEC3D20}" type="slidenum">
              <a:rPr lang="en-US" noProof="0" smtClean="0"/>
              <a:t>39</a:t>
            </a:fld>
            <a:endParaRPr lang="en-US" noProof="0" dirty="0"/>
          </a:p>
        </p:txBody>
      </p:sp>
    </p:spTree>
    <p:extLst>
      <p:ext uri="{BB962C8B-B14F-4D97-AF65-F5344CB8AC3E}">
        <p14:creationId xmlns:p14="http://schemas.microsoft.com/office/powerpoint/2010/main" val="20975339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F0B713-C7F5-5888-E750-E63BEB7A54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E92C3C-76EE-10AE-A327-CED5EF9684E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EE825151-7CFE-4BB4-EAB8-C6B8E3AC6B0F}"/>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C313C3C0-26DE-85F8-00B3-110803C6AE90}"/>
              </a:ext>
            </a:extLst>
          </p:cNvPr>
          <p:cNvSpPr>
            <a:spLocks noGrp="1"/>
          </p:cNvSpPr>
          <p:nvPr>
            <p:ph type="sldNum" sz="quarter" idx="10"/>
          </p:nvPr>
        </p:nvSpPr>
        <p:spPr/>
        <p:txBody>
          <a:bodyPr rtlCol="0"/>
          <a:lstStyle/>
          <a:p>
            <a:pPr rtl="0"/>
            <a:fld id="{5FD34AC2-3728-4A8B-B58F-6888FAEC3D20}" type="slidenum">
              <a:rPr lang="en-US" noProof="0" smtClean="0"/>
              <a:t>40</a:t>
            </a:fld>
            <a:endParaRPr lang="en-US" noProof="0" dirty="0"/>
          </a:p>
        </p:txBody>
      </p:sp>
    </p:spTree>
    <p:extLst>
      <p:ext uri="{BB962C8B-B14F-4D97-AF65-F5344CB8AC3E}">
        <p14:creationId xmlns:p14="http://schemas.microsoft.com/office/powerpoint/2010/main" val="14898211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27700-C53E-DF79-0CF9-E246024A49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B706B0-C856-20FE-0FEB-42E838B9CEE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855EC4F4-EAF8-51BC-1F4E-205CC82C888B}"/>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141A61DD-FE0B-B6E7-49FE-1BC4464603CD}"/>
              </a:ext>
            </a:extLst>
          </p:cNvPr>
          <p:cNvSpPr>
            <a:spLocks noGrp="1"/>
          </p:cNvSpPr>
          <p:nvPr>
            <p:ph type="sldNum" sz="quarter" idx="10"/>
          </p:nvPr>
        </p:nvSpPr>
        <p:spPr/>
        <p:txBody>
          <a:bodyPr rtlCol="0"/>
          <a:lstStyle/>
          <a:p>
            <a:pPr rtl="0"/>
            <a:fld id="{5FD34AC2-3728-4A8B-B58F-6888FAEC3D20}" type="slidenum">
              <a:rPr lang="en-US" noProof="0" smtClean="0"/>
              <a:t>41</a:t>
            </a:fld>
            <a:endParaRPr lang="en-US" noProof="0" dirty="0"/>
          </a:p>
        </p:txBody>
      </p:sp>
    </p:spTree>
    <p:extLst>
      <p:ext uri="{BB962C8B-B14F-4D97-AF65-F5344CB8AC3E}">
        <p14:creationId xmlns:p14="http://schemas.microsoft.com/office/powerpoint/2010/main" val="33987700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8DA54C-4727-FD84-7898-EF968F42EF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8960A3-B0E7-8EDC-208C-080433462560}"/>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2840C3DA-2CF8-DD58-51D1-3B4813D715D2}"/>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052C3B70-2A62-A3BD-EA15-0E301882598C}"/>
              </a:ext>
            </a:extLst>
          </p:cNvPr>
          <p:cNvSpPr>
            <a:spLocks noGrp="1"/>
          </p:cNvSpPr>
          <p:nvPr>
            <p:ph type="sldNum" sz="quarter" idx="10"/>
          </p:nvPr>
        </p:nvSpPr>
        <p:spPr/>
        <p:txBody>
          <a:bodyPr rtlCol="0"/>
          <a:lstStyle/>
          <a:p>
            <a:pPr rtl="0"/>
            <a:fld id="{5FD34AC2-3728-4A8B-B58F-6888FAEC3D20}" type="slidenum">
              <a:rPr lang="en-US" noProof="0" smtClean="0"/>
              <a:t>42</a:t>
            </a:fld>
            <a:endParaRPr lang="en-US" noProof="0" dirty="0"/>
          </a:p>
        </p:txBody>
      </p:sp>
    </p:spTree>
    <p:extLst>
      <p:ext uri="{BB962C8B-B14F-4D97-AF65-F5344CB8AC3E}">
        <p14:creationId xmlns:p14="http://schemas.microsoft.com/office/powerpoint/2010/main" val="34422810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6CA2C-8FB3-B85A-9A7F-8C7D4F3820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A06287-E1B3-C586-63D0-6F444874A2D7}"/>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56D27F1E-49AF-4787-9612-A5EF99B6297C}"/>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0EA6A6AE-7416-BC90-20A5-FC8E06F4B02B}"/>
              </a:ext>
            </a:extLst>
          </p:cNvPr>
          <p:cNvSpPr>
            <a:spLocks noGrp="1"/>
          </p:cNvSpPr>
          <p:nvPr>
            <p:ph type="sldNum" sz="quarter" idx="10"/>
          </p:nvPr>
        </p:nvSpPr>
        <p:spPr/>
        <p:txBody>
          <a:bodyPr rtlCol="0"/>
          <a:lstStyle/>
          <a:p>
            <a:pPr rtl="0"/>
            <a:fld id="{5FD34AC2-3728-4A8B-B58F-6888FAEC3D20}" type="slidenum">
              <a:rPr lang="en-US" noProof="0" smtClean="0"/>
              <a:t>43</a:t>
            </a:fld>
            <a:endParaRPr lang="en-US" noProof="0" dirty="0"/>
          </a:p>
        </p:txBody>
      </p:sp>
    </p:spTree>
    <p:extLst>
      <p:ext uri="{BB962C8B-B14F-4D97-AF65-F5344CB8AC3E}">
        <p14:creationId xmlns:p14="http://schemas.microsoft.com/office/powerpoint/2010/main" val="23458094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AB63A-1621-A662-4248-06C64976A6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8368BF-4195-ABD6-BB17-EF82153A227C}"/>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E4AC7EF8-5A19-4037-FF5F-AD1DAF95D4FB}"/>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55BE80F1-4120-9BFD-C784-BC72E24BEC47}"/>
              </a:ext>
            </a:extLst>
          </p:cNvPr>
          <p:cNvSpPr>
            <a:spLocks noGrp="1"/>
          </p:cNvSpPr>
          <p:nvPr>
            <p:ph type="sldNum" sz="quarter" idx="10"/>
          </p:nvPr>
        </p:nvSpPr>
        <p:spPr/>
        <p:txBody>
          <a:bodyPr rtlCol="0"/>
          <a:lstStyle/>
          <a:p>
            <a:pPr rtl="0"/>
            <a:fld id="{5FD34AC2-3728-4A8B-B58F-6888FAEC3D20}" type="slidenum">
              <a:rPr lang="en-US" noProof="0" smtClean="0"/>
              <a:t>44</a:t>
            </a:fld>
            <a:endParaRPr lang="en-US" noProof="0" dirty="0"/>
          </a:p>
        </p:txBody>
      </p:sp>
    </p:spTree>
    <p:extLst>
      <p:ext uri="{BB962C8B-B14F-4D97-AF65-F5344CB8AC3E}">
        <p14:creationId xmlns:p14="http://schemas.microsoft.com/office/powerpoint/2010/main" val="22443679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2442E-8161-9DAE-DE75-A84CB29F5E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ED6B2E-A73F-02EC-0D18-B0E9AEAF4B8E}"/>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06FA21D3-4960-1A53-C03B-D81F2A9FAE51}"/>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2ED02339-7BFB-0EB3-59EF-94F50E9A55A5}"/>
              </a:ext>
            </a:extLst>
          </p:cNvPr>
          <p:cNvSpPr>
            <a:spLocks noGrp="1"/>
          </p:cNvSpPr>
          <p:nvPr>
            <p:ph type="sldNum" sz="quarter" idx="10"/>
          </p:nvPr>
        </p:nvSpPr>
        <p:spPr/>
        <p:txBody>
          <a:bodyPr rtlCol="0"/>
          <a:lstStyle/>
          <a:p>
            <a:pPr rtl="0"/>
            <a:fld id="{5FD34AC2-3728-4A8B-B58F-6888FAEC3D20}" type="slidenum">
              <a:rPr lang="en-US" noProof="0" smtClean="0"/>
              <a:t>45</a:t>
            </a:fld>
            <a:endParaRPr lang="en-US" noProof="0" dirty="0"/>
          </a:p>
        </p:txBody>
      </p:sp>
    </p:spTree>
    <p:extLst>
      <p:ext uri="{BB962C8B-B14F-4D97-AF65-F5344CB8AC3E}">
        <p14:creationId xmlns:p14="http://schemas.microsoft.com/office/powerpoint/2010/main" val="3306866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10846-C26F-DD08-ED44-D6921DABE1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9BA3A8-5B30-1427-7258-06CED17F8F40}"/>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9C3D7BF0-0D4C-3D14-0762-4D2F85F7FD68}"/>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B96AE3A-39E5-2460-45A5-E3CA27C9D2F9}"/>
              </a:ext>
            </a:extLst>
          </p:cNvPr>
          <p:cNvSpPr>
            <a:spLocks noGrp="1"/>
          </p:cNvSpPr>
          <p:nvPr>
            <p:ph type="sldNum" sz="quarter" idx="10"/>
          </p:nvPr>
        </p:nvSpPr>
        <p:spPr/>
        <p:txBody>
          <a:bodyPr rtlCol="0"/>
          <a:lstStyle/>
          <a:p>
            <a:pPr rtl="0"/>
            <a:fld id="{5FD34AC2-3728-4A8B-B58F-6888FAEC3D20}" type="slidenum">
              <a:rPr lang="en-US" noProof="0" smtClean="0"/>
              <a:t>4</a:t>
            </a:fld>
            <a:endParaRPr lang="en-US" noProof="0" dirty="0"/>
          </a:p>
        </p:txBody>
      </p:sp>
    </p:spTree>
    <p:extLst>
      <p:ext uri="{BB962C8B-B14F-4D97-AF65-F5344CB8AC3E}">
        <p14:creationId xmlns:p14="http://schemas.microsoft.com/office/powerpoint/2010/main" val="19185939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4E6FB-5CF5-0FC6-D5EC-EF0AFE6F71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555BE8-151E-D61C-87FA-41C9AF8B57F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E07CA7F1-C360-0229-41E3-6D618BDB68E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69921A8B-9A09-9040-58B3-93B0D712C6D2}"/>
              </a:ext>
            </a:extLst>
          </p:cNvPr>
          <p:cNvSpPr>
            <a:spLocks noGrp="1"/>
          </p:cNvSpPr>
          <p:nvPr>
            <p:ph type="sldNum" sz="quarter" idx="10"/>
          </p:nvPr>
        </p:nvSpPr>
        <p:spPr/>
        <p:txBody>
          <a:bodyPr rtlCol="0"/>
          <a:lstStyle/>
          <a:p>
            <a:pPr rtl="0"/>
            <a:fld id="{5FD34AC2-3728-4A8B-B58F-6888FAEC3D20}" type="slidenum">
              <a:rPr lang="en-US" noProof="0" smtClean="0"/>
              <a:t>46</a:t>
            </a:fld>
            <a:endParaRPr lang="en-US" noProof="0" dirty="0"/>
          </a:p>
        </p:txBody>
      </p:sp>
    </p:spTree>
    <p:extLst>
      <p:ext uri="{BB962C8B-B14F-4D97-AF65-F5344CB8AC3E}">
        <p14:creationId xmlns:p14="http://schemas.microsoft.com/office/powerpoint/2010/main" val="29906581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87703-FDBF-8588-1548-1355887B64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F4354A-E001-C318-A987-08A3B5493526}"/>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033B0C0F-5F53-E085-4A53-9946DBE9470A}"/>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D077ABFF-F562-7E66-9621-9CAB873731C1}"/>
              </a:ext>
            </a:extLst>
          </p:cNvPr>
          <p:cNvSpPr>
            <a:spLocks noGrp="1"/>
          </p:cNvSpPr>
          <p:nvPr>
            <p:ph type="sldNum" sz="quarter" idx="10"/>
          </p:nvPr>
        </p:nvSpPr>
        <p:spPr/>
        <p:txBody>
          <a:bodyPr rtlCol="0"/>
          <a:lstStyle/>
          <a:p>
            <a:pPr rtl="0"/>
            <a:fld id="{5FD34AC2-3728-4A8B-B58F-6888FAEC3D20}" type="slidenum">
              <a:rPr lang="en-US" noProof="0" smtClean="0"/>
              <a:t>47</a:t>
            </a:fld>
            <a:endParaRPr lang="en-US" noProof="0" dirty="0"/>
          </a:p>
        </p:txBody>
      </p:sp>
    </p:spTree>
    <p:extLst>
      <p:ext uri="{BB962C8B-B14F-4D97-AF65-F5344CB8AC3E}">
        <p14:creationId xmlns:p14="http://schemas.microsoft.com/office/powerpoint/2010/main" val="30784776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2CC3E8-34F9-5CB8-0040-3F9A88353F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A1DACD-60AE-9427-2762-3189E46E1B4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43DB08F1-E041-419B-1542-B3DC42BFD9E0}"/>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B1B41B82-8192-A62B-F14E-0F270398FC08}"/>
              </a:ext>
            </a:extLst>
          </p:cNvPr>
          <p:cNvSpPr>
            <a:spLocks noGrp="1"/>
          </p:cNvSpPr>
          <p:nvPr>
            <p:ph type="sldNum" sz="quarter" idx="10"/>
          </p:nvPr>
        </p:nvSpPr>
        <p:spPr/>
        <p:txBody>
          <a:bodyPr rtlCol="0"/>
          <a:lstStyle/>
          <a:p>
            <a:pPr rtl="0"/>
            <a:fld id="{5FD34AC2-3728-4A8B-B58F-6888FAEC3D20}" type="slidenum">
              <a:rPr lang="en-US" noProof="0" smtClean="0"/>
              <a:t>48</a:t>
            </a:fld>
            <a:endParaRPr lang="en-US" noProof="0" dirty="0"/>
          </a:p>
        </p:txBody>
      </p:sp>
    </p:spTree>
    <p:extLst>
      <p:ext uri="{BB962C8B-B14F-4D97-AF65-F5344CB8AC3E}">
        <p14:creationId xmlns:p14="http://schemas.microsoft.com/office/powerpoint/2010/main" val="24383957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0FFAD-55B4-3EB3-5333-630C6332C5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D55AA6-5A1F-5FFB-9B38-78F778CE23D0}"/>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FAF0FC59-ECB0-845F-5BA4-CB8E2E18EDFD}"/>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AE8F9D45-B2D2-9D77-8CB0-53437947F3F9}"/>
              </a:ext>
            </a:extLst>
          </p:cNvPr>
          <p:cNvSpPr>
            <a:spLocks noGrp="1"/>
          </p:cNvSpPr>
          <p:nvPr>
            <p:ph type="sldNum" sz="quarter" idx="10"/>
          </p:nvPr>
        </p:nvSpPr>
        <p:spPr/>
        <p:txBody>
          <a:bodyPr rtlCol="0"/>
          <a:lstStyle/>
          <a:p>
            <a:pPr rtl="0"/>
            <a:fld id="{5FD34AC2-3728-4A8B-B58F-6888FAEC3D20}" type="slidenum">
              <a:rPr lang="en-US" noProof="0" smtClean="0"/>
              <a:t>49</a:t>
            </a:fld>
            <a:endParaRPr lang="en-US" noProof="0" dirty="0"/>
          </a:p>
        </p:txBody>
      </p:sp>
    </p:spTree>
    <p:extLst>
      <p:ext uri="{BB962C8B-B14F-4D97-AF65-F5344CB8AC3E}">
        <p14:creationId xmlns:p14="http://schemas.microsoft.com/office/powerpoint/2010/main" val="23619744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5741C-1C3F-4A84-E29A-148026A072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8D6C85-56FF-B6DD-DBA4-5218CE7DCCC0}"/>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A6B32D17-648D-544E-A8C5-6BC1E96F032B}"/>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C6B3AC89-E801-FC36-65D4-F3469C249CA8}"/>
              </a:ext>
            </a:extLst>
          </p:cNvPr>
          <p:cNvSpPr>
            <a:spLocks noGrp="1"/>
          </p:cNvSpPr>
          <p:nvPr>
            <p:ph type="sldNum" sz="quarter" idx="10"/>
          </p:nvPr>
        </p:nvSpPr>
        <p:spPr/>
        <p:txBody>
          <a:bodyPr rtlCol="0"/>
          <a:lstStyle/>
          <a:p>
            <a:pPr rtl="0"/>
            <a:fld id="{5FD34AC2-3728-4A8B-B58F-6888FAEC3D20}" type="slidenum">
              <a:rPr lang="en-US" noProof="0" smtClean="0"/>
              <a:t>50</a:t>
            </a:fld>
            <a:endParaRPr lang="en-US" noProof="0" dirty="0"/>
          </a:p>
        </p:txBody>
      </p:sp>
    </p:spTree>
    <p:extLst>
      <p:ext uri="{BB962C8B-B14F-4D97-AF65-F5344CB8AC3E}">
        <p14:creationId xmlns:p14="http://schemas.microsoft.com/office/powerpoint/2010/main" val="13834051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40154-4B37-6E4C-EBBF-6BEF2F174E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E17B4-D831-49B5-CBDE-54179D2DAC7B}"/>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B7654651-D738-B011-1D96-84F700A62B35}"/>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4E853118-36D0-E476-768A-ED846E52C9DE}"/>
              </a:ext>
            </a:extLst>
          </p:cNvPr>
          <p:cNvSpPr>
            <a:spLocks noGrp="1"/>
          </p:cNvSpPr>
          <p:nvPr>
            <p:ph type="sldNum" sz="quarter" idx="10"/>
          </p:nvPr>
        </p:nvSpPr>
        <p:spPr/>
        <p:txBody>
          <a:bodyPr rtlCol="0"/>
          <a:lstStyle/>
          <a:p>
            <a:pPr rtl="0"/>
            <a:fld id="{5FD34AC2-3728-4A8B-B58F-6888FAEC3D20}" type="slidenum">
              <a:rPr lang="en-US" noProof="0" smtClean="0"/>
              <a:t>51</a:t>
            </a:fld>
            <a:endParaRPr lang="en-US" noProof="0" dirty="0"/>
          </a:p>
        </p:txBody>
      </p:sp>
    </p:spTree>
    <p:extLst>
      <p:ext uri="{BB962C8B-B14F-4D97-AF65-F5344CB8AC3E}">
        <p14:creationId xmlns:p14="http://schemas.microsoft.com/office/powerpoint/2010/main" val="8251328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7854F-5B37-B434-0C89-62F1582705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A46184-D4E8-362D-104A-FA083DD2D833}"/>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039A79C8-9EEB-3ECB-7709-8D6B6AA26969}"/>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DFE7C65E-BB4B-933E-79DE-2925E97F868C}"/>
              </a:ext>
            </a:extLst>
          </p:cNvPr>
          <p:cNvSpPr>
            <a:spLocks noGrp="1"/>
          </p:cNvSpPr>
          <p:nvPr>
            <p:ph type="sldNum" sz="quarter" idx="10"/>
          </p:nvPr>
        </p:nvSpPr>
        <p:spPr/>
        <p:txBody>
          <a:bodyPr rtlCol="0"/>
          <a:lstStyle/>
          <a:p>
            <a:pPr rtl="0"/>
            <a:fld id="{5FD34AC2-3728-4A8B-B58F-6888FAEC3D20}" type="slidenum">
              <a:rPr lang="en-US" noProof="0" smtClean="0"/>
              <a:t>52</a:t>
            </a:fld>
            <a:endParaRPr lang="en-US" noProof="0" dirty="0"/>
          </a:p>
        </p:txBody>
      </p:sp>
    </p:spTree>
    <p:extLst>
      <p:ext uri="{BB962C8B-B14F-4D97-AF65-F5344CB8AC3E}">
        <p14:creationId xmlns:p14="http://schemas.microsoft.com/office/powerpoint/2010/main" val="16494101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6F4AA-29CB-64DF-6C37-3D7099E3BD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E37C70-CE4C-C8E1-4397-20B60FABCA1C}"/>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B217925F-099B-58D2-B373-5184EF2258ED}"/>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3BEF1BBC-0997-E778-B67C-B787E0DA31D1}"/>
              </a:ext>
            </a:extLst>
          </p:cNvPr>
          <p:cNvSpPr>
            <a:spLocks noGrp="1"/>
          </p:cNvSpPr>
          <p:nvPr>
            <p:ph type="sldNum" sz="quarter" idx="10"/>
          </p:nvPr>
        </p:nvSpPr>
        <p:spPr/>
        <p:txBody>
          <a:bodyPr rtlCol="0"/>
          <a:lstStyle/>
          <a:p>
            <a:pPr rtl="0"/>
            <a:fld id="{5FD34AC2-3728-4A8B-B58F-6888FAEC3D20}" type="slidenum">
              <a:rPr lang="en-US" noProof="0" smtClean="0"/>
              <a:t>109</a:t>
            </a:fld>
            <a:endParaRPr lang="en-US" noProof="0" dirty="0"/>
          </a:p>
        </p:txBody>
      </p:sp>
    </p:spTree>
    <p:extLst>
      <p:ext uri="{BB962C8B-B14F-4D97-AF65-F5344CB8AC3E}">
        <p14:creationId xmlns:p14="http://schemas.microsoft.com/office/powerpoint/2010/main" val="3523599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749B8-68CF-69E9-5E13-760C1851BE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94902D-176C-FEF0-6639-8DA400A02BE9}"/>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71A20999-0C2F-C0B9-BD9A-11D9B2D1D2DD}"/>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0672B8C3-E0E6-AC38-CFB2-961398FB32B1}"/>
              </a:ext>
            </a:extLst>
          </p:cNvPr>
          <p:cNvSpPr>
            <a:spLocks noGrp="1"/>
          </p:cNvSpPr>
          <p:nvPr>
            <p:ph type="sldNum" sz="quarter" idx="10"/>
          </p:nvPr>
        </p:nvSpPr>
        <p:spPr/>
        <p:txBody>
          <a:bodyPr rtlCol="0"/>
          <a:lstStyle/>
          <a:p>
            <a:pPr rtl="0"/>
            <a:fld id="{5FD34AC2-3728-4A8B-B58F-6888FAEC3D20}" type="slidenum">
              <a:rPr lang="en-US" noProof="0" smtClean="0"/>
              <a:t>11</a:t>
            </a:fld>
            <a:endParaRPr lang="en-US" noProof="0" dirty="0"/>
          </a:p>
        </p:txBody>
      </p:sp>
    </p:spTree>
    <p:extLst>
      <p:ext uri="{BB962C8B-B14F-4D97-AF65-F5344CB8AC3E}">
        <p14:creationId xmlns:p14="http://schemas.microsoft.com/office/powerpoint/2010/main" val="536024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2F871E-14B4-E144-C021-55C3FACA77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57008A-F6DF-9D43-99AC-363DC6A49EB4}"/>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D5500B9-CC48-DB14-A067-8581A40C8FE4}"/>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79A7C6D9-0888-7B17-86B0-79C21FA469EE}"/>
              </a:ext>
            </a:extLst>
          </p:cNvPr>
          <p:cNvSpPr>
            <a:spLocks noGrp="1"/>
          </p:cNvSpPr>
          <p:nvPr>
            <p:ph type="sldNum" sz="quarter" idx="10"/>
          </p:nvPr>
        </p:nvSpPr>
        <p:spPr/>
        <p:txBody>
          <a:bodyPr rtlCol="0"/>
          <a:lstStyle/>
          <a:p>
            <a:pPr rtl="0"/>
            <a:fld id="{5FD34AC2-3728-4A8B-B58F-6888FAEC3D20}" type="slidenum">
              <a:rPr lang="en-US" noProof="0" smtClean="0"/>
              <a:t>12</a:t>
            </a:fld>
            <a:endParaRPr lang="en-US" noProof="0" dirty="0"/>
          </a:p>
        </p:txBody>
      </p:sp>
    </p:spTree>
    <p:extLst>
      <p:ext uri="{BB962C8B-B14F-4D97-AF65-F5344CB8AC3E}">
        <p14:creationId xmlns:p14="http://schemas.microsoft.com/office/powerpoint/2010/main" val="2020808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4AB51E-9AE1-3B0A-10EF-9C3D32B80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6B6074-36B5-ECAC-1628-55A8D2D90CA2}"/>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F9534BE3-4A46-E09E-C682-A02553A0C350}"/>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62DFAC5B-A3DF-E3EE-97A1-3DD67E321B6F}"/>
              </a:ext>
            </a:extLst>
          </p:cNvPr>
          <p:cNvSpPr>
            <a:spLocks noGrp="1"/>
          </p:cNvSpPr>
          <p:nvPr>
            <p:ph type="sldNum" sz="quarter" idx="10"/>
          </p:nvPr>
        </p:nvSpPr>
        <p:spPr/>
        <p:txBody>
          <a:bodyPr rtlCol="0"/>
          <a:lstStyle/>
          <a:p>
            <a:pPr rtl="0"/>
            <a:fld id="{5FD34AC2-3728-4A8B-B58F-6888FAEC3D20}" type="slidenum">
              <a:rPr lang="en-US" noProof="0" smtClean="0"/>
              <a:t>13</a:t>
            </a:fld>
            <a:endParaRPr lang="en-US" noProof="0" dirty="0"/>
          </a:p>
        </p:txBody>
      </p:sp>
    </p:spTree>
    <p:extLst>
      <p:ext uri="{BB962C8B-B14F-4D97-AF65-F5344CB8AC3E}">
        <p14:creationId xmlns:p14="http://schemas.microsoft.com/office/powerpoint/2010/main" val="1525876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2D66A9-9070-D02B-5ED4-7A6EAC6AE8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AC56D7-B8F7-01F4-9E29-18DD310EFA76}"/>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31F2027E-1D45-AAD7-B95A-513439B1B5F3}"/>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C6182317-A6B7-B7FA-9B19-EAEE155FECC6}"/>
              </a:ext>
            </a:extLst>
          </p:cNvPr>
          <p:cNvSpPr>
            <a:spLocks noGrp="1"/>
          </p:cNvSpPr>
          <p:nvPr>
            <p:ph type="sldNum" sz="quarter" idx="10"/>
          </p:nvPr>
        </p:nvSpPr>
        <p:spPr/>
        <p:txBody>
          <a:bodyPr rtlCol="0"/>
          <a:lstStyle/>
          <a:p>
            <a:pPr rtl="0"/>
            <a:fld id="{5FD34AC2-3728-4A8B-B58F-6888FAEC3D20}" type="slidenum">
              <a:rPr lang="en-US" noProof="0" smtClean="0"/>
              <a:t>14</a:t>
            </a:fld>
            <a:endParaRPr lang="en-US" noProof="0" dirty="0"/>
          </a:p>
        </p:txBody>
      </p:sp>
    </p:spTree>
    <p:extLst>
      <p:ext uri="{BB962C8B-B14F-4D97-AF65-F5344CB8AC3E}">
        <p14:creationId xmlns:p14="http://schemas.microsoft.com/office/powerpoint/2010/main" val="2770862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52BED-B654-3AFF-0F55-78526D495F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58CA6F-859C-3EF0-EB5A-1C82E0084366}"/>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7449A40-B505-BF1B-8564-CB40C652A911}"/>
              </a:ext>
            </a:extLst>
          </p:cNvPr>
          <p:cNvSpPr>
            <a:spLocks noGrp="1"/>
          </p:cNvSpPr>
          <p:nvPr>
            <p:ph type="body" idx="1"/>
          </p:nvPr>
        </p:nvSpPr>
        <p:spPr/>
        <p:txBody>
          <a:bodyPr rtlCol="0"/>
          <a:lstStyle/>
          <a:p>
            <a:pPr rtl="0"/>
            <a:endParaRPr lang="en-US"/>
          </a:p>
        </p:txBody>
      </p:sp>
      <p:sp>
        <p:nvSpPr>
          <p:cNvPr id="4" name="Slide Number Placeholder 3">
            <a:extLst>
              <a:ext uri="{FF2B5EF4-FFF2-40B4-BE49-F238E27FC236}">
                <a16:creationId xmlns:a16="http://schemas.microsoft.com/office/drawing/2014/main" id="{9567008F-6C3E-0497-E0F4-C5A9B698EDE1}"/>
              </a:ext>
            </a:extLst>
          </p:cNvPr>
          <p:cNvSpPr>
            <a:spLocks noGrp="1"/>
          </p:cNvSpPr>
          <p:nvPr>
            <p:ph type="sldNum" sz="quarter" idx="10"/>
          </p:nvPr>
        </p:nvSpPr>
        <p:spPr/>
        <p:txBody>
          <a:bodyPr rtlCol="0"/>
          <a:lstStyle/>
          <a:p>
            <a:pPr rtl="0"/>
            <a:fld id="{5FD34AC2-3728-4A8B-B58F-6888FAEC3D20}" type="slidenum">
              <a:rPr lang="en-US" noProof="0" smtClean="0"/>
              <a:t>15</a:t>
            </a:fld>
            <a:endParaRPr lang="en-US" noProof="0" dirty="0"/>
          </a:p>
        </p:txBody>
      </p:sp>
    </p:spTree>
    <p:extLst>
      <p:ext uri="{BB962C8B-B14F-4D97-AF65-F5344CB8AC3E}">
        <p14:creationId xmlns:p14="http://schemas.microsoft.com/office/powerpoint/2010/main" val="1060317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a:t>Click to edit Master subtitle style</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Vertical Text Placeholder 2"/>
          <p:cNvSpPr>
            <a:spLocks noGrp="1"/>
          </p:cNvSpPr>
          <p:nvPr>
            <p:ph type="body" orient="vert" idx="1"/>
          </p:nvPr>
        </p:nvSpPr>
        <p:spPr/>
        <p:txBody>
          <a:bodyPr vert="eaVert"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Content Placeholder 2"/>
          <p:cNvSpPr>
            <a:spLocks noGrp="1"/>
          </p:cNvSpPr>
          <p:nvPr>
            <p:ph idx="1"/>
          </p:nvPr>
        </p:nvSpPr>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a:t>Click to edit Master text styles</a:t>
            </a:r>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7" name="Date Placeholder 6"/>
          <p:cNvSpPr>
            <a:spLocks noGrp="1"/>
          </p:cNvSpPr>
          <p:nvPr>
            <p:ph type="dt" sz="half" idx="10"/>
          </p:nvPr>
        </p:nvSpPr>
        <p:spPr/>
        <p:txBody>
          <a:bodyPr rtlCol="0"/>
          <a:lstStyle/>
          <a:p>
            <a:pPr rtl="0"/>
            <a:r>
              <a:rPr lang="en-US"/>
              <a:t>10/16/2019</a:t>
            </a:r>
            <a:endParaRPr lang="en-US" dirty="0"/>
          </a:p>
        </p:txBody>
      </p:sp>
      <p:sp>
        <p:nvSpPr>
          <p:cNvPr id="8" name="Footer Placeholder 7"/>
          <p:cNvSpPr>
            <a:spLocks noGrp="1"/>
          </p:cNvSpPr>
          <p:nvPr>
            <p:ph type="ftr" sz="quarter" idx="11"/>
          </p:nvPr>
        </p:nvSpPr>
        <p:spPr/>
        <p:txBody>
          <a:bodyPr rtlCol="0"/>
          <a:lstStyle/>
          <a:p>
            <a:pPr rtl="0"/>
            <a:endParaRPr lang="en-US" dirty="0"/>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Date Placeholder 2"/>
          <p:cNvSpPr>
            <a:spLocks noGrp="1"/>
          </p:cNvSpPr>
          <p:nvPr>
            <p:ph type="dt" sz="half" idx="10"/>
          </p:nvPr>
        </p:nvSpPr>
        <p:spPr/>
        <p:txBody>
          <a:bodyPr rtlCol="0"/>
          <a:lstStyle/>
          <a:p>
            <a:pPr rtl="0"/>
            <a:r>
              <a:rPr lang="en-US"/>
              <a:t>10/16/2019</a:t>
            </a:r>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
        <p:nvSpPr>
          <p:cNvPr id="2" name="Date Placeholder 1"/>
          <p:cNvSpPr>
            <a:spLocks noGrp="1"/>
          </p:cNvSpPr>
          <p:nvPr>
            <p:ph type="dt" sz="half" idx="10"/>
          </p:nvPr>
        </p:nvSpPr>
        <p:spPr/>
        <p:txBody>
          <a:bodyPr rtlCol="0"/>
          <a:lstStyle/>
          <a:p>
            <a:pPr rtl="0"/>
            <a:r>
              <a:rPr lang="en-US"/>
              <a:t>10/16/2019</a:t>
            </a:r>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12.png"/><Relationship Id="rId3" Type="http://schemas.microsoft.com/office/2007/relationships/hdphoto" Target="../media/hdphoto3.wdp"/><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4.png"/><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10.png"/><Relationship Id="rId5" Type="http://schemas.openxmlformats.org/officeDocument/2006/relationships/image" Target="../media/image5.svg"/><Relationship Id="rId10" Type="http://schemas.openxmlformats.org/officeDocument/2006/relationships/image" Target="../media/image9.sv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svg"/></Relationships>
</file>

<file path=ppt/slides/_rels/slide100.xml.rels><?xml version="1.0" encoding="UTF-8" standalone="yes"?>
<Relationships xmlns="http://schemas.openxmlformats.org/package/2006/relationships"><Relationship Id="rId3" Type="http://schemas.microsoft.com/office/2007/relationships/hdphoto" Target="../media/hdphoto11.wdp"/><Relationship Id="rId7"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101.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3" Type="http://schemas.microsoft.com/office/2007/relationships/hdphoto" Target="../media/hdphoto12.wdp"/><Relationship Id="rId7" Type="http://schemas.openxmlformats.org/officeDocument/2006/relationships/slide" Target="slide103.xml"/><Relationship Id="rId2" Type="http://schemas.openxmlformats.org/officeDocument/2006/relationships/image" Target="../media/image61.png"/><Relationship Id="rId1" Type="http://schemas.openxmlformats.org/officeDocument/2006/relationships/slideLayout" Target="../slideLayouts/slideLayout6.xml"/><Relationship Id="rId6" Type="http://schemas.openxmlformats.org/officeDocument/2006/relationships/image" Target="../media/image64.png"/><Relationship Id="rId5" Type="http://schemas.openxmlformats.org/officeDocument/2006/relationships/image" Target="../media/image63.JPG"/><Relationship Id="rId4" Type="http://schemas.openxmlformats.org/officeDocument/2006/relationships/image" Target="../media/image62.JPG"/></Relationships>
</file>

<file path=ppt/slides/_rels/slide103.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image" Target="../media/image65.JPG"/><Relationship Id="rId1" Type="http://schemas.openxmlformats.org/officeDocument/2006/relationships/slideLayout" Target="../slideLayouts/slideLayout6.xml"/><Relationship Id="rId5" Type="http://schemas.openxmlformats.org/officeDocument/2006/relationships/image" Target="../media/image68.JPG"/><Relationship Id="rId4" Type="http://schemas.openxmlformats.org/officeDocument/2006/relationships/image" Target="../media/image67.JPG"/></Relationships>
</file>

<file path=ppt/slides/_rels/slide104.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image" Target="../media/image65.JPG"/><Relationship Id="rId1" Type="http://schemas.openxmlformats.org/officeDocument/2006/relationships/slideLayout" Target="../slideLayouts/slideLayout6.xml"/><Relationship Id="rId5" Type="http://schemas.openxmlformats.org/officeDocument/2006/relationships/image" Target="../media/image68.JPG"/><Relationship Id="rId4" Type="http://schemas.openxmlformats.org/officeDocument/2006/relationships/image" Target="../media/image67.JPG"/></Relationships>
</file>

<file path=ppt/slides/_rels/slide105.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image" Target="../media/image68.JPG"/><Relationship Id="rId1" Type="http://schemas.openxmlformats.org/officeDocument/2006/relationships/slideLayout" Target="../slideLayouts/slideLayout6.xml"/><Relationship Id="rId5" Type="http://schemas.openxmlformats.org/officeDocument/2006/relationships/image" Target="../media/image67.JPG"/><Relationship Id="rId4" Type="http://schemas.openxmlformats.org/officeDocument/2006/relationships/image" Target="../media/image66.JPG"/></Relationships>
</file>

<file path=ppt/slides/_rels/slide106.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image" Target="../media/image68.JPG"/><Relationship Id="rId1" Type="http://schemas.openxmlformats.org/officeDocument/2006/relationships/slideLayout" Target="../slideLayouts/slideLayout6.xml"/><Relationship Id="rId5" Type="http://schemas.openxmlformats.org/officeDocument/2006/relationships/image" Target="../media/image67.JPG"/><Relationship Id="rId4" Type="http://schemas.openxmlformats.org/officeDocument/2006/relationships/image" Target="../media/image66.JPG"/></Relationships>
</file>

<file path=ppt/slides/_rels/slide107.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image" Target="../media/image68.JPG"/><Relationship Id="rId1" Type="http://schemas.openxmlformats.org/officeDocument/2006/relationships/slideLayout" Target="../slideLayouts/slideLayout6.xml"/><Relationship Id="rId5" Type="http://schemas.openxmlformats.org/officeDocument/2006/relationships/image" Target="../media/image67.JPG"/><Relationship Id="rId4" Type="http://schemas.openxmlformats.org/officeDocument/2006/relationships/image" Target="../media/image66.JPG"/></Relationships>
</file>

<file path=ppt/slides/_rels/slide108.xml.rels><?xml version="1.0" encoding="UTF-8" standalone="yes"?>
<Relationships xmlns="http://schemas.openxmlformats.org/package/2006/relationships"><Relationship Id="rId3" Type="http://schemas.openxmlformats.org/officeDocument/2006/relationships/image" Target="../media/image66.JPG"/><Relationship Id="rId2" Type="http://schemas.openxmlformats.org/officeDocument/2006/relationships/image" Target="../media/image65.JPG"/><Relationship Id="rId1" Type="http://schemas.openxmlformats.org/officeDocument/2006/relationships/slideLayout" Target="../slideLayouts/slideLayout6.xml"/><Relationship Id="rId5" Type="http://schemas.openxmlformats.org/officeDocument/2006/relationships/image" Target="../media/image68.JPG"/><Relationship Id="rId4" Type="http://schemas.openxmlformats.org/officeDocument/2006/relationships/image" Target="../media/image67.JPG"/></Relationships>
</file>

<file path=ppt/slides/_rels/slide109.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notesSlide" Target="../notesSlides/notesSlide47.xml"/><Relationship Id="rId16" Type="http://schemas.openxmlformats.org/officeDocument/2006/relationships/image" Target="../media/image13.svg"/><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16.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s>
</file>

<file path=ppt/slides/_rels/slide11.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notesSlide" Target="../notesSlides/notesSlide5.xml"/><Relationship Id="rId16" Type="http://schemas.openxmlformats.org/officeDocument/2006/relationships/image" Target="../media/image13.svg"/><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16.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s>
</file>

<file path=ppt/slides/_rels/slide110.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1.svg"/><Relationship Id="rId4" Type="http://schemas.openxmlformats.org/officeDocument/2006/relationships/image" Target="../media/image70.png"/></Relationships>
</file>

<file path=ppt/slides/_rels/slide111.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1.svg"/><Relationship Id="rId4" Type="http://schemas.openxmlformats.org/officeDocument/2006/relationships/image" Target="../media/image70.png"/></Relationships>
</file>

<file path=ppt/slides/_rels/slide112.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1.svg"/><Relationship Id="rId4" Type="http://schemas.openxmlformats.org/officeDocument/2006/relationships/image" Target="../media/image70.png"/></Relationships>
</file>

<file path=ppt/slides/_rels/slide113.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1.svg"/><Relationship Id="rId4" Type="http://schemas.openxmlformats.org/officeDocument/2006/relationships/image" Target="../media/image70.png"/></Relationships>
</file>

<file path=ppt/slides/_rels/slide114.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1.svg"/><Relationship Id="rId4" Type="http://schemas.openxmlformats.org/officeDocument/2006/relationships/image" Target="../media/image70.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notesSlide" Target="../notesSlides/notesSlide2.xml"/><Relationship Id="rId16" Type="http://schemas.openxmlformats.org/officeDocument/2006/relationships/image" Target="../media/image13.svg"/><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17.png"/><Relationship Id="rId7"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6.png"/><Relationship Id="rId4" Type="http://schemas.microsoft.com/office/2007/relationships/hdphoto" Target="../media/hdphoto4.wdp"/></Relationships>
</file>

<file path=ppt/slides/_rels/slide3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7.pn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19.JPG"/><Relationship Id="rId5" Type="http://schemas.openxmlformats.org/officeDocument/2006/relationships/image" Target="../media/image18.JPG"/><Relationship Id="rId4" Type="http://schemas.microsoft.com/office/2007/relationships/hdphoto" Target="../media/hdphoto4.wdp"/></Relationships>
</file>

<file path=ppt/slides/_rels/slide3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7.png"/><Relationship Id="rId7"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19.JPG"/><Relationship Id="rId5" Type="http://schemas.openxmlformats.org/officeDocument/2006/relationships/image" Target="../media/image18.JPG"/><Relationship Id="rId4" Type="http://schemas.microsoft.com/office/2007/relationships/hdphoto" Target="../media/hdphoto4.wdp"/></Relationships>
</file>

<file path=ppt/slides/_rels/slide3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7.png"/><Relationship Id="rId7"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19.JPG"/><Relationship Id="rId5" Type="http://schemas.openxmlformats.org/officeDocument/2006/relationships/image" Target="../media/image18.JPG"/><Relationship Id="rId4" Type="http://schemas.microsoft.com/office/2007/relationships/hdphoto" Target="../media/hdphoto4.wdp"/></Relationships>
</file>

<file path=ppt/slides/_rels/slide3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7.png"/><Relationship Id="rId7"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19.JPG"/><Relationship Id="rId5" Type="http://schemas.openxmlformats.org/officeDocument/2006/relationships/image" Target="../media/image18.JPG"/><Relationship Id="rId4" Type="http://schemas.microsoft.com/office/2007/relationships/hdphoto" Target="../media/hdphoto4.wdp"/></Relationships>
</file>

<file path=ppt/slides/_rels/slide35.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notesSlide" Target="../notesSlides/notesSlide29.xml"/><Relationship Id="rId16" Type="http://schemas.openxmlformats.org/officeDocument/2006/relationships/image" Target="../media/image13.svg"/><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16.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microsoft.com/office/2007/relationships/hdphoto" Target="../media/hdphoto5.wdp"/></Relationships>
</file>

<file path=ppt/slides/_rels/slide4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0.png"/><Relationship Id="rId7"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9.svg"/><Relationship Id="rId11" Type="http://schemas.openxmlformats.org/officeDocument/2006/relationships/image" Target="../media/image25.JPG"/><Relationship Id="rId5" Type="http://schemas.openxmlformats.org/officeDocument/2006/relationships/image" Target="../media/image8.png"/><Relationship Id="rId10" Type="http://schemas.openxmlformats.org/officeDocument/2006/relationships/image" Target="../media/image24.svg"/><Relationship Id="rId4" Type="http://schemas.microsoft.com/office/2007/relationships/hdphoto" Target="../media/hdphoto5.wdp"/><Relationship Id="rId9" Type="http://schemas.openxmlformats.org/officeDocument/2006/relationships/image" Target="../media/image23.png"/></Relationships>
</file>

<file path=ppt/slides/_rels/slide4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0.png"/><Relationship Id="rId7"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9.svg"/><Relationship Id="rId11" Type="http://schemas.openxmlformats.org/officeDocument/2006/relationships/image" Target="../media/image25.JPG"/><Relationship Id="rId5" Type="http://schemas.openxmlformats.org/officeDocument/2006/relationships/image" Target="../media/image8.png"/><Relationship Id="rId10" Type="http://schemas.openxmlformats.org/officeDocument/2006/relationships/image" Target="../media/image24.svg"/><Relationship Id="rId4" Type="http://schemas.microsoft.com/office/2007/relationships/hdphoto" Target="../media/hdphoto5.wdp"/><Relationship Id="rId9" Type="http://schemas.openxmlformats.org/officeDocument/2006/relationships/image" Target="../media/image23.png"/></Relationships>
</file>

<file path=ppt/slides/_rels/slide45.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notesSlide" Target="../notesSlides/notesSlide39.xml"/><Relationship Id="rId16" Type="http://schemas.openxmlformats.org/officeDocument/2006/relationships/image" Target="../media/image13.svg"/><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16.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6.wdp"/></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6.wdp"/></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6.wdp"/></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3.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6.wdp"/></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6.wdp"/></Relationships>
</file>

<file path=ppt/slides/_rels/slide51.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image" Target="../media/image29.png"/><Relationship Id="rId3" Type="http://schemas.openxmlformats.org/officeDocument/2006/relationships/image" Target="../media/image26.png"/><Relationship Id="rId7" Type="http://schemas.openxmlformats.org/officeDocument/2006/relationships/image" Target="../media/image27.png"/><Relationship Id="rId12"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11.svg"/><Relationship Id="rId11" Type="http://schemas.openxmlformats.org/officeDocument/2006/relationships/slide" Target="slide65.xml"/><Relationship Id="rId5" Type="http://schemas.openxmlformats.org/officeDocument/2006/relationships/image" Target="../media/image10.png"/><Relationship Id="rId15" Type="http://schemas.openxmlformats.org/officeDocument/2006/relationships/image" Target="../media/image29.png"/><Relationship Id="rId10" Type="http://schemas.openxmlformats.org/officeDocument/2006/relationships/image" Target="../media/image28.png"/><Relationship Id="rId4" Type="http://schemas.microsoft.com/office/2007/relationships/hdphoto" Target="../media/hdphoto6.wdp"/><Relationship Id="rId9" Type="http://schemas.openxmlformats.org/officeDocument/2006/relationships/image" Target="../media/image27.png"/><Relationship Id="rId14" Type="http://schemas.openxmlformats.org/officeDocument/2006/relationships/slide" Target="slide101.xml"/></Relationships>
</file>

<file path=ppt/slides/_rels/slide52.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image" Target="../media/image29.png"/><Relationship Id="rId3" Type="http://schemas.openxmlformats.org/officeDocument/2006/relationships/image" Target="../media/image26.png"/><Relationship Id="rId7" Type="http://schemas.openxmlformats.org/officeDocument/2006/relationships/image" Target="../media/image27.png"/><Relationship Id="rId12" Type="http://schemas.openxmlformats.org/officeDocument/2006/relationships/image" Target="../media/image28.png"/><Relationship Id="rId2" Type="http://schemas.openxmlformats.org/officeDocument/2006/relationships/notesSlide" Target="../notesSlides/notesSlide46.xml"/><Relationship Id="rId1" Type="http://schemas.openxmlformats.org/officeDocument/2006/relationships/slideLayout" Target="../slideLayouts/slideLayout6.xml"/><Relationship Id="rId6" Type="http://schemas.openxmlformats.org/officeDocument/2006/relationships/image" Target="../media/image11.svg"/><Relationship Id="rId11" Type="http://schemas.openxmlformats.org/officeDocument/2006/relationships/slide" Target="slide65.xml"/><Relationship Id="rId5" Type="http://schemas.openxmlformats.org/officeDocument/2006/relationships/image" Target="../media/image10.png"/><Relationship Id="rId15" Type="http://schemas.openxmlformats.org/officeDocument/2006/relationships/image" Target="../media/image29.png"/><Relationship Id="rId10" Type="http://schemas.openxmlformats.org/officeDocument/2006/relationships/image" Target="../media/image28.png"/><Relationship Id="rId4" Type="http://schemas.microsoft.com/office/2007/relationships/hdphoto" Target="../media/hdphoto6.wdp"/><Relationship Id="rId9" Type="http://schemas.openxmlformats.org/officeDocument/2006/relationships/image" Target="../media/image27.png"/><Relationship Id="rId14" Type="http://schemas.openxmlformats.org/officeDocument/2006/relationships/slide" Target="slide101.xml"/></Relationships>
</file>

<file path=ppt/slides/_rels/slide5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5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5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5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5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5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5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3.png"/><Relationship Id="rId5" Type="http://schemas.openxmlformats.org/officeDocument/2006/relationships/hyperlink" Target="https://morethanjustparks.com/us-national-parks-by-size/" TargetMode="Externa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5" Type="http://schemas.openxmlformats.org/officeDocument/2006/relationships/image" Target="../media/image33.png"/><Relationship Id="rId4" Type="http://schemas.openxmlformats.org/officeDocument/2006/relationships/hyperlink" Target="https://morethanjustparks.com/us-national-parks-by-size/" TargetMode="External"/></Relationships>
</file>

<file path=ppt/slides/_rels/slide6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s://morethanjustparks.com/us-national-parks-by-size/" TargetMode="External"/></Relationships>
</file>

<file path=ppt/slides/_rels/slide6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6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34.png"/></Relationships>
</file>

<file path=ppt/slides/_rels/slide6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34.png"/></Relationships>
</file>

<file path=ppt/slides/_rels/slide65.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67.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68.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69.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5" Type="http://schemas.openxmlformats.org/officeDocument/2006/relationships/image" Target="../media/image38.png"/><Relationship Id="rId4" Type="http://schemas.openxmlformats.org/officeDocument/2006/relationships/image" Target="../media/image37.png"/></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1.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2.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4.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5.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8.png"/></Relationships>
</file>

<file path=ppt/slides/_rels/slide77.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410.png"/><Relationship Id="rId3" Type="http://schemas.microsoft.com/office/2007/relationships/hdphoto" Target="../media/hdphoto8.wdp"/><Relationship Id="rId7" Type="http://schemas.openxmlformats.org/officeDocument/2006/relationships/image" Target="../media/image39.png"/><Relationship Id="rId12" Type="http://schemas.openxmlformats.org/officeDocument/2006/relationships/slide" Target="slide95.xml"/><Relationship Id="rId2" Type="http://schemas.openxmlformats.org/officeDocument/2006/relationships/image" Target="../media/image36.png"/><Relationship Id="rId1" Type="http://schemas.openxmlformats.org/officeDocument/2006/relationships/slideLayout" Target="../slideLayouts/slideLayout6.xml"/><Relationship Id="rId6" Type="http://schemas.openxmlformats.org/officeDocument/2006/relationships/slide" Target="slide79.xml"/><Relationship Id="rId11" Type="http://schemas.openxmlformats.org/officeDocument/2006/relationships/image" Target="../media/image41.png"/><Relationship Id="rId5" Type="http://schemas.openxmlformats.org/officeDocument/2006/relationships/image" Target="../media/image39.png"/><Relationship Id="rId10" Type="http://schemas.openxmlformats.org/officeDocument/2006/relationships/image" Target="../media/image40.png"/><Relationship Id="rId4" Type="http://schemas.openxmlformats.org/officeDocument/2006/relationships/image" Target="../media/image38.png"/><Relationship Id="rId9" Type="http://schemas.openxmlformats.org/officeDocument/2006/relationships/slide" Target="slide88.xml"/></Relationships>
</file>

<file path=ppt/slides/_rels/slide78.xml.rels><?xml version="1.0" encoding="UTF-8" standalone="yes"?>
<Relationships xmlns="http://schemas.openxmlformats.org/package/2006/relationships"><Relationship Id="rId8" Type="http://schemas.openxmlformats.org/officeDocument/2006/relationships/slide" Target="slide88.xml"/><Relationship Id="rId3" Type="http://schemas.microsoft.com/office/2007/relationships/hdphoto" Target="../media/hdphoto8.wdp"/><Relationship Id="rId7" Type="http://schemas.openxmlformats.org/officeDocument/2006/relationships/image" Target="../media/image40.png"/><Relationship Id="rId12" Type="http://schemas.openxmlformats.org/officeDocument/2006/relationships/image" Target="../media/image410.png"/><Relationship Id="rId2" Type="http://schemas.openxmlformats.org/officeDocument/2006/relationships/image" Target="../media/image36.png"/><Relationship Id="rId1" Type="http://schemas.openxmlformats.org/officeDocument/2006/relationships/slideLayout" Target="../slideLayouts/slideLayout6.xml"/><Relationship Id="rId6" Type="http://schemas.openxmlformats.org/officeDocument/2006/relationships/image" Target="../media/image39.png"/><Relationship Id="rId11" Type="http://schemas.openxmlformats.org/officeDocument/2006/relationships/slide" Target="slide95.xml"/><Relationship Id="rId5" Type="http://schemas.openxmlformats.org/officeDocument/2006/relationships/slide" Target="slide79.xml"/><Relationship Id="rId10" Type="http://schemas.openxmlformats.org/officeDocument/2006/relationships/image" Target="../media/image41.png"/><Relationship Id="rId4" Type="http://schemas.openxmlformats.org/officeDocument/2006/relationships/image" Target="../media/image39.png"/><Relationship Id="rId9" Type="http://schemas.openxmlformats.org/officeDocument/2006/relationships/image" Target="../media/image40.png"/></Relationships>
</file>

<file path=ppt/slides/_rels/slide79.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42.png"/><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hyperlink" Target="https://www.flickr.com/photos/forestwander-nature-pictures/3626846905" TargetMode="Externa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80.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42.png"/><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hyperlink" Target="https://www.flickr.com/photos/forestwander-nature-pictures/3626846905" TargetMode="External"/></Relationships>
</file>

<file path=ppt/slides/_rels/slide81.xml.rels><?xml version="1.0" encoding="UTF-8" standalone="yes"?>
<Relationships xmlns="http://schemas.openxmlformats.org/package/2006/relationships"><Relationship Id="rId8" Type="http://schemas.openxmlformats.org/officeDocument/2006/relationships/image" Target="../media/image46.png"/><Relationship Id="rId3" Type="http://schemas.microsoft.com/office/2007/relationships/hdphoto" Target="../media/hdphoto9.wdp"/><Relationship Id="rId7" Type="http://schemas.openxmlformats.org/officeDocument/2006/relationships/image" Target="../media/image45.jp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4.jpg"/><Relationship Id="rId11" Type="http://schemas.openxmlformats.org/officeDocument/2006/relationships/image" Target="../media/image49.jp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7.jpg"/></Relationships>
</file>

<file path=ppt/slides/_rels/slide82.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3.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4.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5.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6.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7.xml.rels><?xml version="1.0" encoding="UTF-8" standalone="yes"?>
<Relationships xmlns="http://schemas.openxmlformats.org/package/2006/relationships"><Relationship Id="rId8" Type="http://schemas.openxmlformats.org/officeDocument/2006/relationships/image" Target="../media/image47.jpg"/><Relationship Id="rId3" Type="http://schemas.microsoft.com/office/2007/relationships/hdphoto" Target="../media/hdphoto9.wdp"/><Relationship Id="rId7" Type="http://schemas.openxmlformats.org/officeDocument/2006/relationships/image" Target="../media/image46.png"/><Relationship Id="rId2" Type="http://schemas.openxmlformats.org/officeDocument/2006/relationships/image" Target="../media/image42.png"/><Relationship Id="rId1" Type="http://schemas.openxmlformats.org/officeDocument/2006/relationships/slideLayout" Target="../slideLayouts/slideLayout6.xml"/><Relationship Id="rId6" Type="http://schemas.openxmlformats.org/officeDocument/2006/relationships/image" Target="../media/image45.jpg"/><Relationship Id="rId11" Type="http://schemas.openxmlformats.org/officeDocument/2006/relationships/image" Target="../media/image43.png"/><Relationship Id="rId5" Type="http://schemas.openxmlformats.org/officeDocument/2006/relationships/image" Target="../media/image44.jpg"/><Relationship Id="rId10" Type="http://schemas.openxmlformats.org/officeDocument/2006/relationships/image" Target="../media/image49.jpg"/><Relationship Id="rId4" Type="http://schemas.openxmlformats.org/officeDocument/2006/relationships/hyperlink" Target="https://www.flickr.com/photos/forestwander-nature-pictures/3626846905" TargetMode="External"/><Relationship Id="rId9" Type="http://schemas.openxmlformats.org/officeDocument/2006/relationships/image" Target="../media/image48.png"/></Relationships>
</file>

<file path=ppt/slides/_rels/slide88.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50.png"/><Relationship Id="rId1" Type="http://schemas.openxmlformats.org/officeDocument/2006/relationships/slideLayout" Target="../slideLayouts/slideLayout6.xml"/><Relationship Id="rId4" Type="http://schemas.openxmlformats.org/officeDocument/2006/relationships/image" Target="../media/image51.png"/></Relationships>
</file>

<file path=ppt/slides/_rels/slide89.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50.png"/><Relationship Id="rId1" Type="http://schemas.openxmlformats.org/officeDocument/2006/relationships/slideLayout" Target="../slideLayouts/slideLayout6.xml"/><Relationship Id="rId4" Type="http://schemas.openxmlformats.org/officeDocument/2006/relationships/image" Target="../media/image51.png"/></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90.xml.rels><?xml version="1.0" encoding="UTF-8" standalone="yes"?>
<Relationships xmlns="http://schemas.openxmlformats.org/package/2006/relationships"><Relationship Id="rId8" Type="http://schemas.openxmlformats.org/officeDocument/2006/relationships/image" Target="../media/image55.jpeg"/><Relationship Id="rId3" Type="http://schemas.microsoft.com/office/2007/relationships/hdphoto" Target="../media/hdphoto10.wdp"/><Relationship Id="rId7" Type="http://schemas.openxmlformats.org/officeDocument/2006/relationships/image" Target="../media/image54.jpg"/><Relationship Id="rId2" Type="http://schemas.openxmlformats.org/officeDocument/2006/relationships/image" Target="../media/image50.png"/><Relationship Id="rId1" Type="http://schemas.openxmlformats.org/officeDocument/2006/relationships/slideLayout" Target="../slideLayouts/slideLayout6.xml"/><Relationship Id="rId6" Type="http://schemas.openxmlformats.org/officeDocument/2006/relationships/image" Target="../media/image53.jpg"/><Relationship Id="rId5" Type="http://schemas.openxmlformats.org/officeDocument/2006/relationships/image" Target="../media/image52.png"/><Relationship Id="rId4" Type="http://schemas.openxmlformats.org/officeDocument/2006/relationships/image" Target="../media/image51.png"/></Relationships>
</file>

<file path=ppt/slides/_rels/slide91.xml.rels><?xml version="1.0" encoding="UTF-8" standalone="yes"?>
<Relationships xmlns="http://schemas.openxmlformats.org/package/2006/relationships"><Relationship Id="rId8" Type="http://schemas.openxmlformats.org/officeDocument/2006/relationships/image" Target="../media/image51.png"/><Relationship Id="rId3" Type="http://schemas.microsoft.com/office/2007/relationships/hdphoto" Target="../media/hdphoto10.wdp"/><Relationship Id="rId7" Type="http://schemas.openxmlformats.org/officeDocument/2006/relationships/image" Target="../media/image55.jpeg"/><Relationship Id="rId2" Type="http://schemas.openxmlformats.org/officeDocument/2006/relationships/image" Target="../media/image50.png"/><Relationship Id="rId1" Type="http://schemas.openxmlformats.org/officeDocument/2006/relationships/slideLayout" Target="../slideLayouts/slideLayout6.xml"/><Relationship Id="rId6" Type="http://schemas.openxmlformats.org/officeDocument/2006/relationships/image" Target="../media/image54.jpg"/><Relationship Id="rId5" Type="http://schemas.openxmlformats.org/officeDocument/2006/relationships/image" Target="../media/image53.jpg"/><Relationship Id="rId4" Type="http://schemas.openxmlformats.org/officeDocument/2006/relationships/image" Target="../media/image52.png"/></Relationships>
</file>

<file path=ppt/slides/_rels/slide92.xml.rels><?xml version="1.0" encoding="UTF-8" standalone="yes"?>
<Relationships xmlns="http://schemas.openxmlformats.org/package/2006/relationships"><Relationship Id="rId8" Type="http://schemas.openxmlformats.org/officeDocument/2006/relationships/image" Target="../media/image51.png"/><Relationship Id="rId3" Type="http://schemas.microsoft.com/office/2007/relationships/hdphoto" Target="../media/hdphoto10.wdp"/><Relationship Id="rId7" Type="http://schemas.openxmlformats.org/officeDocument/2006/relationships/image" Target="../media/image55.jpeg"/><Relationship Id="rId2" Type="http://schemas.openxmlformats.org/officeDocument/2006/relationships/image" Target="../media/image50.png"/><Relationship Id="rId1" Type="http://schemas.openxmlformats.org/officeDocument/2006/relationships/slideLayout" Target="../slideLayouts/slideLayout6.xml"/><Relationship Id="rId6" Type="http://schemas.openxmlformats.org/officeDocument/2006/relationships/image" Target="../media/image54.jpg"/><Relationship Id="rId5" Type="http://schemas.openxmlformats.org/officeDocument/2006/relationships/image" Target="../media/image53.jpg"/><Relationship Id="rId4" Type="http://schemas.openxmlformats.org/officeDocument/2006/relationships/image" Target="../media/image52.png"/></Relationships>
</file>

<file path=ppt/slides/_rels/slide93.xml.rels><?xml version="1.0" encoding="UTF-8" standalone="yes"?>
<Relationships xmlns="http://schemas.openxmlformats.org/package/2006/relationships"><Relationship Id="rId8" Type="http://schemas.openxmlformats.org/officeDocument/2006/relationships/image" Target="../media/image51.png"/><Relationship Id="rId3" Type="http://schemas.microsoft.com/office/2007/relationships/hdphoto" Target="../media/hdphoto10.wdp"/><Relationship Id="rId7" Type="http://schemas.openxmlformats.org/officeDocument/2006/relationships/image" Target="../media/image55.jpeg"/><Relationship Id="rId2" Type="http://schemas.openxmlformats.org/officeDocument/2006/relationships/image" Target="../media/image50.png"/><Relationship Id="rId1" Type="http://schemas.openxmlformats.org/officeDocument/2006/relationships/slideLayout" Target="../slideLayouts/slideLayout6.xml"/><Relationship Id="rId6" Type="http://schemas.openxmlformats.org/officeDocument/2006/relationships/image" Target="../media/image54.jpg"/><Relationship Id="rId5" Type="http://schemas.openxmlformats.org/officeDocument/2006/relationships/image" Target="../media/image53.jpg"/><Relationship Id="rId4" Type="http://schemas.openxmlformats.org/officeDocument/2006/relationships/image" Target="../media/image52.png"/></Relationships>
</file>

<file path=ppt/slides/_rels/slide94.xml.rels><?xml version="1.0" encoding="UTF-8" standalone="yes"?>
<Relationships xmlns="http://schemas.openxmlformats.org/package/2006/relationships"><Relationship Id="rId8" Type="http://schemas.openxmlformats.org/officeDocument/2006/relationships/image" Target="../media/image51.png"/><Relationship Id="rId3" Type="http://schemas.microsoft.com/office/2007/relationships/hdphoto" Target="../media/hdphoto10.wdp"/><Relationship Id="rId7" Type="http://schemas.openxmlformats.org/officeDocument/2006/relationships/image" Target="../media/image55.jpeg"/><Relationship Id="rId2" Type="http://schemas.openxmlformats.org/officeDocument/2006/relationships/image" Target="../media/image50.png"/><Relationship Id="rId1" Type="http://schemas.openxmlformats.org/officeDocument/2006/relationships/slideLayout" Target="../slideLayouts/slideLayout6.xml"/><Relationship Id="rId6" Type="http://schemas.openxmlformats.org/officeDocument/2006/relationships/image" Target="../media/image54.jpg"/><Relationship Id="rId5" Type="http://schemas.openxmlformats.org/officeDocument/2006/relationships/image" Target="../media/image53.jpg"/><Relationship Id="rId4" Type="http://schemas.openxmlformats.org/officeDocument/2006/relationships/image" Target="../media/image52.png"/></Relationships>
</file>

<file path=ppt/slides/_rels/slide95.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56.png"/><Relationship Id="rId1" Type="http://schemas.openxmlformats.org/officeDocument/2006/relationships/slideLayout" Target="../slideLayouts/slideLayout6.xml"/><Relationship Id="rId4" Type="http://schemas.openxmlformats.org/officeDocument/2006/relationships/image" Target="../media/image57.png"/></Relationships>
</file>

<file path=ppt/slides/_rels/slide96.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56.png"/><Relationship Id="rId1" Type="http://schemas.openxmlformats.org/officeDocument/2006/relationships/slideLayout" Target="../slideLayouts/slideLayout6.xml"/><Relationship Id="rId4" Type="http://schemas.openxmlformats.org/officeDocument/2006/relationships/image" Target="../media/image57.png"/></Relationships>
</file>

<file path=ppt/slides/_rels/slide97.xml.rels><?xml version="1.0" encoding="UTF-8" standalone="yes"?>
<Relationships xmlns="http://schemas.openxmlformats.org/package/2006/relationships"><Relationship Id="rId3" Type="http://schemas.microsoft.com/office/2007/relationships/hdphoto" Target="../media/hdphoto11.wdp"/><Relationship Id="rId7"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98.xml.rels><?xml version="1.0" encoding="UTF-8" standalone="yes"?>
<Relationships xmlns="http://schemas.openxmlformats.org/package/2006/relationships"><Relationship Id="rId3" Type="http://schemas.microsoft.com/office/2007/relationships/hdphoto" Target="../media/hdphoto11.wdp"/><Relationship Id="rId7"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99.xml.rels><?xml version="1.0" encoding="UTF-8" standalone="yes"?>
<Relationships xmlns="http://schemas.openxmlformats.org/package/2006/relationships"><Relationship Id="rId3" Type="http://schemas.microsoft.com/office/2007/relationships/hdphoto" Target="../media/hdphoto11.wdp"/><Relationship Id="rId7"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6.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bison in a field of grassland.">
            <a:extLst>
              <a:ext uri="{FF2B5EF4-FFF2-40B4-BE49-F238E27FC236}">
                <a16:creationId xmlns:a16="http://schemas.microsoft.com/office/drawing/2014/main" id="{56A65145-4D3E-15BA-6DEB-0D00DBBB5D03}"/>
              </a:ext>
            </a:extLst>
          </p:cNvPr>
          <p:cNvPicPr>
            <a:picLocks noChangeAspect="1"/>
          </p:cNvPicPr>
          <p:nvPr/>
        </p:nvPicPr>
        <p:blipFill>
          <a:blip r:embed="rId3" cstate="print">
            <a:extLst>
              <a:ext uri="{28A0092B-C50C-407E-A947-70E740481C1C}">
                <a14:useLocalDpi xmlns:a14="http://schemas.microsoft.com/office/drawing/2010/main" val="0"/>
              </a:ext>
            </a:extLst>
          </a:blip>
          <a:srcRect t="15625"/>
          <a:stretch>
            <a:fillRect/>
          </a:stretch>
        </p:blipFill>
        <p:spPr>
          <a:xfrm flipH="1">
            <a:off x="0" y="-1"/>
            <a:ext cx="12192000" cy="6858000"/>
          </a:xfrm>
          <a:prstGeom prst="rect">
            <a:avLst/>
          </a:prstGeom>
        </p:spPr>
      </p:pic>
      <p:sp>
        <p:nvSpPr>
          <p:cNvPr id="18" name="Arrow: Pentagon 17">
            <a:extLst>
              <a:ext uri="{FF2B5EF4-FFF2-40B4-BE49-F238E27FC236}">
                <a16:creationId xmlns:a16="http://schemas.microsoft.com/office/drawing/2014/main" id="{A39626B2-4426-86C9-DA93-2D685DD20890}"/>
              </a:ext>
            </a:extLst>
          </p:cNvPr>
          <p:cNvSpPr/>
          <p:nvPr/>
        </p:nvSpPr>
        <p:spPr>
          <a:xfrm rot="5400000">
            <a:off x="10418186" y="196268"/>
            <a:ext cx="1680521" cy="1287987"/>
          </a:xfrm>
          <a:prstGeom prst="homePlat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2" name="TextBox 21">
            <a:extLst>
              <a:ext uri="{FF2B5EF4-FFF2-40B4-BE49-F238E27FC236}">
                <a16:creationId xmlns:a16="http://schemas.microsoft.com/office/drawing/2014/main" id="{7C05A16B-82AC-6C88-E94B-CFE3ED9AA1D4}"/>
              </a:ext>
            </a:extLst>
          </p:cNvPr>
          <p:cNvSpPr txBox="1"/>
          <p:nvPr/>
        </p:nvSpPr>
        <p:spPr>
          <a:xfrm>
            <a:off x="10614454" y="172995"/>
            <a:ext cx="1287986" cy="923330"/>
          </a:xfrm>
          <a:prstGeom prst="rect">
            <a:avLst/>
          </a:prstGeom>
          <a:noFill/>
        </p:spPr>
        <p:txBody>
          <a:bodyPr wrap="square" rtlCol="0">
            <a:spAutoFit/>
          </a:bodyPr>
          <a:lstStyle/>
          <a:p>
            <a:pPr algn="ctr"/>
            <a:r>
              <a:rPr lang="en-GB" dirty="0"/>
              <a:t>Created by</a:t>
            </a:r>
          </a:p>
          <a:p>
            <a:pPr algn="ctr"/>
            <a:r>
              <a:rPr lang="en-GB" dirty="0"/>
              <a:t>Faatimah</a:t>
            </a:r>
          </a:p>
          <a:p>
            <a:pPr algn="ctr"/>
            <a:r>
              <a:rPr lang="en-GB" dirty="0"/>
              <a:t>Majothi</a:t>
            </a:r>
          </a:p>
        </p:txBody>
      </p:sp>
      <p:sp>
        <p:nvSpPr>
          <p:cNvPr id="35" name="Freeform: Shape 34" descr="Fir tree outline">
            <a:extLst>
              <a:ext uri="{FF2B5EF4-FFF2-40B4-BE49-F238E27FC236}">
                <a16:creationId xmlns:a16="http://schemas.microsoft.com/office/drawing/2014/main" id="{A7D6A9D2-348E-3983-B826-C865B65EDCB3}"/>
              </a:ext>
            </a:extLst>
          </p:cNvPr>
          <p:cNvSpPr/>
          <p:nvPr/>
        </p:nvSpPr>
        <p:spPr>
          <a:xfrm>
            <a:off x="289560" y="-1"/>
            <a:ext cx="5496560" cy="6858000"/>
          </a:xfrm>
          <a:custGeom>
            <a:avLst/>
            <a:gdLst>
              <a:gd name="csX0" fmla="*/ 4891279 w 5496560"/>
              <a:gd name="csY0" fmla="*/ 6477300 h 6858000"/>
              <a:gd name="csX1" fmla="*/ 4915612 w 5496560"/>
              <a:gd name="csY1" fmla="*/ 6488239 h 6858000"/>
              <a:gd name="csX2" fmla="*/ 4925100 w 5496560"/>
              <a:gd name="csY2" fmla="*/ 6518935 h 6858000"/>
              <a:gd name="csX3" fmla="*/ 4851653 w 5496560"/>
              <a:gd name="csY3" fmla="*/ 6518935 h 6858000"/>
              <a:gd name="csX4" fmla="*/ 4864657 w 5496560"/>
              <a:gd name="csY4" fmla="*/ 6488071 h 6858000"/>
              <a:gd name="csX5" fmla="*/ 4891279 w 5496560"/>
              <a:gd name="csY5" fmla="*/ 6477300 h 6858000"/>
              <a:gd name="csX6" fmla="*/ 4723959 w 5496560"/>
              <a:gd name="csY6" fmla="*/ 6477300 h 6858000"/>
              <a:gd name="csX7" fmla="*/ 4755380 w 5496560"/>
              <a:gd name="csY7" fmla="*/ 6490360 h 6858000"/>
              <a:gd name="csX8" fmla="*/ 4766486 w 5496560"/>
              <a:gd name="csY8" fmla="*/ 6527864 h 6858000"/>
              <a:gd name="csX9" fmla="*/ 4755324 w 5496560"/>
              <a:gd name="csY9" fmla="*/ 6565034 h 6858000"/>
              <a:gd name="csX10" fmla="*/ 4723512 w 5496560"/>
              <a:gd name="csY10" fmla="*/ 6578429 h 6858000"/>
              <a:gd name="csX11" fmla="*/ 4691477 w 5496560"/>
              <a:gd name="csY11" fmla="*/ 6564811 h 6858000"/>
              <a:gd name="csX12" fmla="*/ 4679757 w 5496560"/>
              <a:gd name="csY12" fmla="*/ 6528757 h 6858000"/>
              <a:gd name="csX13" fmla="*/ 4691756 w 5496560"/>
              <a:gd name="csY13" fmla="*/ 6490918 h 6858000"/>
              <a:gd name="csX14" fmla="*/ 4723959 w 5496560"/>
              <a:gd name="csY14" fmla="*/ 6477300 h 6858000"/>
              <a:gd name="csX15" fmla="*/ 4323909 w 5496560"/>
              <a:gd name="csY15" fmla="*/ 6477300 h 6858000"/>
              <a:gd name="csX16" fmla="*/ 4355330 w 5496560"/>
              <a:gd name="csY16" fmla="*/ 6490360 h 6858000"/>
              <a:gd name="csX17" fmla="*/ 4366436 w 5496560"/>
              <a:gd name="csY17" fmla="*/ 6527864 h 6858000"/>
              <a:gd name="csX18" fmla="*/ 4355274 w 5496560"/>
              <a:gd name="csY18" fmla="*/ 6565034 h 6858000"/>
              <a:gd name="csX19" fmla="*/ 4323462 w 5496560"/>
              <a:gd name="csY19" fmla="*/ 6578429 h 6858000"/>
              <a:gd name="csX20" fmla="*/ 4291427 w 5496560"/>
              <a:gd name="csY20" fmla="*/ 6564811 h 6858000"/>
              <a:gd name="csX21" fmla="*/ 4279707 w 5496560"/>
              <a:gd name="csY21" fmla="*/ 6528757 h 6858000"/>
              <a:gd name="csX22" fmla="*/ 4291706 w 5496560"/>
              <a:gd name="csY22" fmla="*/ 6490918 h 6858000"/>
              <a:gd name="csX23" fmla="*/ 4323909 w 5496560"/>
              <a:gd name="csY23" fmla="*/ 6477300 h 6858000"/>
              <a:gd name="csX24" fmla="*/ 4104834 w 5496560"/>
              <a:gd name="csY24" fmla="*/ 6477300 h 6858000"/>
              <a:gd name="csX25" fmla="*/ 4136255 w 5496560"/>
              <a:gd name="csY25" fmla="*/ 6490360 h 6858000"/>
              <a:gd name="csX26" fmla="*/ 4147361 w 5496560"/>
              <a:gd name="csY26" fmla="*/ 6527864 h 6858000"/>
              <a:gd name="csX27" fmla="*/ 4136199 w 5496560"/>
              <a:gd name="csY27" fmla="*/ 6565034 h 6858000"/>
              <a:gd name="csX28" fmla="*/ 4104387 w 5496560"/>
              <a:gd name="csY28" fmla="*/ 6578429 h 6858000"/>
              <a:gd name="csX29" fmla="*/ 4072352 w 5496560"/>
              <a:gd name="csY29" fmla="*/ 6564811 h 6858000"/>
              <a:gd name="csX30" fmla="*/ 4060632 w 5496560"/>
              <a:gd name="csY30" fmla="*/ 6528757 h 6858000"/>
              <a:gd name="csX31" fmla="*/ 4072631 w 5496560"/>
              <a:gd name="csY31" fmla="*/ 6490918 h 6858000"/>
              <a:gd name="csX32" fmla="*/ 4104834 w 5496560"/>
              <a:gd name="csY32" fmla="*/ 6477300 h 6858000"/>
              <a:gd name="csX33" fmla="*/ 3761934 w 5496560"/>
              <a:gd name="csY33" fmla="*/ 6477300 h 6858000"/>
              <a:gd name="csX34" fmla="*/ 3793355 w 5496560"/>
              <a:gd name="csY34" fmla="*/ 6490360 h 6858000"/>
              <a:gd name="csX35" fmla="*/ 3804461 w 5496560"/>
              <a:gd name="csY35" fmla="*/ 6527864 h 6858000"/>
              <a:gd name="csX36" fmla="*/ 3793299 w 5496560"/>
              <a:gd name="csY36" fmla="*/ 6565034 h 6858000"/>
              <a:gd name="csX37" fmla="*/ 3761487 w 5496560"/>
              <a:gd name="csY37" fmla="*/ 6578429 h 6858000"/>
              <a:gd name="csX38" fmla="*/ 3729452 w 5496560"/>
              <a:gd name="csY38" fmla="*/ 6564811 h 6858000"/>
              <a:gd name="csX39" fmla="*/ 3717732 w 5496560"/>
              <a:gd name="csY39" fmla="*/ 6528757 h 6858000"/>
              <a:gd name="csX40" fmla="*/ 3729731 w 5496560"/>
              <a:gd name="csY40" fmla="*/ 6490918 h 6858000"/>
              <a:gd name="csX41" fmla="*/ 3761934 w 5496560"/>
              <a:gd name="csY41" fmla="*/ 6477300 h 6858000"/>
              <a:gd name="csX42" fmla="*/ 4801126 w 5496560"/>
              <a:gd name="csY42" fmla="*/ 6470714 h 6858000"/>
              <a:gd name="csX43" fmla="*/ 4801126 w 5496560"/>
              <a:gd name="csY43" fmla="*/ 6583675 h 6858000"/>
              <a:gd name="csX44" fmla="*/ 4772105 w 5496560"/>
              <a:gd name="csY44" fmla="*/ 6629328 h 6858000"/>
              <a:gd name="csX45" fmla="*/ 4754692 w 5496560"/>
              <a:gd name="csY45" fmla="*/ 6624082 h 6858000"/>
              <a:gd name="csX46" fmla="*/ 4754692 w 5496560"/>
              <a:gd name="csY46" fmla="*/ 6634797 h 6858000"/>
              <a:gd name="csX47" fmla="*/ 4770988 w 5496560"/>
              <a:gd name="csY47" fmla="*/ 6638704 h 6858000"/>
              <a:gd name="csX48" fmla="*/ 4811395 w 5496560"/>
              <a:gd name="csY48" fmla="*/ 6581777 h 6858000"/>
              <a:gd name="csX49" fmla="*/ 4811395 w 5496560"/>
              <a:gd name="csY49" fmla="*/ 6470714 h 6858000"/>
              <a:gd name="csX50" fmla="*/ 4229626 w 5496560"/>
              <a:gd name="csY50" fmla="*/ 6470714 h 6858000"/>
              <a:gd name="csX51" fmla="*/ 4229626 w 5496560"/>
              <a:gd name="csY51" fmla="*/ 6585014 h 6858000"/>
              <a:gd name="csX52" fmla="*/ 4239895 w 5496560"/>
              <a:gd name="csY52" fmla="*/ 6585014 h 6858000"/>
              <a:gd name="csX53" fmla="*/ 4239895 w 5496560"/>
              <a:gd name="csY53" fmla="*/ 6470714 h 6858000"/>
              <a:gd name="csX54" fmla="*/ 4643629 w 5496560"/>
              <a:gd name="csY54" fmla="*/ 6468482 h 6858000"/>
              <a:gd name="csX55" fmla="*/ 4623983 w 5496560"/>
              <a:gd name="csY55" fmla="*/ 6475737 h 6858000"/>
              <a:gd name="csX56" fmla="*/ 4611593 w 5496560"/>
              <a:gd name="csY56" fmla="*/ 6496052 h 6858000"/>
              <a:gd name="csX57" fmla="*/ 4611147 w 5496560"/>
              <a:gd name="csY57" fmla="*/ 6496052 h 6858000"/>
              <a:gd name="csX58" fmla="*/ 4611147 w 5496560"/>
              <a:gd name="csY58" fmla="*/ 6470714 h 6858000"/>
              <a:gd name="csX59" fmla="*/ 4601101 w 5496560"/>
              <a:gd name="csY59" fmla="*/ 6470714 h 6858000"/>
              <a:gd name="csX60" fmla="*/ 4601101 w 5496560"/>
              <a:gd name="csY60" fmla="*/ 6585014 h 6858000"/>
              <a:gd name="csX61" fmla="*/ 4611147 w 5496560"/>
              <a:gd name="csY61" fmla="*/ 6585014 h 6858000"/>
              <a:gd name="csX62" fmla="*/ 4611147 w 5496560"/>
              <a:gd name="csY62" fmla="*/ 6531324 h 6858000"/>
              <a:gd name="csX63" fmla="*/ 4620300 w 5496560"/>
              <a:gd name="csY63" fmla="*/ 6491699 h 6858000"/>
              <a:gd name="csX64" fmla="*/ 4642959 w 5496560"/>
              <a:gd name="csY64" fmla="*/ 6477746 h 6858000"/>
              <a:gd name="csX65" fmla="*/ 4655014 w 5496560"/>
              <a:gd name="csY65" fmla="*/ 6481430 h 6858000"/>
              <a:gd name="csX66" fmla="*/ 4655014 w 5496560"/>
              <a:gd name="csY66" fmla="*/ 6470491 h 6858000"/>
              <a:gd name="csX67" fmla="*/ 4643629 w 5496560"/>
              <a:gd name="csY67" fmla="*/ 6468482 h 6858000"/>
              <a:gd name="csX68" fmla="*/ 3881629 w 5496560"/>
              <a:gd name="csY68" fmla="*/ 6468482 h 6858000"/>
              <a:gd name="csX69" fmla="*/ 3861983 w 5496560"/>
              <a:gd name="csY69" fmla="*/ 6475737 h 6858000"/>
              <a:gd name="csX70" fmla="*/ 3849593 w 5496560"/>
              <a:gd name="csY70" fmla="*/ 6496052 h 6858000"/>
              <a:gd name="csX71" fmla="*/ 3849147 w 5496560"/>
              <a:gd name="csY71" fmla="*/ 6496052 h 6858000"/>
              <a:gd name="csX72" fmla="*/ 3849147 w 5496560"/>
              <a:gd name="csY72" fmla="*/ 6470714 h 6858000"/>
              <a:gd name="csX73" fmla="*/ 3839101 w 5496560"/>
              <a:gd name="csY73" fmla="*/ 6470714 h 6858000"/>
              <a:gd name="csX74" fmla="*/ 3839101 w 5496560"/>
              <a:gd name="csY74" fmla="*/ 6585014 h 6858000"/>
              <a:gd name="csX75" fmla="*/ 3849147 w 5496560"/>
              <a:gd name="csY75" fmla="*/ 6585014 h 6858000"/>
              <a:gd name="csX76" fmla="*/ 3849147 w 5496560"/>
              <a:gd name="csY76" fmla="*/ 6531324 h 6858000"/>
              <a:gd name="csX77" fmla="*/ 3858300 w 5496560"/>
              <a:gd name="csY77" fmla="*/ 6491699 h 6858000"/>
              <a:gd name="csX78" fmla="*/ 3880959 w 5496560"/>
              <a:gd name="csY78" fmla="*/ 6477746 h 6858000"/>
              <a:gd name="csX79" fmla="*/ 3893014 w 5496560"/>
              <a:gd name="csY79" fmla="*/ 6481430 h 6858000"/>
              <a:gd name="csX80" fmla="*/ 3893014 w 5496560"/>
              <a:gd name="csY80" fmla="*/ 6470491 h 6858000"/>
              <a:gd name="csX81" fmla="*/ 3881629 w 5496560"/>
              <a:gd name="csY81" fmla="*/ 6468482 h 6858000"/>
              <a:gd name="csX82" fmla="*/ 5012164 w 5496560"/>
              <a:gd name="csY82" fmla="*/ 6467924 h 6858000"/>
              <a:gd name="csX83" fmla="*/ 4970865 w 5496560"/>
              <a:gd name="csY83" fmla="*/ 6485281 h 6858000"/>
              <a:gd name="csX84" fmla="*/ 4954791 w 5496560"/>
              <a:gd name="csY84" fmla="*/ 6529873 h 6858000"/>
              <a:gd name="csX85" fmla="*/ 4969079 w 5496560"/>
              <a:gd name="csY85" fmla="*/ 6571787 h 6858000"/>
              <a:gd name="csX86" fmla="*/ 5006695 w 5496560"/>
              <a:gd name="csY86" fmla="*/ 6587805 h 6858000"/>
              <a:gd name="csX87" fmla="*/ 5037056 w 5496560"/>
              <a:gd name="csY87" fmla="*/ 6579991 h 6858000"/>
              <a:gd name="csX88" fmla="*/ 5037056 w 5496560"/>
              <a:gd name="csY88" fmla="*/ 6569276 h 6858000"/>
              <a:gd name="csX89" fmla="*/ 5007141 w 5496560"/>
              <a:gd name="csY89" fmla="*/ 6578429 h 6858000"/>
              <a:gd name="csX90" fmla="*/ 4976948 w 5496560"/>
              <a:gd name="csY90" fmla="*/ 6564922 h 6858000"/>
              <a:gd name="csX91" fmla="*/ 4965507 w 5496560"/>
              <a:gd name="csY91" fmla="*/ 6529204 h 6858000"/>
              <a:gd name="csX92" fmla="*/ 4978008 w 5496560"/>
              <a:gd name="csY92" fmla="*/ 6491755 h 6858000"/>
              <a:gd name="csX93" fmla="*/ 5010602 w 5496560"/>
              <a:gd name="csY93" fmla="*/ 6477300 h 6858000"/>
              <a:gd name="csX94" fmla="*/ 5037502 w 5496560"/>
              <a:gd name="csY94" fmla="*/ 6484890 h 6858000"/>
              <a:gd name="csX95" fmla="*/ 5037502 w 5496560"/>
              <a:gd name="csY95" fmla="*/ 6473282 h 6858000"/>
              <a:gd name="csX96" fmla="*/ 5012164 w 5496560"/>
              <a:gd name="csY96" fmla="*/ 6467924 h 6858000"/>
              <a:gd name="csX97" fmla="*/ 4891725 w 5496560"/>
              <a:gd name="csY97" fmla="*/ 6467924 h 6858000"/>
              <a:gd name="csX98" fmla="*/ 4854723 w 5496560"/>
              <a:gd name="csY98" fmla="*/ 6485058 h 6858000"/>
              <a:gd name="csX99" fmla="*/ 4840491 w 5496560"/>
              <a:gd name="csY99" fmla="*/ 6527195 h 6858000"/>
              <a:gd name="csX100" fmla="*/ 4854109 w 5496560"/>
              <a:gd name="csY100" fmla="*/ 6571955 h 6858000"/>
              <a:gd name="csX101" fmla="*/ 4889828 w 5496560"/>
              <a:gd name="csY101" fmla="*/ 6587805 h 6858000"/>
              <a:gd name="csX102" fmla="*/ 4929453 w 5496560"/>
              <a:gd name="csY102" fmla="*/ 6575192 h 6858000"/>
              <a:gd name="csX103" fmla="*/ 4929453 w 5496560"/>
              <a:gd name="csY103" fmla="*/ 6564253 h 6858000"/>
              <a:gd name="csX104" fmla="*/ 4891948 w 5496560"/>
              <a:gd name="csY104" fmla="*/ 6578429 h 6858000"/>
              <a:gd name="csX105" fmla="*/ 4862090 w 5496560"/>
              <a:gd name="csY105" fmla="*/ 6565146 h 6858000"/>
              <a:gd name="csX106" fmla="*/ 4851207 w 5496560"/>
              <a:gd name="csY106" fmla="*/ 6528311 h 6858000"/>
              <a:gd name="csX107" fmla="*/ 4935815 w 5496560"/>
              <a:gd name="csY107" fmla="*/ 6528311 h 6858000"/>
              <a:gd name="csX108" fmla="*/ 4935815 w 5496560"/>
              <a:gd name="csY108" fmla="*/ 6523734 h 6858000"/>
              <a:gd name="csX109" fmla="*/ 4924430 w 5496560"/>
              <a:gd name="csY109" fmla="*/ 6482881 h 6858000"/>
              <a:gd name="csX110" fmla="*/ 4891725 w 5496560"/>
              <a:gd name="csY110" fmla="*/ 6467924 h 6858000"/>
              <a:gd name="csX111" fmla="*/ 4724405 w 5496560"/>
              <a:gd name="csY111" fmla="*/ 6467924 h 6858000"/>
              <a:gd name="csX112" fmla="*/ 4684277 w 5496560"/>
              <a:gd name="csY112" fmla="*/ 6483997 h 6858000"/>
              <a:gd name="csX113" fmla="*/ 4669041 w 5496560"/>
              <a:gd name="csY113" fmla="*/ 6528534 h 6858000"/>
              <a:gd name="csX114" fmla="*/ 4683608 w 5496560"/>
              <a:gd name="csY114" fmla="*/ 6571341 h 6858000"/>
              <a:gd name="csX115" fmla="*/ 4723177 w 5496560"/>
              <a:gd name="csY115" fmla="*/ 6587805 h 6858000"/>
              <a:gd name="csX116" fmla="*/ 4762747 w 5496560"/>
              <a:gd name="csY116" fmla="*/ 6571285 h 6858000"/>
              <a:gd name="csX117" fmla="*/ 4777202 w 5496560"/>
              <a:gd name="csY117" fmla="*/ 6528087 h 6858000"/>
              <a:gd name="csX118" fmla="*/ 4763026 w 5496560"/>
              <a:gd name="csY118" fmla="*/ 6483886 h 6858000"/>
              <a:gd name="csX119" fmla="*/ 4724405 w 5496560"/>
              <a:gd name="csY119" fmla="*/ 6467924 h 6858000"/>
              <a:gd name="csX120" fmla="*/ 4324355 w 5496560"/>
              <a:gd name="csY120" fmla="*/ 6467924 h 6858000"/>
              <a:gd name="csX121" fmla="*/ 4284227 w 5496560"/>
              <a:gd name="csY121" fmla="*/ 6483997 h 6858000"/>
              <a:gd name="csX122" fmla="*/ 4268991 w 5496560"/>
              <a:gd name="csY122" fmla="*/ 6528534 h 6858000"/>
              <a:gd name="csX123" fmla="*/ 4283558 w 5496560"/>
              <a:gd name="csY123" fmla="*/ 6571341 h 6858000"/>
              <a:gd name="csX124" fmla="*/ 4323127 w 5496560"/>
              <a:gd name="csY124" fmla="*/ 6587805 h 6858000"/>
              <a:gd name="csX125" fmla="*/ 4362697 w 5496560"/>
              <a:gd name="csY125" fmla="*/ 6571285 h 6858000"/>
              <a:gd name="csX126" fmla="*/ 4377152 w 5496560"/>
              <a:gd name="csY126" fmla="*/ 6528087 h 6858000"/>
              <a:gd name="csX127" fmla="*/ 4362976 w 5496560"/>
              <a:gd name="csY127" fmla="*/ 6483886 h 6858000"/>
              <a:gd name="csX128" fmla="*/ 4324355 w 5496560"/>
              <a:gd name="csY128" fmla="*/ 6467924 h 6858000"/>
              <a:gd name="csX129" fmla="*/ 4105280 w 5496560"/>
              <a:gd name="csY129" fmla="*/ 6467924 h 6858000"/>
              <a:gd name="csX130" fmla="*/ 4065152 w 5496560"/>
              <a:gd name="csY130" fmla="*/ 6483997 h 6858000"/>
              <a:gd name="csX131" fmla="*/ 4049916 w 5496560"/>
              <a:gd name="csY131" fmla="*/ 6528534 h 6858000"/>
              <a:gd name="csX132" fmla="*/ 4064483 w 5496560"/>
              <a:gd name="csY132" fmla="*/ 6571341 h 6858000"/>
              <a:gd name="csX133" fmla="*/ 4104052 w 5496560"/>
              <a:gd name="csY133" fmla="*/ 6587805 h 6858000"/>
              <a:gd name="csX134" fmla="*/ 4143622 w 5496560"/>
              <a:gd name="csY134" fmla="*/ 6571285 h 6858000"/>
              <a:gd name="csX135" fmla="*/ 4158077 w 5496560"/>
              <a:gd name="csY135" fmla="*/ 6528087 h 6858000"/>
              <a:gd name="csX136" fmla="*/ 4143901 w 5496560"/>
              <a:gd name="csY136" fmla="*/ 6483886 h 6858000"/>
              <a:gd name="csX137" fmla="*/ 4105280 w 5496560"/>
              <a:gd name="csY137" fmla="*/ 6467924 h 6858000"/>
              <a:gd name="csX138" fmla="*/ 3762380 w 5496560"/>
              <a:gd name="csY138" fmla="*/ 6467924 h 6858000"/>
              <a:gd name="csX139" fmla="*/ 3722252 w 5496560"/>
              <a:gd name="csY139" fmla="*/ 6483997 h 6858000"/>
              <a:gd name="csX140" fmla="*/ 3707016 w 5496560"/>
              <a:gd name="csY140" fmla="*/ 6528534 h 6858000"/>
              <a:gd name="csX141" fmla="*/ 3721583 w 5496560"/>
              <a:gd name="csY141" fmla="*/ 6571341 h 6858000"/>
              <a:gd name="csX142" fmla="*/ 3761152 w 5496560"/>
              <a:gd name="csY142" fmla="*/ 6587805 h 6858000"/>
              <a:gd name="csX143" fmla="*/ 3800722 w 5496560"/>
              <a:gd name="csY143" fmla="*/ 6571285 h 6858000"/>
              <a:gd name="csX144" fmla="*/ 3815177 w 5496560"/>
              <a:gd name="csY144" fmla="*/ 6528087 h 6858000"/>
              <a:gd name="csX145" fmla="*/ 3801001 w 5496560"/>
              <a:gd name="csY145" fmla="*/ 6483886 h 6858000"/>
              <a:gd name="csX146" fmla="*/ 3762380 w 5496560"/>
              <a:gd name="csY146" fmla="*/ 6467924 h 6858000"/>
              <a:gd name="csX147" fmla="*/ 5082895 w 5496560"/>
              <a:gd name="csY147" fmla="*/ 6437563 h 6858000"/>
              <a:gd name="csX148" fmla="*/ 5077760 w 5496560"/>
              <a:gd name="csY148" fmla="*/ 6439237 h 6858000"/>
              <a:gd name="csX149" fmla="*/ 5072626 w 5496560"/>
              <a:gd name="csY149" fmla="*/ 6441023 h 6858000"/>
              <a:gd name="csX150" fmla="*/ 5072626 w 5496560"/>
              <a:gd name="csY150" fmla="*/ 6470714 h 6858000"/>
              <a:gd name="csX151" fmla="*/ 5052087 w 5496560"/>
              <a:gd name="csY151" fmla="*/ 6470714 h 6858000"/>
              <a:gd name="csX152" fmla="*/ 5052087 w 5496560"/>
              <a:gd name="csY152" fmla="*/ 6480090 h 6858000"/>
              <a:gd name="csX153" fmla="*/ 5072626 w 5496560"/>
              <a:gd name="csY153" fmla="*/ 6480090 h 6858000"/>
              <a:gd name="csX154" fmla="*/ 5072626 w 5496560"/>
              <a:gd name="csY154" fmla="*/ 6556886 h 6858000"/>
              <a:gd name="csX155" fmla="*/ 5097964 w 5496560"/>
              <a:gd name="csY155" fmla="*/ 6587247 h 6858000"/>
              <a:gd name="csX156" fmla="*/ 5113033 w 5496560"/>
              <a:gd name="csY156" fmla="*/ 6583452 h 6858000"/>
              <a:gd name="csX157" fmla="*/ 5113033 w 5496560"/>
              <a:gd name="csY157" fmla="*/ 6573852 h 6858000"/>
              <a:gd name="csX158" fmla="*/ 5099303 w 5496560"/>
              <a:gd name="csY158" fmla="*/ 6577982 h 6858000"/>
              <a:gd name="csX159" fmla="*/ 5086634 w 5496560"/>
              <a:gd name="csY159" fmla="*/ 6572680 h 6858000"/>
              <a:gd name="csX160" fmla="*/ 5082895 w 5496560"/>
              <a:gd name="csY160" fmla="*/ 6555546 h 6858000"/>
              <a:gd name="csX161" fmla="*/ 5082895 w 5496560"/>
              <a:gd name="csY161" fmla="*/ 6480090 h 6858000"/>
              <a:gd name="csX162" fmla="*/ 5113033 w 5496560"/>
              <a:gd name="csY162" fmla="*/ 6480090 h 6858000"/>
              <a:gd name="csX163" fmla="*/ 5113033 w 5496560"/>
              <a:gd name="csY163" fmla="*/ 6470714 h 6858000"/>
              <a:gd name="csX164" fmla="*/ 5082895 w 5496560"/>
              <a:gd name="csY164" fmla="*/ 6470714 h 6858000"/>
              <a:gd name="csX165" fmla="*/ 3939895 w 5496560"/>
              <a:gd name="csY165" fmla="*/ 6437563 h 6858000"/>
              <a:gd name="csX166" fmla="*/ 3934760 w 5496560"/>
              <a:gd name="csY166" fmla="*/ 6439237 h 6858000"/>
              <a:gd name="csX167" fmla="*/ 3929626 w 5496560"/>
              <a:gd name="csY167" fmla="*/ 6441023 h 6858000"/>
              <a:gd name="csX168" fmla="*/ 3929626 w 5496560"/>
              <a:gd name="csY168" fmla="*/ 6470714 h 6858000"/>
              <a:gd name="csX169" fmla="*/ 3909088 w 5496560"/>
              <a:gd name="csY169" fmla="*/ 6470714 h 6858000"/>
              <a:gd name="csX170" fmla="*/ 3909088 w 5496560"/>
              <a:gd name="csY170" fmla="*/ 6480090 h 6858000"/>
              <a:gd name="csX171" fmla="*/ 3929626 w 5496560"/>
              <a:gd name="csY171" fmla="*/ 6480090 h 6858000"/>
              <a:gd name="csX172" fmla="*/ 3929626 w 5496560"/>
              <a:gd name="csY172" fmla="*/ 6556886 h 6858000"/>
              <a:gd name="csX173" fmla="*/ 3954964 w 5496560"/>
              <a:gd name="csY173" fmla="*/ 6587247 h 6858000"/>
              <a:gd name="csX174" fmla="*/ 3970033 w 5496560"/>
              <a:gd name="csY174" fmla="*/ 6583452 h 6858000"/>
              <a:gd name="csX175" fmla="*/ 3970033 w 5496560"/>
              <a:gd name="csY175" fmla="*/ 6573852 h 6858000"/>
              <a:gd name="csX176" fmla="*/ 3956303 w 5496560"/>
              <a:gd name="csY176" fmla="*/ 6577982 h 6858000"/>
              <a:gd name="csX177" fmla="*/ 3943634 w 5496560"/>
              <a:gd name="csY177" fmla="*/ 6572680 h 6858000"/>
              <a:gd name="csX178" fmla="*/ 3939895 w 5496560"/>
              <a:gd name="csY178" fmla="*/ 6555546 h 6858000"/>
              <a:gd name="csX179" fmla="*/ 3939895 w 5496560"/>
              <a:gd name="csY179" fmla="*/ 6480090 h 6858000"/>
              <a:gd name="csX180" fmla="*/ 3970033 w 5496560"/>
              <a:gd name="csY180" fmla="*/ 6480090 h 6858000"/>
              <a:gd name="csX181" fmla="*/ 3970033 w 5496560"/>
              <a:gd name="csY181" fmla="*/ 6470714 h 6858000"/>
              <a:gd name="csX182" fmla="*/ 3939895 w 5496560"/>
              <a:gd name="csY182" fmla="*/ 6470714 h 6858000"/>
              <a:gd name="csX183" fmla="*/ 4490559 w 5496560"/>
              <a:gd name="csY183" fmla="*/ 6435107 h 6858000"/>
              <a:gd name="csX184" fmla="*/ 4516120 w 5496560"/>
              <a:gd name="csY184" fmla="*/ 6435107 h 6858000"/>
              <a:gd name="csX185" fmla="*/ 4557532 w 5496560"/>
              <a:gd name="csY185" fmla="*/ 6471161 h 6858000"/>
              <a:gd name="csX186" fmla="*/ 4546258 w 5496560"/>
              <a:gd name="csY186" fmla="*/ 6500350 h 6858000"/>
              <a:gd name="csX187" fmla="*/ 4513330 w 5496560"/>
              <a:gd name="csY187" fmla="*/ 6510675 h 6858000"/>
              <a:gd name="csX188" fmla="*/ 4490559 w 5496560"/>
              <a:gd name="csY188" fmla="*/ 6510675 h 6858000"/>
              <a:gd name="csX189" fmla="*/ 3614259 w 5496560"/>
              <a:gd name="csY189" fmla="*/ 6435107 h 6858000"/>
              <a:gd name="csX190" fmla="*/ 3639820 w 5496560"/>
              <a:gd name="csY190" fmla="*/ 6435107 h 6858000"/>
              <a:gd name="csX191" fmla="*/ 3681232 w 5496560"/>
              <a:gd name="csY191" fmla="*/ 6471161 h 6858000"/>
              <a:gd name="csX192" fmla="*/ 3669958 w 5496560"/>
              <a:gd name="csY192" fmla="*/ 6500350 h 6858000"/>
              <a:gd name="csX193" fmla="*/ 3637030 w 5496560"/>
              <a:gd name="csY193" fmla="*/ 6510675 h 6858000"/>
              <a:gd name="csX194" fmla="*/ 3614259 w 5496560"/>
              <a:gd name="csY194" fmla="*/ 6510675 h 6858000"/>
              <a:gd name="csX195" fmla="*/ 4806149 w 5496560"/>
              <a:gd name="csY195" fmla="*/ 6424950 h 6858000"/>
              <a:gd name="csX196" fmla="*/ 4800289 w 5496560"/>
              <a:gd name="csY196" fmla="*/ 6427238 h 6858000"/>
              <a:gd name="csX197" fmla="*/ 4797666 w 5496560"/>
              <a:gd name="csY197" fmla="*/ 6433210 h 6858000"/>
              <a:gd name="csX198" fmla="*/ 4800233 w 5496560"/>
              <a:gd name="csY198" fmla="*/ 6439460 h 6858000"/>
              <a:gd name="csX199" fmla="*/ 4806149 w 5496560"/>
              <a:gd name="csY199" fmla="*/ 6441916 h 6858000"/>
              <a:gd name="csX200" fmla="*/ 4812288 w 5496560"/>
              <a:gd name="csY200" fmla="*/ 6439349 h 6858000"/>
              <a:gd name="csX201" fmla="*/ 4814855 w 5496560"/>
              <a:gd name="csY201" fmla="*/ 6433210 h 6858000"/>
              <a:gd name="csX202" fmla="*/ 4812232 w 5496560"/>
              <a:gd name="csY202" fmla="*/ 6427182 h 6858000"/>
              <a:gd name="csX203" fmla="*/ 4806149 w 5496560"/>
              <a:gd name="csY203" fmla="*/ 6424950 h 6858000"/>
              <a:gd name="csX204" fmla="*/ 4479509 w 5496560"/>
              <a:gd name="csY204" fmla="*/ 6424950 h 6858000"/>
              <a:gd name="csX205" fmla="*/ 4479509 w 5496560"/>
              <a:gd name="csY205" fmla="*/ 6585014 h 6858000"/>
              <a:gd name="csX206" fmla="*/ 4490559 w 5496560"/>
              <a:gd name="csY206" fmla="*/ 6585014 h 6858000"/>
              <a:gd name="csX207" fmla="*/ 4490559 w 5496560"/>
              <a:gd name="csY207" fmla="*/ 6520832 h 6858000"/>
              <a:gd name="csX208" fmla="*/ 4513553 w 5496560"/>
              <a:gd name="csY208" fmla="*/ 6520832 h 6858000"/>
              <a:gd name="csX209" fmla="*/ 4554350 w 5496560"/>
              <a:gd name="csY209" fmla="*/ 6506489 h 6858000"/>
              <a:gd name="csX210" fmla="*/ 4568917 w 5496560"/>
              <a:gd name="csY210" fmla="*/ 6469821 h 6858000"/>
              <a:gd name="csX211" fmla="*/ 4555857 w 5496560"/>
              <a:gd name="csY211" fmla="*/ 6436391 h 6858000"/>
              <a:gd name="csX212" fmla="*/ 4518129 w 5496560"/>
              <a:gd name="csY212" fmla="*/ 6424950 h 6858000"/>
              <a:gd name="csX213" fmla="*/ 4234649 w 5496560"/>
              <a:gd name="csY213" fmla="*/ 6424950 h 6858000"/>
              <a:gd name="csX214" fmla="*/ 4228789 w 5496560"/>
              <a:gd name="csY214" fmla="*/ 6427238 h 6858000"/>
              <a:gd name="csX215" fmla="*/ 4226166 w 5496560"/>
              <a:gd name="csY215" fmla="*/ 6433210 h 6858000"/>
              <a:gd name="csX216" fmla="*/ 4228733 w 5496560"/>
              <a:gd name="csY216" fmla="*/ 6439460 h 6858000"/>
              <a:gd name="csX217" fmla="*/ 4234649 w 5496560"/>
              <a:gd name="csY217" fmla="*/ 6441916 h 6858000"/>
              <a:gd name="csX218" fmla="*/ 4240788 w 5496560"/>
              <a:gd name="csY218" fmla="*/ 6439349 h 6858000"/>
              <a:gd name="csX219" fmla="*/ 4243355 w 5496560"/>
              <a:gd name="csY219" fmla="*/ 6433210 h 6858000"/>
              <a:gd name="csX220" fmla="*/ 4240732 w 5496560"/>
              <a:gd name="csY220" fmla="*/ 6427182 h 6858000"/>
              <a:gd name="csX221" fmla="*/ 4234649 w 5496560"/>
              <a:gd name="csY221" fmla="*/ 6424950 h 6858000"/>
              <a:gd name="csX222" fmla="*/ 3603208 w 5496560"/>
              <a:gd name="csY222" fmla="*/ 6424950 h 6858000"/>
              <a:gd name="csX223" fmla="*/ 3603208 w 5496560"/>
              <a:gd name="csY223" fmla="*/ 6585014 h 6858000"/>
              <a:gd name="csX224" fmla="*/ 3614259 w 5496560"/>
              <a:gd name="csY224" fmla="*/ 6585014 h 6858000"/>
              <a:gd name="csX225" fmla="*/ 3614259 w 5496560"/>
              <a:gd name="csY225" fmla="*/ 6520832 h 6858000"/>
              <a:gd name="csX226" fmla="*/ 3637253 w 5496560"/>
              <a:gd name="csY226" fmla="*/ 6520832 h 6858000"/>
              <a:gd name="csX227" fmla="*/ 3678050 w 5496560"/>
              <a:gd name="csY227" fmla="*/ 6506489 h 6858000"/>
              <a:gd name="csX228" fmla="*/ 3692617 w 5496560"/>
              <a:gd name="csY228" fmla="*/ 6469821 h 6858000"/>
              <a:gd name="csX229" fmla="*/ 3679557 w 5496560"/>
              <a:gd name="csY229" fmla="*/ 6436391 h 6858000"/>
              <a:gd name="csX230" fmla="*/ 3641829 w 5496560"/>
              <a:gd name="csY230" fmla="*/ 6424950 h 6858000"/>
              <a:gd name="csX231" fmla="*/ 4182001 w 5496560"/>
              <a:gd name="csY231" fmla="*/ 6415797 h 6858000"/>
              <a:gd name="csX232" fmla="*/ 4182001 w 5496560"/>
              <a:gd name="csY232" fmla="*/ 6585014 h 6858000"/>
              <a:gd name="csX233" fmla="*/ 4192270 w 5496560"/>
              <a:gd name="csY233" fmla="*/ 6585014 h 6858000"/>
              <a:gd name="csX234" fmla="*/ 4192270 w 5496560"/>
              <a:gd name="csY234" fmla="*/ 6415797 h 6858000"/>
              <a:gd name="csX235" fmla="*/ 4029452 w 5496560"/>
              <a:gd name="csY235" fmla="*/ 6414011 h 6858000"/>
              <a:gd name="csX236" fmla="*/ 4006737 w 5496560"/>
              <a:gd name="csY236" fmla="*/ 6423387 h 6858000"/>
              <a:gd name="csX237" fmla="*/ 3997640 w 5496560"/>
              <a:gd name="csY237" fmla="*/ 6450846 h 6858000"/>
              <a:gd name="csX238" fmla="*/ 3997640 w 5496560"/>
              <a:gd name="csY238" fmla="*/ 6470714 h 6858000"/>
              <a:gd name="csX239" fmla="*/ 3977102 w 5496560"/>
              <a:gd name="csY239" fmla="*/ 6470714 h 6858000"/>
              <a:gd name="csX240" fmla="*/ 3977102 w 5496560"/>
              <a:gd name="csY240" fmla="*/ 6480090 h 6858000"/>
              <a:gd name="csX241" fmla="*/ 3997640 w 5496560"/>
              <a:gd name="csY241" fmla="*/ 6480090 h 6858000"/>
              <a:gd name="csX242" fmla="*/ 3997640 w 5496560"/>
              <a:gd name="csY242" fmla="*/ 6585014 h 6858000"/>
              <a:gd name="csX243" fmla="*/ 4007909 w 5496560"/>
              <a:gd name="csY243" fmla="*/ 6585014 h 6858000"/>
              <a:gd name="csX244" fmla="*/ 4007909 w 5496560"/>
              <a:gd name="csY244" fmla="*/ 6480090 h 6858000"/>
              <a:gd name="csX245" fmla="*/ 4038159 w 5496560"/>
              <a:gd name="csY245" fmla="*/ 6480090 h 6858000"/>
              <a:gd name="csX246" fmla="*/ 4038159 w 5496560"/>
              <a:gd name="csY246" fmla="*/ 6470714 h 6858000"/>
              <a:gd name="csX247" fmla="*/ 4007909 w 5496560"/>
              <a:gd name="csY247" fmla="*/ 6470714 h 6858000"/>
              <a:gd name="csX248" fmla="*/ 4007909 w 5496560"/>
              <a:gd name="csY248" fmla="*/ 6451739 h 6858000"/>
              <a:gd name="csX249" fmla="*/ 4029006 w 5496560"/>
              <a:gd name="csY249" fmla="*/ 6423387 h 6858000"/>
              <a:gd name="csX250" fmla="*/ 4041507 w 5496560"/>
              <a:gd name="csY250" fmla="*/ 6426624 h 6858000"/>
              <a:gd name="csX251" fmla="*/ 4041507 w 5496560"/>
              <a:gd name="csY251" fmla="*/ 6416132 h 6858000"/>
              <a:gd name="csX252" fmla="*/ 4029452 w 5496560"/>
              <a:gd name="csY252" fmla="*/ 6414011 h 6858000"/>
              <a:gd name="csX253" fmla="*/ 4307463 w 5496560"/>
              <a:gd name="csY253" fmla="*/ 6247286 h 6858000"/>
              <a:gd name="csX254" fmla="*/ 4307463 w 5496560"/>
              <a:gd name="csY254" fmla="*/ 6258448 h 6858000"/>
              <a:gd name="csX255" fmla="*/ 4296524 w 5496560"/>
              <a:gd name="csY255" fmla="*/ 6289981 h 6858000"/>
              <a:gd name="csX256" fmla="*/ 4269066 w 5496560"/>
              <a:gd name="csY256" fmla="*/ 6302204 h 6858000"/>
              <a:gd name="csX257" fmla="*/ 4250257 w 5496560"/>
              <a:gd name="csY257" fmla="*/ 6295618 h 6858000"/>
              <a:gd name="csX258" fmla="*/ 4243504 w 5496560"/>
              <a:gd name="csY258" fmla="*/ 6278875 h 6858000"/>
              <a:gd name="csX259" fmla="*/ 4250760 w 5496560"/>
              <a:gd name="csY259" fmla="*/ 6260178 h 6858000"/>
              <a:gd name="csX260" fmla="*/ 4275986 w 5496560"/>
              <a:gd name="csY260" fmla="*/ 6251862 h 6858000"/>
              <a:gd name="csX261" fmla="*/ 4126488 w 5496560"/>
              <a:gd name="csY261" fmla="*/ 6247286 h 6858000"/>
              <a:gd name="csX262" fmla="*/ 4126488 w 5496560"/>
              <a:gd name="csY262" fmla="*/ 6258448 h 6858000"/>
              <a:gd name="csX263" fmla="*/ 4115549 w 5496560"/>
              <a:gd name="csY263" fmla="*/ 6289981 h 6858000"/>
              <a:gd name="csX264" fmla="*/ 4088091 w 5496560"/>
              <a:gd name="csY264" fmla="*/ 6302204 h 6858000"/>
              <a:gd name="csX265" fmla="*/ 4069282 w 5496560"/>
              <a:gd name="csY265" fmla="*/ 6295618 h 6858000"/>
              <a:gd name="csX266" fmla="*/ 4062529 w 5496560"/>
              <a:gd name="csY266" fmla="*/ 6278875 h 6858000"/>
              <a:gd name="csX267" fmla="*/ 4069785 w 5496560"/>
              <a:gd name="csY267" fmla="*/ 6260178 h 6858000"/>
              <a:gd name="csX268" fmla="*/ 4095011 w 5496560"/>
              <a:gd name="csY268" fmla="*/ 6251862 h 6858000"/>
              <a:gd name="csX269" fmla="*/ 5062729 w 5496560"/>
              <a:gd name="csY269" fmla="*/ 6201075 h 6858000"/>
              <a:gd name="csX270" fmla="*/ 5087062 w 5496560"/>
              <a:gd name="csY270" fmla="*/ 6212014 h 6858000"/>
              <a:gd name="csX271" fmla="*/ 5096550 w 5496560"/>
              <a:gd name="csY271" fmla="*/ 6242710 h 6858000"/>
              <a:gd name="csX272" fmla="*/ 5023103 w 5496560"/>
              <a:gd name="csY272" fmla="*/ 6242710 h 6858000"/>
              <a:gd name="csX273" fmla="*/ 5036107 w 5496560"/>
              <a:gd name="csY273" fmla="*/ 6211846 h 6858000"/>
              <a:gd name="csX274" fmla="*/ 5062729 w 5496560"/>
              <a:gd name="csY274" fmla="*/ 6201075 h 6858000"/>
              <a:gd name="csX275" fmla="*/ 4719829 w 5496560"/>
              <a:gd name="csY275" fmla="*/ 6201075 h 6858000"/>
              <a:gd name="csX276" fmla="*/ 4744162 w 5496560"/>
              <a:gd name="csY276" fmla="*/ 6212014 h 6858000"/>
              <a:gd name="csX277" fmla="*/ 4753650 w 5496560"/>
              <a:gd name="csY277" fmla="*/ 6242710 h 6858000"/>
              <a:gd name="csX278" fmla="*/ 4680203 w 5496560"/>
              <a:gd name="csY278" fmla="*/ 6242710 h 6858000"/>
              <a:gd name="csX279" fmla="*/ 4693207 w 5496560"/>
              <a:gd name="csY279" fmla="*/ 6211846 h 6858000"/>
              <a:gd name="csX280" fmla="*/ 4719829 w 5496560"/>
              <a:gd name="csY280" fmla="*/ 6201075 h 6858000"/>
              <a:gd name="csX281" fmla="*/ 4629676 w 5496560"/>
              <a:gd name="csY281" fmla="*/ 6194489 h 6858000"/>
              <a:gd name="csX282" fmla="*/ 4629676 w 5496560"/>
              <a:gd name="csY282" fmla="*/ 6308789 h 6858000"/>
              <a:gd name="csX283" fmla="*/ 4639945 w 5496560"/>
              <a:gd name="csY283" fmla="*/ 6308789 h 6858000"/>
              <a:gd name="csX284" fmla="*/ 4639945 w 5496560"/>
              <a:gd name="csY284" fmla="*/ 6194489 h 6858000"/>
              <a:gd name="csX285" fmla="*/ 5063175 w 5496560"/>
              <a:gd name="csY285" fmla="*/ 6191699 h 6858000"/>
              <a:gd name="csX286" fmla="*/ 5026173 w 5496560"/>
              <a:gd name="csY286" fmla="*/ 6208833 h 6858000"/>
              <a:gd name="csX287" fmla="*/ 5011941 w 5496560"/>
              <a:gd name="csY287" fmla="*/ 6250970 h 6858000"/>
              <a:gd name="csX288" fmla="*/ 5025559 w 5496560"/>
              <a:gd name="csY288" fmla="*/ 6295730 h 6858000"/>
              <a:gd name="csX289" fmla="*/ 5061278 w 5496560"/>
              <a:gd name="csY289" fmla="*/ 6311580 h 6858000"/>
              <a:gd name="csX290" fmla="*/ 5100903 w 5496560"/>
              <a:gd name="csY290" fmla="*/ 6298967 h 6858000"/>
              <a:gd name="csX291" fmla="*/ 5100903 w 5496560"/>
              <a:gd name="csY291" fmla="*/ 6288028 h 6858000"/>
              <a:gd name="csX292" fmla="*/ 5063398 w 5496560"/>
              <a:gd name="csY292" fmla="*/ 6302204 h 6858000"/>
              <a:gd name="csX293" fmla="*/ 5033540 w 5496560"/>
              <a:gd name="csY293" fmla="*/ 6288921 h 6858000"/>
              <a:gd name="csX294" fmla="*/ 5022657 w 5496560"/>
              <a:gd name="csY294" fmla="*/ 6252086 h 6858000"/>
              <a:gd name="csX295" fmla="*/ 5107265 w 5496560"/>
              <a:gd name="csY295" fmla="*/ 6252086 h 6858000"/>
              <a:gd name="csX296" fmla="*/ 5107265 w 5496560"/>
              <a:gd name="csY296" fmla="*/ 6247509 h 6858000"/>
              <a:gd name="csX297" fmla="*/ 5095880 w 5496560"/>
              <a:gd name="csY297" fmla="*/ 6206656 h 6858000"/>
              <a:gd name="csX298" fmla="*/ 5063175 w 5496560"/>
              <a:gd name="csY298" fmla="*/ 6191699 h 6858000"/>
              <a:gd name="csX299" fmla="*/ 4964539 w 5496560"/>
              <a:gd name="csY299" fmla="*/ 6191699 h 6858000"/>
              <a:gd name="csX300" fmla="*/ 4923240 w 5496560"/>
              <a:gd name="csY300" fmla="*/ 6209056 h 6858000"/>
              <a:gd name="csX301" fmla="*/ 4907166 w 5496560"/>
              <a:gd name="csY301" fmla="*/ 6253648 h 6858000"/>
              <a:gd name="csX302" fmla="*/ 4921454 w 5496560"/>
              <a:gd name="csY302" fmla="*/ 6295562 h 6858000"/>
              <a:gd name="csX303" fmla="*/ 4959070 w 5496560"/>
              <a:gd name="csY303" fmla="*/ 6311580 h 6858000"/>
              <a:gd name="csX304" fmla="*/ 4989431 w 5496560"/>
              <a:gd name="csY304" fmla="*/ 6303766 h 6858000"/>
              <a:gd name="csX305" fmla="*/ 4989431 w 5496560"/>
              <a:gd name="csY305" fmla="*/ 6293051 h 6858000"/>
              <a:gd name="csX306" fmla="*/ 4959516 w 5496560"/>
              <a:gd name="csY306" fmla="*/ 6302204 h 6858000"/>
              <a:gd name="csX307" fmla="*/ 4929323 w 5496560"/>
              <a:gd name="csY307" fmla="*/ 6288697 h 6858000"/>
              <a:gd name="csX308" fmla="*/ 4917882 w 5496560"/>
              <a:gd name="csY308" fmla="*/ 6252979 h 6858000"/>
              <a:gd name="csX309" fmla="*/ 4930383 w 5496560"/>
              <a:gd name="csY309" fmla="*/ 6215530 h 6858000"/>
              <a:gd name="csX310" fmla="*/ 4962977 w 5496560"/>
              <a:gd name="csY310" fmla="*/ 6201075 h 6858000"/>
              <a:gd name="csX311" fmla="*/ 4989877 w 5496560"/>
              <a:gd name="csY311" fmla="*/ 6208665 h 6858000"/>
              <a:gd name="csX312" fmla="*/ 4989877 w 5496560"/>
              <a:gd name="csY312" fmla="*/ 6197057 h 6858000"/>
              <a:gd name="csX313" fmla="*/ 4964539 w 5496560"/>
              <a:gd name="csY313" fmla="*/ 6191699 h 6858000"/>
              <a:gd name="csX314" fmla="*/ 4841384 w 5496560"/>
              <a:gd name="csY314" fmla="*/ 6191699 h 6858000"/>
              <a:gd name="csX315" fmla="*/ 4802317 w 5496560"/>
              <a:gd name="csY315" fmla="*/ 6215251 h 6858000"/>
              <a:gd name="csX316" fmla="*/ 4801870 w 5496560"/>
              <a:gd name="csY316" fmla="*/ 6215251 h 6858000"/>
              <a:gd name="csX317" fmla="*/ 4801870 w 5496560"/>
              <a:gd name="csY317" fmla="*/ 6194489 h 6858000"/>
              <a:gd name="csX318" fmla="*/ 4791601 w 5496560"/>
              <a:gd name="csY318" fmla="*/ 6194489 h 6858000"/>
              <a:gd name="csX319" fmla="*/ 4791601 w 5496560"/>
              <a:gd name="csY319" fmla="*/ 6308789 h 6858000"/>
              <a:gd name="csX320" fmla="*/ 4801870 w 5496560"/>
              <a:gd name="csY320" fmla="*/ 6308789 h 6858000"/>
              <a:gd name="csX321" fmla="*/ 4801870 w 5496560"/>
              <a:gd name="csY321" fmla="*/ 6243156 h 6858000"/>
              <a:gd name="csX322" fmla="*/ 4812474 w 5496560"/>
              <a:gd name="csY322" fmla="*/ 6213186 h 6858000"/>
              <a:gd name="csX323" fmla="*/ 4839598 w 5496560"/>
              <a:gd name="csY323" fmla="*/ 6201075 h 6858000"/>
              <a:gd name="csX324" fmla="*/ 4869289 w 5496560"/>
              <a:gd name="csY324" fmla="*/ 6242263 h 6858000"/>
              <a:gd name="csX325" fmla="*/ 4869289 w 5496560"/>
              <a:gd name="csY325" fmla="*/ 6308789 h 6858000"/>
              <a:gd name="csX326" fmla="*/ 4879558 w 5496560"/>
              <a:gd name="csY326" fmla="*/ 6308789 h 6858000"/>
              <a:gd name="csX327" fmla="*/ 4879558 w 5496560"/>
              <a:gd name="csY327" fmla="*/ 6239249 h 6858000"/>
              <a:gd name="csX328" fmla="*/ 4869736 w 5496560"/>
              <a:gd name="csY328" fmla="*/ 6204033 h 6858000"/>
              <a:gd name="csX329" fmla="*/ 4841384 w 5496560"/>
              <a:gd name="csY329" fmla="*/ 6191699 h 6858000"/>
              <a:gd name="csX330" fmla="*/ 4720275 w 5496560"/>
              <a:gd name="csY330" fmla="*/ 6191699 h 6858000"/>
              <a:gd name="csX331" fmla="*/ 4683273 w 5496560"/>
              <a:gd name="csY331" fmla="*/ 6208833 h 6858000"/>
              <a:gd name="csX332" fmla="*/ 4669041 w 5496560"/>
              <a:gd name="csY332" fmla="*/ 6250970 h 6858000"/>
              <a:gd name="csX333" fmla="*/ 4682659 w 5496560"/>
              <a:gd name="csY333" fmla="*/ 6295730 h 6858000"/>
              <a:gd name="csX334" fmla="*/ 4718378 w 5496560"/>
              <a:gd name="csY334" fmla="*/ 6311580 h 6858000"/>
              <a:gd name="csX335" fmla="*/ 4758003 w 5496560"/>
              <a:gd name="csY335" fmla="*/ 6298967 h 6858000"/>
              <a:gd name="csX336" fmla="*/ 4758003 w 5496560"/>
              <a:gd name="csY336" fmla="*/ 6288028 h 6858000"/>
              <a:gd name="csX337" fmla="*/ 4720498 w 5496560"/>
              <a:gd name="csY337" fmla="*/ 6302204 h 6858000"/>
              <a:gd name="csX338" fmla="*/ 4690640 w 5496560"/>
              <a:gd name="csY338" fmla="*/ 6288921 h 6858000"/>
              <a:gd name="csX339" fmla="*/ 4679757 w 5496560"/>
              <a:gd name="csY339" fmla="*/ 6252086 h 6858000"/>
              <a:gd name="csX340" fmla="*/ 4764366 w 5496560"/>
              <a:gd name="csY340" fmla="*/ 6252086 h 6858000"/>
              <a:gd name="csX341" fmla="*/ 4764366 w 5496560"/>
              <a:gd name="csY341" fmla="*/ 6247509 h 6858000"/>
              <a:gd name="csX342" fmla="*/ 4752980 w 5496560"/>
              <a:gd name="csY342" fmla="*/ 6206656 h 6858000"/>
              <a:gd name="csX343" fmla="*/ 4720275 w 5496560"/>
              <a:gd name="csY343" fmla="*/ 6191699 h 6858000"/>
              <a:gd name="csX344" fmla="*/ 4574014 w 5496560"/>
              <a:gd name="csY344" fmla="*/ 6191699 h 6858000"/>
              <a:gd name="csX345" fmla="*/ 4532715 w 5496560"/>
              <a:gd name="csY345" fmla="*/ 6209056 h 6858000"/>
              <a:gd name="csX346" fmla="*/ 4516641 w 5496560"/>
              <a:gd name="csY346" fmla="*/ 6253648 h 6858000"/>
              <a:gd name="csX347" fmla="*/ 4530929 w 5496560"/>
              <a:gd name="csY347" fmla="*/ 6295562 h 6858000"/>
              <a:gd name="csX348" fmla="*/ 4568545 w 5496560"/>
              <a:gd name="csY348" fmla="*/ 6311580 h 6858000"/>
              <a:gd name="csX349" fmla="*/ 4598906 w 5496560"/>
              <a:gd name="csY349" fmla="*/ 6303766 h 6858000"/>
              <a:gd name="csX350" fmla="*/ 4598906 w 5496560"/>
              <a:gd name="csY350" fmla="*/ 6293051 h 6858000"/>
              <a:gd name="csX351" fmla="*/ 4568991 w 5496560"/>
              <a:gd name="csY351" fmla="*/ 6302204 h 6858000"/>
              <a:gd name="csX352" fmla="*/ 4538798 w 5496560"/>
              <a:gd name="csY352" fmla="*/ 6288697 h 6858000"/>
              <a:gd name="csX353" fmla="*/ 4527357 w 5496560"/>
              <a:gd name="csY353" fmla="*/ 6252979 h 6858000"/>
              <a:gd name="csX354" fmla="*/ 4539858 w 5496560"/>
              <a:gd name="csY354" fmla="*/ 6215530 h 6858000"/>
              <a:gd name="csX355" fmla="*/ 4572452 w 5496560"/>
              <a:gd name="csY355" fmla="*/ 6201075 h 6858000"/>
              <a:gd name="csX356" fmla="*/ 4599352 w 5496560"/>
              <a:gd name="csY356" fmla="*/ 6208665 h 6858000"/>
              <a:gd name="csX357" fmla="*/ 4599352 w 5496560"/>
              <a:gd name="csY357" fmla="*/ 6197057 h 6858000"/>
              <a:gd name="csX358" fmla="*/ 4574014 w 5496560"/>
              <a:gd name="csY358" fmla="*/ 6191699 h 6858000"/>
              <a:gd name="csX359" fmla="*/ 4280786 w 5496560"/>
              <a:gd name="csY359" fmla="*/ 6191699 h 6858000"/>
              <a:gd name="csX360" fmla="*/ 4260303 w 5496560"/>
              <a:gd name="csY360" fmla="*/ 6195271 h 6858000"/>
              <a:gd name="csX361" fmla="*/ 4243058 w 5496560"/>
              <a:gd name="csY361" fmla="*/ 6203865 h 6858000"/>
              <a:gd name="csX362" fmla="*/ 4243058 w 5496560"/>
              <a:gd name="csY362" fmla="*/ 6216255 h 6858000"/>
              <a:gd name="csX363" fmla="*/ 4279781 w 5496560"/>
              <a:gd name="csY363" fmla="*/ 6201075 h 6858000"/>
              <a:gd name="csX364" fmla="*/ 4307463 w 5496560"/>
              <a:gd name="csY364" fmla="*/ 6237910 h 6858000"/>
              <a:gd name="csX365" fmla="*/ 4272303 w 5496560"/>
              <a:gd name="csY365" fmla="*/ 6243156 h 6858000"/>
              <a:gd name="csX366" fmla="*/ 4232677 w 5496560"/>
              <a:gd name="csY366" fmla="*/ 6279321 h 6858000"/>
              <a:gd name="csX367" fmla="*/ 4242165 w 5496560"/>
              <a:gd name="csY367" fmla="*/ 6302427 h 6858000"/>
              <a:gd name="csX368" fmla="*/ 4267949 w 5496560"/>
              <a:gd name="csY368" fmla="*/ 6311580 h 6858000"/>
              <a:gd name="csX369" fmla="*/ 4291111 w 5496560"/>
              <a:gd name="csY369" fmla="*/ 6304603 h 6858000"/>
              <a:gd name="csX370" fmla="*/ 4307017 w 5496560"/>
              <a:gd name="csY370" fmla="*/ 6285907 h 6858000"/>
              <a:gd name="csX371" fmla="*/ 4307463 w 5496560"/>
              <a:gd name="csY371" fmla="*/ 6285907 h 6858000"/>
              <a:gd name="csX372" fmla="*/ 4307463 w 5496560"/>
              <a:gd name="csY372" fmla="*/ 6308789 h 6858000"/>
              <a:gd name="csX373" fmla="*/ 4317732 w 5496560"/>
              <a:gd name="csY373" fmla="*/ 6308789 h 6858000"/>
              <a:gd name="csX374" fmla="*/ 4317732 w 5496560"/>
              <a:gd name="csY374" fmla="*/ 6234450 h 6858000"/>
              <a:gd name="csX375" fmla="*/ 4308077 w 5496560"/>
              <a:gd name="csY375" fmla="*/ 6202638 h 6858000"/>
              <a:gd name="csX376" fmla="*/ 4280786 w 5496560"/>
              <a:gd name="csY376" fmla="*/ 6191699 h 6858000"/>
              <a:gd name="csX377" fmla="*/ 4099811 w 5496560"/>
              <a:gd name="csY377" fmla="*/ 6191699 h 6858000"/>
              <a:gd name="csX378" fmla="*/ 4079328 w 5496560"/>
              <a:gd name="csY378" fmla="*/ 6195271 h 6858000"/>
              <a:gd name="csX379" fmla="*/ 4062083 w 5496560"/>
              <a:gd name="csY379" fmla="*/ 6203865 h 6858000"/>
              <a:gd name="csX380" fmla="*/ 4062083 w 5496560"/>
              <a:gd name="csY380" fmla="*/ 6216255 h 6858000"/>
              <a:gd name="csX381" fmla="*/ 4098806 w 5496560"/>
              <a:gd name="csY381" fmla="*/ 6201075 h 6858000"/>
              <a:gd name="csX382" fmla="*/ 4126488 w 5496560"/>
              <a:gd name="csY382" fmla="*/ 6237910 h 6858000"/>
              <a:gd name="csX383" fmla="*/ 4091328 w 5496560"/>
              <a:gd name="csY383" fmla="*/ 6243156 h 6858000"/>
              <a:gd name="csX384" fmla="*/ 4051702 w 5496560"/>
              <a:gd name="csY384" fmla="*/ 6279321 h 6858000"/>
              <a:gd name="csX385" fmla="*/ 4061190 w 5496560"/>
              <a:gd name="csY385" fmla="*/ 6302427 h 6858000"/>
              <a:gd name="csX386" fmla="*/ 4086974 w 5496560"/>
              <a:gd name="csY386" fmla="*/ 6311580 h 6858000"/>
              <a:gd name="csX387" fmla="*/ 4110136 w 5496560"/>
              <a:gd name="csY387" fmla="*/ 6304603 h 6858000"/>
              <a:gd name="csX388" fmla="*/ 4126042 w 5496560"/>
              <a:gd name="csY388" fmla="*/ 6285907 h 6858000"/>
              <a:gd name="csX389" fmla="*/ 4126488 w 5496560"/>
              <a:gd name="csY389" fmla="*/ 6285907 h 6858000"/>
              <a:gd name="csX390" fmla="*/ 4126488 w 5496560"/>
              <a:gd name="csY390" fmla="*/ 6308789 h 6858000"/>
              <a:gd name="csX391" fmla="*/ 4136757 w 5496560"/>
              <a:gd name="csY391" fmla="*/ 6308789 h 6858000"/>
              <a:gd name="csX392" fmla="*/ 4136757 w 5496560"/>
              <a:gd name="csY392" fmla="*/ 6234450 h 6858000"/>
              <a:gd name="csX393" fmla="*/ 4127102 w 5496560"/>
              <a:gd name="csY393" fmla="*/ 6202638 h 6858000"/>
              <a:gd name="csX394" fmla="*/ 4099811 w 5496560"/>
              <a:gd name="csY394" fmla="*/ 6191699 h 6858000"/>
              <a:gd name="csX395" fmla="*/ 4187545 w 5496560"/>
              <a:gd name="csY395" fmla="*/ 6161338 h 6858000"/>
              <a:gd name="csX396" fmla="*/ 4182410 w 5496560"/>
              <a:gd name="csY396" fmla="*/ 6163012 h 6858000"/>
              <a:gd name="csX397" fmla="*/ 4177276 w 5496560"/>
              <a:gd name="csY397" fmla="*/ 6164798 h 6858000"/>
              <a:gd name="csX398" fmla="*/ 4177276 w 5496560"/>
              <a:gd name="csY398" fmla="*/ 6194489 h 6858000"/>
              <a:gd name="csX399" fmla="*/ 4156738 w 5496560"/>
              <a:gd name="csY399" fmla="*/ 6194489 h 6858000"/>
              <a:gd name="csX400" fmla="*/ 4156738 w 5496560"/>
              <a:gd name="csY400" fmla="*/ 6203865 h 6858000"/>
              <a:gd name="csX401" fmla="*/ 4177276 w 5496560"/>
              <a:gd name="csY401" fmla="*/ 6203865 h 6858000"/>
              <a:gd name="csX402" fmla="*/ 4177276 w 5496560"/>
              <a:gd name="csY402" fmla="*/ 6280661 h 6858000"/>
              <a:gd name="csX403" fmla="*/ 4202614 w 5496560"/>
              <a:gd name="csY403" fmla="*/ 6311022 h 6858000"/>
              <a:gd name="csX404" fmla="*/ 4217683 w 5496560"/>
              <a:gd name="csY404" fmla="*/ 6307227 h 6858000"/>
              <a:gd name="csX405" fmla="*/ 4217683 w 5496560"/>
              <a:gd name="csY405" fmla="*/ 6297627 h 6858000"/>
              <a:gd name="csX406" fmla="*/ 4203953 w 5496560"/>
              <a:gd name="csY406" fmla="*/ 6301757 h 6858000"/>
              <a:gd name="csX407" fmla="*/ 4191284 w 5496560"/>
              <a:gd name="csY407" fmla="*/ 6296455 h 6858000"/>
              <a:gd name="csX408" fmla="*/ 4187545 w 5496560"/>
              <a:gd name="csY408" fmla="*/ 6279321 h 6858000"/>
              <a:gd name="csX409" fmla="*/ 4187545 w 5496560"/>
              <a:gd name="csY409" fmla="*/ 6203865 h 6858000"/>
              <a:gd name="csX410" fmla="*/ 4217683 w 5496560"/>
              <a:gd name="csY410" fmla="*/ 6203865 h 6858000"/>
              <a:gd name="csX411" fmla="*/ 4217683 w 5496560"/>
              <a:gd name="csY411" fmla="*/ 6194489 h 6858000"/>
              <a:gd name="csX412" fmla="*/ 4187545 w 5496560"/>
              <a:gd name="csY412" fmla="*/ 6194489 h 6858000"/>
              <a:gd name="csX413" fmla="*/ 3919059 w 5496560"/>
              <a:gd name="csY413" fmla="*/ 6158882 h 6858000"/>
              <a:gd name="csX414" fmla="*/ 3946406 w 5496560"/>
              <a:gd name="csY414" fmla="*/ 6158882 h 6858000"/>
              <a:gd name="csX415" fmla="*/ 4017955 w 5496560"/>
              <a:gd name="csY415" fmla="*/ 6226971 h 6858000"/>
              <a:gd name="csX416" fmla="*/ 3998868 w 5496560"/>
              <a:gd name="csY416" fmla="*/ 6280270 h 6858000"/>
              <a:gd name="csX417" fmla="*/ 3944174 w 5496560"/>
              <a:gd name="csY417" fmla="*/ 6298743 h 6858000"/>
              <a:gd name="csX418" fmla="*/ 3919059 w 5496560"/>
              <a:gd name="csY418" fmla="*/ 6298743 h 6858000"/>
              <a:gd name="csX419" fmla="*/ 4634699 w 5496560"/>
              <a:gd name="csY419" fmla="*/ 6148725 h 6858000"/>
              <a:gd name="csX420" fmla="*/ 4628839 w 5496560"/>
              <a:gd name="csY420" fmla="*/ 6151013 h 6858000"/>
              <a:gd name="csX421" fmla="*/ 4626216 w 5496560"/>
              <a:gd name="csY421" fmla="*/ 6156985 h 6858000"/>
              <a:gd name="csX422" fmla="*/ 4628783 w 5496560"/>
              <a:gd name="csY422" fmla="*/ 6163235 h 6858000"/>
              <a:gd name="csX423" fmla="*/ 4634699 w 5496560"/>
              <a:gd name="csY423" fmla="*/ 6165691 h 6858000"/>
              <a:gd name="csX424" fmla="*/ 4640838 w 5496560"/>
              <a:gd name="csY424" fmla="*/ 6163124 h 6858000"/>
              <a:gd name="csX425" fmla="*/ 4643405 w 5496560"/>
              <a:gd name="csY425" fmla="*/ 6156985 h 6858000"/>
              <a:gd name="csX426" fmla="*/ 4640782 w 5496560"/>
              <a:gd name="csY426" fmla="*/ 6150957 h 6858000"/>
              <a:gd name="csX427" fmla="*/ 4634699 w 5496560"/>
              <a:gd name="csY427" fmla="*/ 6148725 h 6858000"/>
              <a:gd name="csX428" fmla="*/ 3908008 w 5496560"/>
              <a:gd name="csY428" fmla="*/ 6148725 h 6858000"/>
              <a:gd name="csX429" fmla="*/ 3908008 w 5496560"/>
              <a:gd name="csY429" fmla="*/ 6308789 h 6858000"/>
              <a:gd name="csX430" fmla="*/ 3945736 w 5496560"/>
              <a:gd name="csY430" fmla="*/ 6308789 h 6858000"/>
              <a:gd name="csX431" fmla="*/ 4007184 w 5496560"/>
              <a:gd name="csY431" fmla="*/ 6285963 h 6858000"/>
              <a:gd name="csX432" fmla="*/ 4029452 w 5496560"/>
              <a:gd name="csY432" fmla="*/ 6226524 h 6858000"/>
              <a:gd name="csX433" fmla="*/ 4008691 w 5496560"/>
              <a:gd name="csY433" fmla="*/ 6168593 h 6858000"/>
              <a:gd name="csX434" fmla="*/ 3948080 w 5496560"/>
              <a:gd name="csY434" fmla="*/ 6148725 h 6858000"/>
              <a:gd name="csX435" fmla="*/ 4457035 w 5496560"/>
              <a:gd name="csY435" fmla="*/ 6146046 h 6858000"/>
              <a:gd name="csX436" fmla="*/ 4421875 w 5496560"/>
              <a:gd name="csY436" fmla="*/ 6157878 h 6858000"/>
              <a:gd name="csX437" fmla="*/ 4408704 w 5496560"/>
              <a:gd name="csY437" fmla="*/ 6186676 h 6858000"/>
              <a:gd name="csX438" fmla="*/ 4415178 w 5496560"/>
              <a:gd name="csY438" fmla="*/ 6208721 h 6858000"/>
              <a:gd name="csX439" fmla="*/ 4445985 w 5496560"/>
              <a:gd name="csY439" fmla="*/ 6232440 h 6858000"/>
              <a:gd name="csX440" fmla="*/ 4474281 w 5496560"/>
              <a:gd name="csY440" fmla="*/ 6252365 h 6858000"/>
              <a:gd name="csX441" fmla="*/ 4480811 w 5496560"/>
              <a:gd name="csY441" fmla="*/ 6271954 h 6858000"/>
              <a:gd name="csX442" fmla="*/ 4471100 w 5496560"/>
              <a:gd name="csY442" fmla="*/ 6293665 h 6858000"/>
              <a:gd name="csX443" fmla="*/ 4442636 w 5496560"/>
              <a:gd name="csY443" fmla="*/ 6301422 h 6858000"/>
              <a:gd name="csX444" fmla="*/ 4407811 w 5496560"/>
              <a:gd name="csY444" fmla="*/ 6290483 h 6858000"/>
              <a:gd name="csX445" fmla="*/ 4407811 w 5496560"/>
              <a:gd name="csY445" fmla="*/ 6303097 h 6858000"/>
              <a:gd name="csX446" fmla="*/ 4424275 w 5496560"/>
              <a:gd name="csY446" fmla="*/ 6309012 h 6858000"/>
              <a:gd name="csX447" fmla="*/ 4443306 w 5496560"/>
              <a:gd name="csY447" fmla="*/ 6311580 h 6858000"/>
              <a:gd name="csX448" fmla="*/ 4479416 w 5496560"/>
              <a:gd name="csY448" fmla="*/ 6299971 h 6858000"/>
              <a:gd name="csX449" fmla="*/ 4492196 w 5496560"/>
              <a:gd name="csY449" fmla="*/ 6269945 h 6858000"/>
              <a:gd name="csX450" fmla="*/ 4484773 w 5496560"/>
              <a:gd name="csY450" fmla="*/ 6247230 h 6858000"/>
              <a:gd name="csX451" fmla="*/ 4454915 w 5496560"/>
              <a:gd name="csY451" fmla="*/ 6224627 h 6858000"/>
              <a:gd name="csX452" fmla="*/ 4426730 w 5496560"/>
              <a:gd name="csY452" fmla="*/ 6204870 h 6858000"/>
              <a:gd name="csX453" fmla="*/ 4420201 w 5496560"/>
              <a:gd name="csY453" fmla="*/ 6185336 h 6858000"/>
              <a:gd name="csX454" fmla="*/ 4429744 w 5496560"/>
              <a:gd name="csY454" fmla="*/ 6164352 h 6858000"/>
              <a:gd name="csX455" fmla="*/ 4455584 w 5496560"/>
              <a:gd name="csY455" fmla="*/ 6156092 h 6858000"/>
              <a:gd name="csX456" fmla="*/ 4485610 w 5496560"/>
              <a:gd name="csY456" fmla="*/ 6162454 h 6858000"/>
              <a:gd name="csX457" fmla="*/ 4485610 w 5496560"/>
              <a:gd name="csY457" fmla="*/ 6150845 h 6858000"/>
              <a:gd name="csX458" fmla="*/ 4457035 w 5496560"/>
              <a:gd name="csY458" fmla="*/ 6146046 h 6858000"/>
              <a:gd name="csX459" fmla="*/ 4550683 w 5496560"/>
              <a:gd name="csY459" fmla="*/ 3898830 h 6858000"/>
              <a:gd name="csX460" fmla="*/ 4553217 w 5496560"/>
              <a:gd name="csY460" fmla="*/ 3907454 h 6858000"/>
              <a:gd name="csX461" fmla="*/ 4593882 w 5496560"/>
              <a:gd name="csY461" fmla="*/ 4014605 h 6858000"/>
              <a:gd name="csX462" fmla="*/ 4507644 w 5496560"/>
              <a:gd name="csY462" fmla="*/ 4014605 h 6858000"/>
              <a:gd name="csX463" fmla="*/ 4548250 w 5496560"/>
              <a:gd name="csY463" fmla="*/ 3906607 h 6858000"/>
              <a:gd name="csX464" fmla="*/ 3931558 w 5496560"/>
              <a:gd name="csY464" fmla="*/ 3898830 h 6858000"/>
              <a:gd name="csX465" fmla="*/ 3934092 w 5496560"/>
              <a:gd name="csY465" fmla="*/ 3907454 h 6858000"/>
              <a:gd name="csX466" fmla="*/ 3974757 w 5496560"/>
              <a:gd name="csY466" fmla="*/ 4014605 h 6858000"/>
              <a:gd name="csX467" fmla="*/ 3888520 w 5496560"/>
              <a:gd name="csY467" fmla="*/ 4014605 h 6858000"/>
              <a:gd name="csX468" fmla="*/ 3929126 w 5496560"/>
              <a:gd name="csY468" fmla="*/ 3906607 h 6858000"/>
              <a:gd name="csX469" fmla="*/ 2931433 w 5496560"/>
              <a:gd name="csY469" fmla="*/ 3898830 h 6858000"/>
              <a:gd name="csX470" fmla="*/ 2933967 w 5496560"/>
              <a:gd name="csY470" fmla="*/ 3907454 h 6858000"/>
              <a:gd name="csX471" fmla="*/ 2974632 w 5496560"/>
              <a:gd name="csY471" fmla="*/ 4014605 h 6858000"/>
              <a:gd name="csX472" fmla="*/ 2888394 w 5496560"/>
              <a:gd name="csY472" fmla="*/ 4014605 h 6858000"/>
              <a:gd name="csX473" fmla="*/ 2929001 w 5496560"/>
              <a:gd name="csY473" fmla="*/ 3906607 h 6858000"/>
              <a:gd name="csX474" fmla="*/ 4721972 w 5496560"/>
              <a:gd name="csY474" fmla="*/ 3885543 h 6858000"/>
              <a:gd name="csX475" fmla="*/ 4763638 w 5496560"/>
              <a:gd name="csY475" fmla="*/ 3885543 h 6858000"/>
              <a:gd name="csX476" fmla="*/ 4803312 w 5496560"/>
              <a:gd name="csY476" fmla="*/ 3897686 h 6858000"/>
              <a:gd name="csX477" fmla="*/ 4816962 w 5496560"/>
              <a:gd name="csY477" fmla="*/ 3931368 h 6858000"/>
              <a:gd name="csX478" fmla="*/ 4801737 w 5496560"/>
              <a:gd name="csY478" fmla="*/ 3968704 h 6858000"/>
              <a:gd name="csX479" fmla="*/ 4760089 w 5496560"/>
              <a:gd name="csY479" fmla="*/ 3982254 h 6858000"/>
              <a:gd name="csX480" fmla="*/ 4721972 w 5496560"/>
              <a:gd name="csY480" fmla="*/ 3982254 h 6858000"/>
              <a:gd name="csX481" fmla="*/ 4331447 w 5496560"/>
              <a:gd name="csY481" fmla="*/ 3885543 h 6858000"/>
              <a:gd name="csX482" fmla="*/ 4366517 w 5496560"/>
              <a:gd name="csY482" fmla="*/ 3885543 h 6858000"/>
              <a:gd name="csX483" fmla="*/ 4425749 w 5496560"/>
              <a:gd name="csY483" fmla="*/ 3936617 h 6858000"/>
              <a:gd name="csX484" fmla="*/ 4409725 w 5496560"/>
              <a:gd name="csY484" fmla="*/ 3978260 h 6858000"/>
              <a:gd name="csX485" fmla="*/ 4362296 w 5496560"/>
              <a:gd name="csY485" fmla="*/ 3992923 h 6858000"/>
              <a:gd name="csX486" fmla="*/ 4331447 w 5496560"/>
              <a:gd name="csY486" fmla="*/ 3992923 h 6858000"/>
              <a:gd name="csX487" fmla="*/ 3421882 w 5496560"/>
              <a:gd name="csY487" fmla="*/ 3881241 h 6858000"/>
              <a:gd name="csX488" fmla="*/ 3488984 w 5496560"/>
              <a:gd name="csY488" fmla="*/ 3908992 h 6858000"/>
              <a:gd name="csX489" fmla="*/ 3513618 w 5496560"/>
              <a:gd name="csY489" fmla="*/ 3986747 h 6858000"/>
              <a:gd name="csX490" fmla="*/ 3488420 w 5496560"/>
              <a:gd name="csY490" fmla="*/ 4066046 h 6858000"/>
              <a:gd name="csX491" fmla="*/ 3419857 w 5496560"/>
              <a:gd name="csY491" fmla="*/ 4094280 h 6858000"/>
              <a:gd name="csX492" fmla="*/ 3353654 w 5496560"/>
              <a:gd name="csY492" fmla="*/ 4065746 h 6858000"/>
              <a:gd name="csX493" fmla="*/ 3328802 w 5496560"/>
              <a:gd name="csY493" fmla="*/ 3988435 h 6858000"/>
              <a:gd name="csX494" fmla="*/ 3355072 w 5496560"/>
              <a:gd name="csY494" fmla="*/ 3910712 h 6858000"/>
              <a:gd name="csX495" fmla="*/ 3421882 w 5496560"/>
              <a:gd name="csY495" fmla="*/ 3881241 h 6858000"/>
              <a:gd name="csX496" fmla="*/ 4907775 w 5496560"/>
              <a:gd name="csY496" fmla="*/ 3863345 h 6858000"/>
              <a:gd name="csX497" fmla="*/ 4907775 w 5496560"/>
              <a:gd name="csY497" fmla="*/ 4112176 h 6858000"/>
              <a:gd name="csX498" fmla="*/ 4931522 w 5496560"/>
              <a:gd name="csY498" fmla="*/ 4112176 h 6858000"/>
              <a:gd name="csX499" fmla="*/ 4931522 w 5496560"/>
              <a:gd name="csY499" fmla="*/ 3996950 h 6858000"/>
              <a:gd name="csX500" fmla="*/ 5034180 w 5496560"/>
              <a:gd name="csY500" fmla="*/ 4112176 h 6858000"/>
              <a:gd name="csX501" fmla="*/ 5062821 w 5496560"/>
              <a:gd name="csY501" fmla="*/ 4112176 h 6858000"/>
              <a:gd name="csX502" fmla="*/ 4950086 w 5496560"/>
              <a:gd name="csY502" fmla="*/ 3984077 h 6858000"/>
              <a:gd name="csX503" fmla="*/ 5056282 w 5496560"/>
              <a:gd name="csY503" fmla="*/ 3863345 h 6858000"/>
              <a:gd name="csX504" fmla="*/ 5029392 w 5496560"/>
              <a:gd name="csY504" fmla="*/ 3863345 h 6858000"/>
              <a:gd name="csX505" fmla="*/ 4931522 w 5496560"/>
              <a:gd name="csY505" fmla="*/ 3971432 h 6858000"/>
              <a:gd name="csX506" fmla="*/ 4931522 w 5496560"/>
              <a:gd name="csY506" fmla="*/ 3863345 h 6858000"/>
              <a:gd name="csX507" fmla="*/ 4698225 w 5496560"/>
              <a:gd name="csY507" fmla="*/ 3863345 h 6858000"/>
              <a:gd name="csX508" fmla="*/ 4698225 w 5496560"/>
              <a:gd name="csY508" fmla="*/ 4112176 h 6858000"/>
              <a:gd name="csX509" fmla="*/ 4721972 w 5496560"/>
              <a:gd name="csY509" fmla="*/ 4112176 h 6858000"/>
              <a:gd name="csX510" fmla="*/ 4721972 w 5496560"/>
              <a:gd name="csY510" fmla="*/ 4004280 h 6858000"/>
              <a:gd name="csX511" fmla="*/ 4748430 w 5496560"/>
              <a:gd name="csY511" fmla="*/ 4004280 h 6858000"/>
              <a:gd name="csX512" fmla="*/ 4771410 w 5496560"/>
              <a:gd name="csY512" fmla="*/ 4011205 h 6858000"/>
              <a:gd name="csX513" fmla="*/ 4790195 w 5496560"/>
              <a:gd name="csY513" fmla="*/ 4039270 h 6858000"/>
              <a:gd name="csX514" fmla="*/ 4823369 w 5496560"/>
              <a:gd name="csY514" fmla="*/ 4112176 h 6858000"/>
              <a:gd name="csX515" fmla="*/ 4848144 w 5496560"/>
              <a:gd name="csY515" fmla="*/ 4112176 h 6858000"/>
              <a:gd name="csX516" fmla="*/ 4812168 w 5496560"/>
              <a:gd name="csY516" fmla="*/ 4035021 h 6858000"/>
              <a:gd name="csX517" fmla="*/ 4790911 w 5496560"/>
              <a:gd name="csY517" fmla="*/ 3998936 h 6858000"/>
              <a:gd name="csX518" fmla="*/ 4788415 w 5496560"/>
              <a:gd name="csY518" fmla="*/ 3997261 h 6858000"/>
              <a:gd name="csX519" fmla="*/ 4807123 w 5496560"/>
              <a:gd name="csY519" fmla="*/ 3990598 h 6858000"/>
              <a:gd name="csX520" fmla="*/ 4825363 w 5496560"/>
              <a:gd name="csY520" fmla="*/ 3975532 h 6858000"/>
              <a:gd name="csX521" fmla="*/ 4841226 w 5496560"/>
              <a:gd name="csY521" fmla="*/ 3929685 h 6858000"/>
              <a:gd name="csX522" fmla="*/ 4821797 w 5496560"/>
              <a:gd name="csY522" fmla="*/ 3881673 h 6858000"/>
              <a:gd name="csX523" fmla="*/ 4768878 w 5496560"/>
              <a:gd name="csY523" fmla="*/ 3863345 h 6858000"/>
              <a:gd name="csX524" fmla="*/ 4540964 w 5496560"/>
              <a:gd name="csY524" fmla="*/ 3863345 h 6858000"/>
              <a:gd name="csX525" fmla="*/ 4448631 w 5496560"/>
              <a:gd name="csY525" fmla="*/ 4112176 h 6858000"/>
              <a:gd name="csX526" fmla="*/ 4473043 w 5496560"/>
              <a:gd name="csY526" fmla="*/ 4112176 h 6858000"/>
              <a:gd name="csX527" fmla="*/ 4500707 w 5496560"/>
              <a:gd name="csY527" fmla="*/ 4036804 h 6858000"/>
              <a:gd name="csX528" fmla="*/ 4600588 w 5496560"/>
              <a:gd name="csY528" fmla="*/ 4036804 h 6858000"/>
              <a:gd name="csX529" fmla="*/ 4628253 w 5496560"/>
              <a:gd name="csY529" fmla="*/ 4112176 h 6858000"/>
              <a:gd name="csX530" fmla="*/ 4653065 w 5496560"/>
              <a:gd name="csY530" fmla="*/ 4112176 h 6858000"/>
              <a:gd name="csX531" fmla="*/ 4561687 w 5496560"/>
              <a:gd name="csY531" fmla="*/ 3863345 h 6858000"/>
              <a:gd name="csX532" fmla="*/ 4307700 w 5496560"/>
              <a:gd name="csY532" fmla="*/ 3863345 h 6858000"/>
              <a:gd name="csX533" fmla="*/ 4307700 w 5496560"/>
              <a:gd name="csY533" fmla="*/ 4112176 h 6858000"/>
              <a:gd name="csX534" fmla="*/ 4331447 w 5496560"/>
              <a:gd name="csY534" fmla="*/ 4112176 h 6858000"/>
              <a:gd name="csX535" fmla="*/ 4331447 w 5496560"/>
              <a:gd name="csY535" fmla="*/ 4015122 h 6858000"/>
              <a:gd name="csX536" fmla="*/ 4362627 w 5496560"/>
              <a:gd name="csY536" fmla="*/ 4015122 h 6858000"/>
              <a:gd name="csX537" fmla="*/ 4426914 w 5496560"/>
              <a:gd name="csY537" fmla="*/ 3992408 h 6858000"/>
              <a:gd name="csX538" fmla="*/ 4450012 w 5496560"/>
              <a:gd name="csY538" fmla="*/ 3934595 h 6858000"/>
              <a:gd name="csX539" fmla="*/ 4429142 w 5496560"/>
              <a:gd name="csY539" fmla="*/ 3881607 h 6858000"/>
              <a:gd name="csX540" fmla="*/ 4369566 w 5496560"/>
              <a:gd name="csY540" fmla="*/ 3863345 h 6858000"/>
              <a:gd name="csX541" fmla="*/ 4069575 w 5496560"/>
              <a:gd name="csY541" fmla="*/ 3863345 h 6858000"/>
              <a:gd name="csX542" fmla="*/ 4069575 w 5496560"/>
              <a:gd name="csY542" fmla="*/ 4112176 h 6858000"/>
              <a:gd name="csX543" fmla="*/ 4190377 w 5496560"/>
              <a:gd name="csY543" fmla="*/ 4112176 h 6858000"/>
              <a:gd name="csX544" fmla="*/ 4190377 w 5496560"/>
              <a:gd name="csY544" fmla="*/ 4090150 h 6858000"/>
              <a:gd name="csX545" fmla="*/ 4093322 w 5496560"/>
              <a:gd name="csY545" fmla="*/ 4090150 h 6858000"/>
              <a:gd name="csX546" fmla="*/ 4093322 w 5496560"/>
              <a:gd name="csY546" fmla="*/ 3863345 h 6858000"/>
              <a:gd name="csX547" fmla="*/ 3921839 w 5496560"/>
              <a:gd name="csY547" fmla="*/ 3863345 h 6858000"/>
              <a:gd name="csX548" fmla="*/ 3829506 w 5496560"/>
              <a:gd name="csY548" fmla="*/ 4112176 h 6858000"/>
              <a:gd name="csX549" fmla="*/ 3853918 w 5496560"/>
              <a:gd name="csY549" fmla="*/ 4112176 h 6858000"/>
              <a:gd name="csX550" fmla="*/ 3881582 w 5496560"/>
              <a:gd name="csY550" fmla="*/ 4036804 h 6858000"/>
              <a:gd name="csX551" fmla="*/ 3981463 w 5496560"/>
              <a:gd name="csY551" fmla="*/ 4036804 h 6858000"/>
              <a:gd name="csX552" fmla="*/ 4009128 w 5496560"/>
              <a:gd name="csY552" fmla="*/ 4112176 h 6858000"/>
              <a:gd name="csX553" fmla="*/ 4033940 w 5496560"/>
              <a:gd name="csY553" fmla="*/ 4112176 h 6858000"/>
              <a:gd name="csX554" fmla="*/ 3942562 w 5496560"/>
              <a:gd name="csY554" fmla="*/ 3863345 h 6858000"/>
              <a:gd name="csX555" fmla="*/ 3593325 w 5496560"/>
              <a:gd name="csY555" fmla="*/ 3863345 h 6858000"/>
              <a:gd name="csX556" fmla="*/ 3593325 w 5496560"/>
              <a:gd name="csY556" fmla="*/ 4112176 h 6858000"/>
              <a:gd name="csX557" fmla="*/ 3617072 w 5496560"/>
              <a:gd name="csY557" fmla="*/ 4112176 h 6858000"/>
              <a:gd name="csX558" fmla="*/ 3617072 w 5496560"/>
              <a:gd name="csY558" fmla="*/ 3909331 h 6858000"/>
              <a:gd name="csX559" fmla="*/ 3620958 w 5496560"/>
              <a:gd name="csY559" fmla="*/ 3915257 h 6858000"/>
              <a:gd name="csX560" fmla="*/ 3766126 w 5496560"/>
              <a:gd name="csY560" fmla="*/ 4112176 h 6858000"/>
              <a:gd name="csX561" fmla="*/ 3783304 w 5496560"/>
              <a:gd name="csY561" fmla="*/ 4112176 h 6858000"/>
              <a:gd name="csX562" fmla="*/ 3783304 w 5496560"/>
              <a:gd name="csY562" fmla="*/ 3863345 h 6858000"/>
              <a:gd name="csX563" fmla="*/ 3759557 w 5496560"/>
              <a:gd name="csY563" fmla="*/ 3863345 h 6858000"/>
              <a:gd name="csX564" fmla="*/ 3759557 w 5496560"/>
              <a:gd name="csY564" fmla="*/ 4055924 h 6858000"/>
              <a:gd name="csX565" fmla="*/ 3760026 w 5496560"/>
              <a:gd name="csY565" fmla="*/ 4065263 h 6858000"/>
              <a:gd name="csX566" fmla="*/ 3755583 w 5496560"/>
              <a:gd name="csY566" fmla="*/ 4058632 h 6858000"/>
              <a:gd name="csX567" fmla="*/ 3611426 w 5496560"/>
              <a:gd name="csY567" fmla="*/ 3863345 h 6858000"/>
              <a:gd name="csX568" fmla="*/ 3231375 w 5496560"/>
              <a:gd name="csY568" fmla="*/ 3863345 h 6858000"/>
              <a:gd name="csX569" fmla="*/ 3231375 w 5496560"/>
              <a:gd name="csY569" fmla="*/ 4112176 h 6858000"/>
              <a:gd name="csX570" fmla="*/ 3255122 w 5496560"/>
              <a:gd name="csY570" fmla="*/ 4112176 h 6858000"/>
              <a:gd name="csX571" fmla="*/ 3255122 w 5496560"/>
              <a:gd name="csY571" fmla="*/ 3863345 h 6858000"/>
              <a:gd name="csX572" fmla="*/ 3020241 w 5496560"/>
              <a:gd name="csY572" fmla="*/ 3863345 h 6858000"/>
              <a:gd name="csX573" fmla="*/ 3020241 w 5496560"/>
              <a:gd name="csY573" fmla="*/ 3885543 h 6858000"/>
              <a:gd name="csX574" fmla="*/ 3090091 w 5496560"/>
              <a:gd name="csY574" fmla="*/ 3885543 h 6858000"/>
              <a:gd name="csX575" fmla="*/ 3090091 w 5496560"/>
              <a:gd name="csY575" fmla="*/ 4112176 h 6858000"/>
              <a:gd name="csX576" fmla="*/ 3113666 w 5496560"/>
              <a:gd name="csY576" fmla="*/ 4112176 h 6858000"/>
              <a:gd name="csX577" fmla="*/ 3113666 w 5496560"/>
              <a:gd name="csY577" fmla="*/ 3885543 h 6858000"/>
              <a:gd name="csX578" fmla="*/ 3183515 w 5496560"/>
              <a:gd name="csY578" fmla="*/ 3885543 h 6858000"/>
              <a:gd name="csX579" fmla="*/ 3183515 w 5496560"/>
              <a:gd name="csY579" fmla="*/ 3863345 h 6858000"/>
              <a:gd name="csX580" fmla="*/ 2921714 w 5496560"/>
              <a:gd name="csY580" fmla="*/ 3863345 h 6858000"/>
              <a:gd name="csX581" fmla="*/ 2829381 w 5496560"/>
              <a:gd name="csY581" fmla="*/ 4112176 h 6858000"/>
              <a:gd name="csX582" fmla="*/ 2853792 w 5496560"/>
              <a:gd name="csY582" fmla="*/ 4112176 h 6858000"/>
              <a:gd name="csX583" fmla="*/ 2881457 w 5496560"/>
              <a:gd name="csY583" fmla="*/ 4036804 h 6858000"/>
              <a:gd name="csX584" fmla="*/ 2981338 w 5496560"/>
              <a:gd name="csY584" fmla="*/ 4036804 h 6858000"/>
              <a:gd name="csX585" fmla="*/ 3009003 w 5496560"/>
              <a:gd name="csY585" fmla="*/ 4112176 h 6858000"/>
              <a:gd name="csX586" fmla="*/ 3033815 w 5496560"/>
              <a:gd name="csY586" fmla="*/ 4112176 h 6858000"/>
              <a:gd name="csX587" fmla="*/ 2942437 w 5496560"/>
              <a:gd name="csY587" fmla="*/ 3863345 h 6858000"/>
              <a:gd name="csX588" fmla="*/ 2593200 w 5496560"/>
              <a:gd name="csY588" fmla="*/ 3863345 h 6858000"/>
              <a:gd name="csX589" fmla="*/ 2593200 w 5496560"/>
              <a:gd name="csY589" fmla="*/ 4112176 h 6858000"/>
              <a:gd name="csX590" fmla="*/ 2616947 w 5496560"/>
              <a:gd name="csY590" fmla="*/ 4112176 h 6858000"/>
              <a:gd name="csX591" fmla="*/ 2616947 w 5496560"/>
              <a:gd name="csY591" fmla="*/ 3909331 h 6858000"/>
              <a:gd name="csX592" fmla="*/ 2620833 w 5496560"/>
              <a:gd name="csY592" fmla="*/ 3915257 h 6858000"/>
              <a:gd name="csX593" fmla="*/ 2766001 w 5496560"/>
              <a:gd name="csY593" fmla="*/ 4112176 h 6858000"/>
              <a:gd name="csX594" fmla="*/ 2783179 w 5496560"/>
              <a:gd name="csY594" fmla="*/ 4112176 h 6858000"/>
              <a:gd name="csX595" fmla="*/ 2783179 w 5496560"/>
              <a:gd name="csY595" fmla="*/ 3863345 h 6858000"/>
              <a:gd name="csX596" fmla="*/ 2759432 w 5496560"/>
              <a:gd name="csY596" fmla="*/ 3863345 h 6858000"/>
              <a:gd name="csX597" fmla="*/ 2759432 w 5496560"/>
              <a:gd name="csY597" fmla="*/ 4055924 h 6858000"/>
              <a:gd name="csX598" fmla="*/ 2759901 w 5496560"/>
              <a:gd name="csY598" fmla="*/ 4065263 h 6858000"/>
              <a:gd name="csX599" fmla="*/ 2755458 w 5496560"/>
              <a:gd name="csY599" fmla="*/ 4058632 h 6858000"/>
              <a:gd name="csX600" fmla="*/ 2611301 w 5496560"/>
              <a:gd name="csY600" fmla="*/ 3863345 h 6858000"/>
              <a:gd name="csX601" fmla="*/ 2250300 w 5496560"/>
              <a:gd name="csY601" fmla="*/ 3863345 h 6858000"/>
              <a:gd name="csX602" fmla="*/ 2250300 w 5496560"/>
              <a:gd name="csY602" fmla="*/ 4112176 h 6858000"/>
              <a:gd name="csX603" fmla="*/ 2274047 w 5496560"/>
              <a:gd name="csY603" fmla="*/ 4112176 h 6858000"/>
              <a:gd name="csX604" fmla="*/ 2274047 w 5496560"/>
              <a:gd name="csY604" fmla="*/ 3909331 h 6858000"/>
              <a:gd name="csX605" fmla="*/ 2277933 w 5496560"/>
              <a:gd name="csY605" fmla="*/ 3915257 h 6858000"/>
              <a:gd name="csX606" fmla="*/ 2423100 w 5496560"/>
              <a:gd name="csY606" fmla="*/ 4112176 h 6858000"/>
              <a:gd name="csX607" fmla="*/ 2440279 w 5496560"/>
              <a:gd name="csY607" fmla="*/ 4112176 h 6858000"/>
              <a:gd name="csX608" fmla="*/ 2440279 w 5496560"/>
              <a:gd name="csY608" fmla="*/ 3863345 h 6858000"/>
              <a:gd name="csX609" fmla="*/ 2416532 w 5496560"/>
              <a:gd name="csY609" fmla="*/ 3863345 h 6858000"/>
              <a:gd name="csX610" fmla="*/ 2416532 w 5496560"/>
              <a:gd name="csY610" fmla="*/ 4055924 h 6858000"/>
              <a:gd name="csX611" fmla="*/ 2417001 w 5496560"/>
              <a:gd name="csY611" fmla="*/ 4065263 h 6858000"/>
              <a:gd name="csX612" fmla="*/ 2412558 w 5496560"/>
              <a:gd name="csY612" fmla="*/ 4058632 h 6858000"/>
              <a:gd name="csX613" fmla="*/ 2268401 w 5496560"/>
              <a:gd name="csY613" fmla="*/ 3863345 h 6858000"/>
              <a:gd name="csX614" fmla="*/ 2164575 w 5496560"/>
              <a:gd name="csY614" fmla="*/ 3863345 h 6858000"/>
              <a:gd name="csX615" fmla="*/ 2164575 w 5496560"/>
              <a:gd name="csY615" fmla="*/ 4112176 h 6858000"/>
              <a:gd name="csX616" fmla="*/ 2188322 w 5496560"/>
              <a:gd name="csY616" fmla="*/ 4112176 h 6858000"/>
              <a:gd name="csX617" fmla="*/ 2188322 w 5496560"/>
              <a:gd name="csY617" fmla="*/ 3863345 h 6858000"/>
              <a:gd name="csX618" fmla="*/ 5159102 w 5496560"/>
              <a:gd name="csY618" fmla="*/ 3859215 h 6858000"/>
              <a:gd name="csX619" fmla="*/ 5103551 w 5496560"/>
              <a:gd name="csY619" fmla="*/ 3878075 h 6858000"/>
              <a:gd name="csX620" fmla="*/ 5082555 w 5496560"/>
              <a:gd name="csY620" fmla="*/ 3924111 h 6858000"/>
              <a:gd name="csX621" fmla="*/ 5092897 w 5496560"/>
              <a:gd name="csY621" fmla="*/ 3959328 h 6858000"/>
              <a:gd name="csX622" fmla="*/ 5140630 w 5496560"/>
              <a:gd name="csY622" fmla="*/ 3996346 h 6858000"/>
              <a:gd name="csX623" fmla="*/ 5182419 w 5496560"/>
              <a:gd name="csY623" fmla="*/ 4025541 h 6858000"/>
              <a:gd name="csX624" fmla="*/ 5191655 w 5496560"/>
              <a:gd name="csY624" fmla="*/ 4053101 h 6858000"/>
              <a:gd name="csX625" fmla="*/ 5178108 w 5496560"/>
              <a:gd name="csY625" fmla="*/ 4083452 h 6858000"/>
              <a:gd name="csX626" fmla="*/ 5137326 w 5496560"/>
              <a:gd name="csY626" fmla="*/ 4094280 h 6858000"/>
              <a:gd name="csX627" fmla="*/ 5081178 w 5496560"/>
              <a:gd name="csY627" fmla="*/ 4077746 h 6858000"/>
              <a:gd name="csX628" fmla="*/ 5081178 w 5496560"/>
              <a:gd name="csY628" fmla="*/ 4102263 h 6858000"/>
              <a:gd name="csX629" fmla="*/ 5108564 w 5496560"/>
              <a:gd name="csY629" fmla="*/ 4112510 h 6858000"/>
              <a:gd name="csX630" fmla="*/ 5138329 w 5496560"/>
              <a:gd name="csY630" fmla="*/ 4116478 h 6858000"/>
              <a:gd name="csX631" fmla="*/ 5195514 w 5496560"/>
              <a:gd name="csY631" fmla="*/ 4097951 h 6858000"/>
              <a:gd name="csX632" fmla="*/ 5215919 w 5496560"/>
              <a:gd name="csY632" fmla="*/ 4050062 h 6858000"/>
              <a:gd name="csX633" fmla="*/ 5204141 w 5496560"/>
              <a:gd name="csY633" fmla="*/ 4013912 h 6858000"/>
              <a:gd name="csX634" fmla="*/ 5157650 w 5496560"/>
              <a:gd name="csY634" fmla="*/ 3978559 h 6858000"/>
              <a:gd name="csX635" fmla="*/ 5116224 w 5496560"/>
              <a:gd name="csY635" fmla="*/ 3949724 h 6858000"/>
              <a:gd name="csX636" fmla="*/ 5106991 w 5496560"/>
              <a:gd name="csY636" fmla="*/ 3922087 h 6858000"/>
              <a:gd name="csX637" fmla="*/ 5120314 w 5496560"/>
              <a:gd name="csY637" fmla="*/ 3892784 h 6858000"/>
              <a:gd name="csX638" fmla="*/ 5156903 w 5496560"/>
              <a:gd name="csY638" fmla="*/ 3881241 h 6858000"/>
              <a:gd name="csX639" fmla="*/ 5205938 w 5496560"/>
              <a:gd name="csY639" fmla="*/ 3890859 h 6858000"/>
              <a:gd name="csX640" fmla="*/ 5205938 w 5496560"/>
              <a:gd name="csY640" fmla="*/ 3867507 h 6858000"/>
              <a:gd name="csX641" fmla="*/ 5159102 w 5496560"/>
              <a:gd name="csY641" fmla="*/ 3859215 h 6858000"/>
              <a:gd name="csX642" fmla="*/ 3424751 w 5496560"/>
              <a:gd name="csY642" fmla="*/ 3859215 h 6858000"/>
              <a:gd name="csX643" fmla="*/ 3336802 w 5496560"/>
              <a:gd name="csY643" fmla="*/ 3895149 h 6858000"/>
              <a:gd name="csX644" fmla="*/ 3304538 w 5496560"/>
              <a:gd name="csY644" fmla="*/ 3990293 h 6858000"/>
              <a:gd name="csX645" fmla="*/ 3335931 w 5496560"/>
              <a:gd name="csY645" fmla="*/ 4081328 h 6858000"/>
              <a:gd name="csX646" fmla="*/ 3420196 w 5496560"/>
              <a:gd name="csY646" fmla="*/ 4116478 h 6858000"/>
              <a:gd name="csX647" fmla="*/ 3505844 w 5496560"/>
              <a:gd name="csY647" fmla="*/ 4080939 h 6858000"/>
              <a:gd name="csX648" fmla="*/ 3537882 w 5496560"/>
              <a:gd name="csY648" fmla="*/ 3984047 h 6858000"/>
              <a:gd name="csX649" fmla="*/ 3506576 w 5496560"/>
              <a:gd name="csY649" fmla="*/ 3893850 h 6858000"/>
              <a:gd name="csX650" fmla="*/ 3424751 w 5496560"/>
              <a:gd name="csY650" fmla="*/ 3859215 h 6858000"/>
              <a:gd name="csX651" fmla="*/ 367606 w 5496560"/>
              <a:gd name="csY651" fmla="*/ 3427415 h 6858000"/>
              <a:gd name="csX652" fmla="*/ 390596 w 5496560"/>
              <a:gd name="csY652" fmla="*/ 3427415 h 6858000"/>
              <a:gd name="csX653" fmla="*/ 484149 w 5496560"/>
              <a:gd name="csY653" fmla="*/ 3449158 h 6858000"/>
              <a:gd name="csX654" fmla="*/ 512295 w 5496560"/>
              <a:gd name="csY654" fmla="*/ 3508457 h 6858000"/>
              <a:gd name="csX655" fmla="*/ 488313 w 5496560"/>
              <a:gd name="csY655" fmla="*/ 3559058 h 6858000"/>
              <a:gd name="csX656" fmla="*/ 395353 w 5496560"/>
              <a:gd name="csY656" fmla="*/ 3576452 h 6858000"/>
              <a:gd name="csX657" fmla="*/ 367606 w 5496560"/>
              <a:gd name="csY657" fmla="*/ 3576452 h 6858000"/>
              <a:gd name="csX658" fmla="*/ 3537417 w 5496560"/>
              <a:gd name="csY658" fmla="*/ 3208406 h 6858000"/>
              <a:gd name="csX659" fmla="*/ 3567764 w 5496560"/>
              <a:gd name="csY659" fmla="*/ 3208406 h 6858000"/>
              <a:gd name="csX660" fmla="*/ 3628456 w 5496560"/>
              <a:gd name="csY660" fmla="*/ 3214555 h 6858000"/>
              <a:gd name="csX661" fmla="*/ 3654859 w 5496560"/>
              <a:gd name="csY661" fmla="*/ 3234784 h 6858000"/>
              <a:gd name="csX662" fmla="*/ 3664711 w 5496560"/>
              <a:gd name="csY662" fmla="*/ 3267902 h 6858000"/>
              <a:gd name="csX663" fmla="*/ 3644809 w 5496560"/>
              <a:gd name="csY663" fmla="*/ 3313911 h 6858000"/>
              <a:gd name="csX664" fmla="*/ 3572100 w 5496560"/>
              <a:gd name="csY664" fmla="*/ 3327793 h 6858000"/>
              <a:gd name="csX665" fmla="*/ 3537417 w 5496560"/>
              <a:gd name="csY665" fmla="*/ 3327793 h 6858000"/>
              <a:gd name="csX666" fmla="*/ 1738810 w 5496560"/>
              <a:gd name="csY666" fmla="*/ 3207219 h 6858000"/>
              <a:gd name="csX667" fmla="*/ 1776366 w 5496560"/>
              <a:gd name="csY667" fmla="*/ 3207219 h 6858000"/>
              <a:gd name="csX668" fmla="*/ 1926194 w 5496560"/>
              <a:gd name="csY668" fmla="*/ 3253126 h 6858000"/>
              <a:gd name="csX669" fmla="*/ 1977982 w 5496560"/>
              <a:gd name="csY669" fmla="*/ 3396784 h 6858000"/>
              <a:gd name="csX670" fmla="*/ 1956239 w 5496560"/>
              <a:gd name="csY670" fmla="*/ 3498098 h 6858000"/>
              <a:gd name="csX671" fmla="*/ 1900300 w 5496560"/>
              <a:gd name="csY671" fmla="*/ 3556668 h 6858000"/>
              <a:gd name="csX672" fmla="*/ 1790203 w 5496560"/>
              <a:gd name="csY672" fmla="*/ 3574081 h 6858000"/>
              <a:gd name="csX673" fmla="*/ 1738810 w 5496560"/>
              <a:gd name="csY673" fmla="*/ 3574081 h 6858000"/>
              <a:gd name="csX674" fmla="*/ 367606 w 5496560"/>
              <a:gd name="csY674" fmla="*/ 3206033 h 6858000"/>
              <a:gd name="csX675" fmla="*/ 396180 w 5496560"/>
              <a:gd name="csY675" fmla="*/ 3206033 h 6858000"/>
              <a:gd name="csX676" fmla="*/ 452925 w 5496560"/>
              <a:gd name="csY676" fmla="*/ 3222044 h 6858000"/>
              <a:gd name="csX677" fmla="*/ 471576 w 5496560"/>
              <a:gd name="csY677" fmla="*/ 3265332 h 6858000"/>
              <a:gd name="csX678" fmla="*/ 451933 w 5496560"/>
              <a:gd name="csY678" fmla="*/ 3311585 h 6858000"/>
              <a:gd name="csX679" fmla="*/ 391813 w 5496560"/>
              <a:gd name="csY679" fmla="*/ 3328584 h 6858000"/>
              <a:gd name="csX680" fmla="*/ 367606 w 5496560"/>
              <a:gd name="csY680" fmla="*/ 3328584 h 6858000"/>
              <a:gd name="csX681" fmla="*/ 1225607 w 5496560"/>
              <a:gd name="csY681" fmla="*/ 3194174 h 6858000"/>
              <a:gd name="csX682" fmla="*/ 1361342 w 5496560"/>
              <a:gd name="csY682" fmla="*/ 3251693 h 6858000"/>
              <a:gd name="csX683" fmla="*/ 1417142 w 5496560"/>
              <a:gd name="csY683" fmla="*/ 3392231 h 6858000"/>
              <a:gd name="csX684" fmla="*/ 1361738 w 5496560"/>
              <a:gd name="csY684" fmla="*/ 3532571 h 6858000"/>
              <a:gd name="csX685" fmla="*/ 1227583 w 5496560"/>
              <a:gd name="csY685" fmla="*/ 3589498 h 6858000"/>
              <a:gd name="csX686" fmla="*/ 1104119 w 5496560"/>
              <a:gd name="csY686" fmla="*/ 3545617 h 6858000"/>
              <a:gd name="csX687" fmla="*/ 1034863 w 5496560"/>
              <a:gd name="csY687" fmla="*/ 3393022 h 6858000"/>
              <a:gd name="csX688" fmla="*/ 1089868 w 5496560"/>
              <a:gd name="csY688" fmla="*/ 3250310 h 6858000"/>
              <a:gd name="csX689" fmla="*/ 1225607 w 5496560"/>
              <a:gd name="csY689" fmla="*/ 3194174 h 6858000"/>
              <a:gd name="csX690" fmla="*/ 4835229 w 5496560"/>
              <a:gd name="csY690" fmla="*/ 3100482 h 6858000"/>
              <a:gd name="csX691" fmla="*/ 5006206 w 5496560"/>
              <a:gd name="csY691" fmla="*/ 3430182 h 6858000"/>
              <a:gd name="csX692" fmla="*/ 5006206 w 5496560"/>
              <a:gd name="csY692" fmla="*/ 3682004 h 6858000"/>
              <a:gd name="csX693" fmla="*/ 5117688 w 5496560"/>
              <a:gd name="csY693" fmla="*/ 3682004 h 6858000"/>
              <a:gd name="csX694" fmla="*/ 5117688 w 5496560"/>
              <a:gd name="csY694" fmla="*/ 3430182 h 6858000"/>
              <a:gd name="csX695" fmla="*/ 5287875 w 5496560"/>
              <a:gd name="csY695" fmla="*/ 3100482 h 6858000"/>
              <a:gd name="csX696" fmla="*/ 5170532 w 5496560"/>
              <a:gd name="csY696" fmla="*/ 3100482 h 6858000"/>
              <a:gd name="csX697" fmla="*/ 5062553 w 5496560"/>
              <a:gd name="csY697" fmla="*/ 3309670 h 6858000"/>
              <a:gd name="csX698" fmla="*/ 4954066 w 5496560"/>
              <a:gd name="csY698" fmla="*/ 3100482 h 6858000"/>
              <a:gd name="csX699" fmla="*/ 4476318 w 5496560"/>
              <a:gd name="csY699" fmla="*/ 3100482 h 6858000"/>
              <a:gd name="csX700" fmla="*/ 4476318 w 5496560"/>
              <a:gd name="csY700" fmla="*/ 3209591 h 6858000"/>
              <a:gd name="csX701" fmla="*/ 4579497 w 5496560"/>
              <a:gd name="csY701" fmla="*/ 3209591 h 6858000"/>
              <a:gd name="csX702" fmla="*/ 4579497 w 5496560"/>
              <a:gd name="csY702" fmla="*/ 3682004 h 6858000"/>
              <a:gd name="csX703" fmla="*/ 4691770 w 5496560"/>
              <a:gd name="csY703" fmla="*/ 3682004 h 6858000"/>
              <a:gd name="csX704" fmla="*/ 4691770 w 5496560"/>
              <a:gd name="csY704" fmla="*/ 3209591 h 6858000"/>
              <a:gd name="csX705" fmla="*/ 4797717 w 5496560"/>
              <a:gd name="csY705" fmla="*/ 3209591 h 6858000"/>
              <a:gd name="csX706" fmla="*/ 4797717 w 5496560"/>
              <a:gd name="csY706" fmla="*/ 3100482 h 6858000"/>
              <a:gd name="csX707" fmla="*/ 4297133 w 5496560"/>
              <a:gd name="csY707" fmla="*/ 3100482 h 6858000"/>
              <a:gd name="csX708" fmla="*/ 4297133 w 5496560"/>
              <a:gd name="csY708" fmla="*/ 3682004 h 6858000"/>
              <a:gd name="csX709" fmla="*/ 4407034 w 5496560"/>
              <a:gd name="csY709" fmla="*/ 3682004 h 6858000"/>
              <a:gd name="csX710" fmla="*/ 4407034 w 5496560"/>
              <a:gd name="csY710" fmla="*/ 3100482 h 6858000"/>
              <a:gd name="csX711" fmla="*/ 3426726 w 5496560"/>
              <a:gd name="csY711" fmla="*/ 3100482 h 6858000"/>
              <a:gd name="csX712" fmla="*/ 3426726 w 5496560"/>
              <a:gd name="csY712" fmla="*/ 3682004 h 6858000"/>
              <a:gd name="csX713" fmla="*/ 3537417 w 5496560"/>
              <a:gd name="csY713" fmla="*/ 3682004 h 6858000"/>
              <a:gd name="csX714" fmla="*/ 3537417 w 5496560"/>
              <a:gd name="csY714" fmla="*/ 3435717 h 6858000"/>
              <a:gd name="csX715" fmla="*/ 3547547 w 5496560"/>
              <a:gd name="csY715" fmla="*/ 3435717 h 6858000"/>
              <a:gd name="csX716" fmla="*/ 3678313 w 5496560"/>
              <a:gd name="csY716" fmla="*/ 3682004 h 6858000"/>
              <a:gd name="csX717" fmla="*/ 3799319 w 5496560"/>
              <a:gd name="csY717" fmla="*/ 3682004 h 6858000"/>
              <a:gd name="csX718" fmla="*/ 3661561 w 5496560"/>
              <a:gd name="csY718" fmla="*/ 3423462 h 6858000"/>
              <a:gd name="csX719" fmla="*/ 3744372 w 5496560"/>
              <a:gd name="csY719" fmla="*/ 3365151 h 6858000"/>
              <a:gd name="csX720" fmla="*/ 3771844 w 5496560"/>
              <a:gd name="csY720" fmla="*/ 3269285 h 6858000"/>
              <a:gd name="csX721" fmla="*/ 3746967 w 5496560"/>
              <a:gd name="csY721" fmla="*/ 3174803 h 6858000"/>
              <a:gd name="csX722" fmla="*/ 3681219 w 5496560"/>
              <a:gd name="csY722" fmla="*/ 3117678 h 6858000"/>
              <a:gd name="csX723" fmla="*/ 3544002 w 5496560"/>
              <a:gd name="csY723" fmla="*/ 3100482 h 6858000"/>
              <a:gd name="csX724" fmla="*/ 3000510 w 5496560"/>
              <a:gd name="csY724" fmla="*/ 3100482 h 6858000"/>
              <a:gd name="csX725" fmla="*/ 3000510 w 5496560"/>
              <a:gd name="csY725" fmla="*/ 3682004 h 6858000"/>
              <a:gd name="csX726" fmla="*/ 3317956 w 5496560"/>
              <a:gd name="csY726" fmla="*/ 3682004 h 6858000"/>
              <a:gd name="csX727" fmla="*/ 3317956 w 5496560"/>
              <a:gd name="csY727" fmla="*/ 3573290 h 6858000"/>
              <a:gd name="csX728" fmla="*/ 3110410 w 5496560"/>
              <a:gd name="csY728" fmla="*/ 3573290 h 6858000"/>
              <a:gd name="csX729" fmla="*/ 3110410 w 5496560"/>
              <a:gd name="csY729" fmla="*/ 3420299 h 6858000"/>
              <a:gd name="csX730" fmla="*/ 3317956 w 5496560"/>
              <a:gd name="csY730" fmla="*/ 3420299 h 6858000"/>
              <a:gd name="csX731" fmla="*/ 3317956 w 5496560"/>
              <a:gd name="csY731" fmla="*/ 3313957 h 6858000"/>
              <a:gd name="csX732" fmla="*/ 3110410 w 5496560"/>
              <a:gd name="csY732" fmla="*/ 3313957 h 6858000"/>
              <a:gd name="csX733" fmla="*/ 3110410 w 5496560"/>
              <a:gd name="csY733" fmla="*/ 3208800 h 6858000"/>
              <a:gd name="csX734" fmla="*/ 3317956 w 5496560"/>
              <a:gd name="csY734" fmla="*/ 3208800 h 6858000"/>
              <a:gd name="csX735" fmla="*/ 3317956 w 5496560"/>
              <a:gd name="csY735" fmla="*/ 3100482 h 6858000"/>
              <a:gd name="csX736" fmla="*/ 2384536 w 5496560"/>
              <a:gd name="csY736" fmla="*/ 3100482 h 6858000"/>
              <a:gd name="csX737" fmla="*/ 2590500 w 5496560"/>
              <a:gd name="csY737" fmla="*/ 3682004 h 6858000"/>
              <a:gd name="csX738" fmla="*/ 2697238 w 5496560"/>
              <a:gd name="csY738" fmla="*/ 3682004 h 6858000"/>
              <a:gd name="csX739" fmla="*/ 2906760 w 5496560"/>
              <a:gd name="csY739" fmla="*/ 3100482 h 6858000"/>
              <a:gd name="csX740" fmla="*/ 2793098 w 5496560"/>
              <a:gd name="csY740" fmla="*/ 3100482 h 6858000"/>
              <a:gd name="csX741" fmla="*/ 2644660 w 5496560"/>
              <a:gd name="csY741" fmla="*/ 3513596 h 6858000"/>
              <a:gd name="csX742" fmla="*/ 2498340 w 5496560"/>
              <a:gd name="csY742" fmla="*/ 3100482 h 6858000"/>
              <a:gd name="csX743" fmla="*/ 2192108 w 5496560"/>
              <a:gd name="csY743" fmla="*/ 3100482 h 6858000"/>
              <a:gd name="csX744" fmla="*/ 2192108 w 5496560"/>
              <a:gd name="csY744" fmla="*/ 3682004 h 6858000"/>
              <a:gd name="csX745" fmla="*/ 2302009 w 5496560"/>
              <a:gd name="csY745" fmla="*/ 3682004 h 6858000"/>
              <a:gd name="csX746" fmla="*/ 2302009 w 5496560"/>
              <a:gd name="csY746" fmla="*/ 3100482 h 6858000"/>
              <a:gd name="csX747" fmla="*/ 1628910 w 5496560"/>
              <a:gd name="csY747" fmla="*/ 3100482 h 6858000"/>
              <a:gd name="csX748" fmla="*/ 1628910 w 5496560"/>
              <a:gd name="csY748" fmla="*/ 3682004 h 6858000"/>
              <a:gd name="csX749" fmla="*/ 1762024 w 5496560"/>
              <a:gd name="csY749" fmla="*/ 3682004 h 6858000"/>
              <a:gd name="csX750" fmla="*/ 1920805 w 5496560"/>
              <a:gd name="csY750" fmla="*/ 3667772 h 6858000"/>
              <a:gd name="csX751" fmla="*/ 2005923 w 5496560"/>
              <a:gd name="csY751" fmla="*/ 3616380 h 6858000"/>
              <a:gd name="csX752" fmla="*/ 2067542 w 5496560"/>
              <a:gd name="csY752" fmla="*/ 3522886 h 6858000"/>
              <a:gd name="csX753" fmla="*/ 2089859 w 5496560"/>
              <a:gd name="csY753" fmla="*/ 3399347 h 6858000"/>
              <a:gd name="csX754" fmla="*/ 2049965 w 5496560"/>
              <a:gd name="csY754" fmla="*/ 3234101 h 6858000"/>
              <a:gd name="csX755" fmla="*/ 1948453 w 5496560"/>
              <a:gd name="csY755" fmla="*/ 3131910 h 6858000"/>
              <a:gd name="csX756" fmla="*/ 1760047 w 5496560"/>
              <a:gd name="csY756" fmla="*/ 3100482 h 6858000"/>
              <a:gd name="csX757" fmla="*/ 715733 w 5496560"/>
              <a:gd name="csY757" fmla="*/ 3100482 h 6858000"/>
              <a:gd name="csX758" fmla="*/ 715733 w 5496560"/>
              <a:gd name="csY758" fmla="*/ 3682004 h 6858000"/>
              <a:gd name="csX759" fmla="*/ 825634 w 5496560"/>
              <a:gd name="csY759" fmla="*/ 3682004 h 6858000"/>
              <a:gd name="csX760" fmla="*/ 825634 w 5496560"/>
              <a:gd name="csY760" fmla="*/ 3100482 h 6858000"/>
              <a:gd name="csX761" fmla="*/ 256915 w 5496560"/>
              <a:gd name="csY761" fmla="*/ 3100482 h 6858000"/>
              <a:gd name="csX762" fmla="*/ 256915 w 5496560"/>
              <a:gd name="csY762" fmla="*/ 3682004 h 6858000"/>
              <a:gd name="csX763" fmla="*/ 419968 w 5496560"/>
              <a:gd name="csY763" fmla="*/ 3682004 h 6858000"/>
              <a:gd name="csX764" fmla="*/ 530381 w 5496560"/>
              <a:gd name="csY764" fmla="*/ 3662040 h 6858000"/>
              <a:gd name="csX765" fmla="*/ 595680 w 5496560"/>
              <a:gd name="csY765" fmla="*/ 3601753 h 6858000"/>
              <a:gd name="csX766" fmla="*/ 621009 w 5496560"/>
              <a:gd name="csY766" fmla="*/ 3512410 h 6858000"/>
              <a:gd name="csX767" fmla="*/ 596499 w 5496560"/>
              <a:gd name="csY767" fmla="*/ 3424055 h 6858000"/>
              <a:gd name="csX768" fmla="*/ 519015 w 5496560"/>
              <a:gd name="csY768" fmla="*/ 3361791 h 6858000"/>
              <a:gd name="csX769" fmla="*/ 564675 w 5496560"/>
              <a:gd name="csY769" fmla="*/ 3310992 h 6858000"/>
              <a:gd name="csX770" fmla="*/ 578709 w 5496560"/>
              <a:gd name="csY770" fmla="*/ 3250705 h 6858000"/>
              <a:gd name="csX771" fmla="*/ 547837 w 5496560"/>
              <a:gd name="csY771" fmla="*/ 3162152 h 6858000"/>
              <a:gd name="csX772" fmla="*/ 464713 w 5496560"/>
              <a:gd name="csY772" fmla="*/ 3110760 h 6858000"/>
              <a:gd name="csX773" fmla="*/ 348346 w 5496560"/>
              <a:gd name="csY773" fmla="*/ 3100482 h 6858000"/>
              <a:gd name="csX774" fmla="*/ 4022913 w 5496560"/>
              <a:gd name="csY774" fmla="*/ 3085854 h 6858000"/>
              <a:gd name="csX775" fmla="*/ 3909122 w 5496560"/>
              <a:gd name="csY775" fmla="*/ 3129143 h 6858000"/>
              <a:gd name="csX776" fmla="*/ 3863011 w 5496560"/>
              <a:gd name="csY776" fmla="*/ 3232915 h 6858000"/>
              <a:gd name="csX777" fmla="*/ 3890730 w 5496560"/>
              <a:gd name="csY777" fmla="*/ 3316922 h 6858000"/>
              <a:gd name="csX778" fmla="*/ 4013494 w 5496560"/>
              <a:gd name="csY778" fmla="*/ 3436508 h 6858000"/>
              <a:gd name="csX779" fmla="*/ 4078042 w 5496560"/>
              <a:gd name="csY779" fmla="*/ 3496992 h 6858000"/>
              <a:gd name="csX780" fmla="*/ 4092694 w 5496560"/>
              <a:gd name="csY780" fmla="*/ 3536525 h 6858000"/>
              <a:gd name="csX781" fmla="*/ 4073292 w 5496560"/>
              <a:gd name="csY781" fmla="*/ 3574871 h 6858000"/>
              <a:gd name="csX782" fmla="*/ 4025384 w 5496560"/>
              <a:gd name="csY782" fmla="*/ 3591475 h 6858000"/>
              <a:gd name="csX783" fmla="*/ 3928777 w 5496560"/>
              <a:gd name="csY783" fmla="*/ 3514386 h 6858000"/>
              <a:gd name="csX784" fmla="*/ 3835733 w 5496560"/>
              <a:gd name="csY784" fmla="*/ 3570523 h 6858000"/>
              <a:gd name="csX785" fmla="*/ 3914687 w 5496560"/>
              <a:gd name="csY785" fmla="*/ 3666191 h 6858000"/>
              <a:gd name="csX786" fmla="*/ 4022926 w 5496560"/>
              <a:gd name="csY786" fmla="*/ 3696631 h 6858000"/>
              <a:gd name="csX787" fmla="*/ 4151941 w 5496560"/>
              <a:gd name="csY787" fmla="*/ 3649983 h 6858000"/>
              <a:gd name="csX788" fmla="*/ 4201409 w 5496560"/>
              <a:gd name="csY788" fmla="*/ 3531781 h 6858000"/>
              <a:gd name="csX789" fmla="*/ 4187350 w 5496560"/>
              <a:gd name="csY789" fmla="*/ 3463983 h 6858000"/>
              <a:gd name="csX790" fmla="*/ 4139633 w 5496560"/>
              <a:gd name="csY790" fmla="*/ 3398952 h 6858000"/>
              <a:gd name="csX791" fmla="*/ 4062804 w 5496560"/>
              <a:gd name="csY791" fmla="*/ 3332142 h 6858000"/>
              <a:gd name="csX792" fmla="*/ 3981627 w 5496560"/>
              <a:gd name="csY792" fmla="*/ 3257426 h 6858000"/>
              <a:gd name="csX793" fmla="*/ 3971725 w 5496560"/>
              <a:gd name="csY793" fmla="*/ 3229753 h 6858000"/>
              <a:gd name="csX794" fmla="*/ 3985586 w 5496560"/>
              <a:gd name="csY794" fmla="*/ 3203464 h 6858000"/>
              <a:gd name="csX795" fmla="*/ 4021227 w 5496560"/>
              <a:gd name="csY795" fmla="*/ 3191802 h 6858000"/>
              <a:gd name="csX796" fmla="*/ 4109150 w 5496560"/>
              <a:gd name="csY796" fmla="*/ 3251891 h 6858000"/>
              <a:gd name="csX797" fmla="*/ 4191130 w 5496560"/>
              <a:gd name="csY797" fmla="*/ 3179546 h 6858000"/>
              <a:gd name="csX798" fmla="*/ 4105836 w 5496560"/>
              <a:gd name="csY798" fmla="*/ 3106016 h 6858000"/>
              <a:gd name="csX799" fmla="*/ 4022913 w 5496560"/>
              <a:gd name="csY799" fmla="*/ 3085854 h 6858000"/>
              <a:gd name="csX800" fmla="*/ 1226793 w 5496560"/>
              <a:gd name="csY800" fmla="*/ 3085854 h 6858000"/>
              <a:gd name="csX801" fmla="*/ 1074692 w 5496560"/>
              <a:gd name="csY801" fmla="*/ 3126771 h 6858000"/>
              <a:gd name="csX802" fmla="*/ 963732 w 5496560"/>
              <a:gd name="csY802" fmla="*/ 3237659 h 6858000"/>
              <a:gd name="csX803" fmla="*/ 923381 w 5496560"/>
              <a:gd name="csY803" fmla="*/ 3391045 h 6858000"/>
              <a:gd name="csX804" fmla="*/ 1010013 w 5496560"/>
              <a:gd name="csY804" fmla="*/ 3606102 h 6858000"/>
              <a:gd name="csX805" fmla="*/ 1227583 w 5496560"/>
              <a:gd name="csY805" fmla="*/ 3696631 h 6858000"/>
              <a:gd name="csX806" fmla="*/ 1440209 w 5496560"/>
              <a:gd name="csY806" fmla="*/ 3608474 h 6858000"/>
              <a:gd name="csX807" fmla="*/ 1527833 w 5496560"/>
              <a:gd name="csY807" fmla="*/ 3393022 h 6858000"/>
              <a:gd name="csX808" fmla="*/ 1439023 w 5496560"/>
              <a:gd name="csY808" fmla="*/ 3175198 h 6858000"/>
              <a:gd name="csX809" fmla="*/ 1226793 w 5496560"/>
              <a:gd name="csY809" fmla="*/ 3085854 h 6858000"/>
              <a:gd name="csX810" fmla="*/ 3015858 w 5496560"/>
              <a:gd name="csY810" fmla="*/ 2676433 h 6858000"/>
              <a:gd name="csX811" fmla="*/ 3049071 w 5496560"/>
              <a:gd name="csY811" fmla="*/ 2676433 h 6858000"/>
              <a:gd name="csX812" fmla="*/ 3049071 w 5496560"/>
              <a:gd name="csY812" fmla="*/ 2852865 h 6858000"/>
              <a:gd name="csX813" fmla="*/ 2993655 w 5496560"/>
              <a:gd name="csY813" fmla="*/ 2852865 h 6858000"/>
              <a:gd name="csX814" fmla="*/ 2993655 w 5496560"/>
              <a:gd name="csY814" fmla="*/ 2710276 h 6858000"/>
              <a:gd name="csX815" fmla="*/ 3043555 w 5496560"/>
              <a:gd name="csY815" fmla="*/ 2719517 h 6858000"/>
              <a:gd name="csX816" fmla="*/ 2447487 w 5496560"/>
              <a:gd name="csY816" fmla="*/ 2676433 h 6858000"/>
              <a:gd name="csX817" fmla="*/ 2480702 w 5496560"/>
              <a:gd name="csY817" fmla="*/ 2676433 h 6858000"/>
              <a:gd name="csX818" fmla="*/ 2453005 w 5496560"/>
              <a:gd name="csY818" fmla="*/ 2719517 h 6858000"/>
              <a:gd name="csX819" fmla="*/ 2502903 w 5496560"/>
              <a:gd name="csY819" fmla="*/ 2710277 h 6858000"/>
              <a:gd name="csX820" fmla="*/ 2502903 w 5496560"/>
              <a:gd name="csY820" fmla="*/ 2852865 h 6858000"/>
              <a:gd name="csX821" fmla="*/ 2447487 w 5496560"/>
              <a:gd name="csY821" fmla="*/ 2852865 h 6858000"/>
              <a:gd name="csX822" fmla="*/ 2786380 w 5496560"/>
              <a:gd name="csY822" fmla="*/ 2671892 h 6858000"/>
              <a:gd name="csX823" fmla="*/ 2845789 w 5496560"/>
              <a:gd name="csY823" fmla="*/ 2682894 h 6858000"/>
              <a:gd name="csX824" fmla="*/ 2786380 w 5496560"/>
              <a:gd name="csY824" fmla="*/ 2693866 h 6858000"/>
              <a:gd name="csX825" fmla="*/ 2710180 w 5496560"/>
              <a:gd name="csY825" fmla="*/ 2671892 h 6858000"/>
              <a:gd name="csX826" fmla="*/ 2710180 w 5496560"/>
              <a:gd name="csY826" fmla="*/ 2693848 h 6858000"/>
              <a:gd name="csX827" fmla="*/ 2650903 w 5496560"/>
              <a:gd name="csY827" fmla="*/ 2682869 h 6858000"/>
              <a:gd name="csX828" fmla="*/ 2899605 w 5496560"/>
              <a:gd name="csY828" fmla="*/ 2306587 h 6858000"/>
              <a:gd name="csX829" fmla="*/ 2899700 w 5496560"/>
              <a:gd name="csY829" fmla="*/ 2306740 h 6858000"/>
              <a:gd name="csX830" fmla="*/ 2881528 w 5496560"/>
              <a:gd name="csY830" fmla="*/ 2334697 h 6858000"/>
              <a:gd name="csX831" fmla="*/ 2865989 w 5496560"/>
              <a:gd name="csY831" fmla="*/ 2310791 h 6858000"/>
              <a:gd name="csX832" fmla="*/ 2596953 w 5496560"/>
              <a:gd name="csY832" fmla="*/ 2306587 h 6858000"/>
              <a:gd name="csX833" fmla="*/ 2630571 w 5496560"/>
              <a:gd name="csY833" fmla="*/ 2310791 h 6858000"/>
              <a:gd name="csX834" fmla="*/ 2615031 w 5496560"/>
              <a:gd name="csY834" fmla="*/ 2334698 h 6858000"/>
              <a:gd name="csX835" fmla="*/ 2596858 w 5496560"/>
              <a:gd name="csY835" fmla="*/ 2306740 h 6858000"/>
              <a:gd name="csX836" fmla="*/ 2596953 w 5496560"/>
              <a:gd name="csY836" fmla="*/ 2306587 h 6858000"/>
              <a:gd name="csX837" fmla="*/ 3021363 w 5496560"/>
              <a:gd name="csY837" fmla="*/ 2060204 h 6858000"/>
              <a:gd name="csX838" fmla="*/ 3178526 w 5496560"/>
              <a:gd name="csY838" fmla="*/ 2291843 h 6858000"/>
              <a:gd name="csX839" fmla="*/ 3124967 w 5496560"/>
              <a:gd name="csY839" fmla="*/ 2285175 h 6858000"/>
              <a:gd name="csX840" fmla="*/ 3105459 w 5496560"/>
              <a:gd name="csY840" fmla="*/ 2282699 h 6858000"/>
              <a:gd name="csX841" fmla="*/ 3104707 w 5496560"/>
              <a:gd name="csY841" fmla="*/ 2282622 h 6858000"/>
              <a:gd name="csX842" fmla="*/ 3094590 w 5496560"/>
              <a:gd name="csY842" fmla="*/ 2291517 h 6858000"/>
              <a:gd name="csX843" fmla="*/ 3103059 w 5496560"/>
              <a:gd name="csY843" fmla="*/ 2301596 h 6858000"/>
              <a:gd name="csX844" fmla="*/ 3118185 w 5496560"/>
              <a:gd name="csY844" fmla="*/ 2303501 h 6858000"/>
              <a:gd name="csX845" fmla="*/ 3223160 w 5496560"/>
              <a:gd name="csY845" fmla="*/ 2464969 h 6858000"/>
              <a:gd name="csX846" fmla="*/ 3144931 w 5496560"/>
              <a:gd name="csY846" fmla="*/ 2443642 h 6858000"/>
              <a:gd name="csX847" fmla="*/ 3117004 w 5496560"/>
              <a:gd name="csY847" fmla="*/ 2435670 h 6858000"/>
              <a:gd name="csX848" fmla="*/ 3105226 w 5496560"/>
              <a:gd name="csY848" fmla="*/ 2442209 h 6858000"/>
              <a:gd name="csX849" fmla="*/ 3111765 w 5496560"/>
              <a:gd name="csY849" fmla="*/ 2453987 h 6858000"/>
              <a:gd name="csX850" fmla="*/ 3136301 w 5496560"/>
              <a:gd name="csY850" fmla="*/ 2461007 h 6858000"/>
              <a:gd name="csX851" fmla="*/ 3289968 w 5496560"/>
              <a:gd name="csY851" fmla="*/ 2700075 h 6858000"/>
              <a:gd name="csX852" fmla="*/ 3059463 w 5496560"/>
              <a:gd name="csY852" fmla="*/ 2657383 h 6858000"/>
              <a:gd name="csX853" fmla="*/ 3003612 w 5496560"/>
              <a:gd name="csY853" fmla="*/ 2657383 h 6858000"/>
              <a:gd name="csX854" fmla="*/ 2891913 w 5496560"/>
              <a:gd name="csY854" fmla="*/ 2483629 h 6858000"/>
              <a:gd name="csX855" fmla="*/ 2905812 w 5496560"/>
              <a:gd name="csY855" fmla="*/ 2462010 h 6858000"/>
              <a:gd name="csX856" fmla="*/ 2976880 w 5496560"/>
              <a:gd name="csY856" fmla="*/ 2481392 h 6858000"/>
              <a:gd name="csX857" fmla="*/ 2892895 w 5496560"/>
              <a:gd name="csY857" fmla="*/ 2352184 h 6858000"/>
              <a:gd name="csX858" fmla="*/ 2924551 w 5496560"/>
              <a:gd name="csY858" fmla="*/ 2303463 h 6858000"/>
              <a:gd name="csX859" fmla="*/ 2939677 w 5496560"/>
              <a:gd name="csY859" fmla="*/ 2301558 h 6858000"/>
              <a:gd name="csX860" fmla="*/ 2948354 w 5496560"/>
              <a:gd name="csY860" fmla="*/ 2291252 h 6858000"/>
              <a:gd name="csX861" fmla="*/ 2938048 w 5496560"/>
              <a:gd name="csY861" fmla="*/ 2282575 h 6858000"/>
              <a:gd name="csX862" fmla="*/ 2937276 w 5496560"/>
              <a:gd name="csY862" fmla="*/ 2282660 h 6858000"/>
              <a:gd name="csX863" fmla="*/ 2918798 w 5496560"/>
              <a:gd name="csY863" fmla="*/ 2285007 h 6858000"/>
              <a:gd name="csX864" fmla="*/ 2893810 w 5496560"/>
              <a:gd name="csY864" fmla="*/ 2248182 h 6858000"/>
              <a:gd name="csX865" fmla="*/ 2475195 w 5496560"/>
              <a:gd name="csY865" fmla="*/ 2060204 h 6858000"/>
              <a:gd name="csX866" fmla="*/ 2602743 w 5496560"/>
              <a:gd name="csY866" fmla="*/ 2248194 h 6858000"/>
              <a:gd name="csX867" fmla="*/ 2577739 w 5496560"/>
              <a:gd name="csY867" fmla="*/ 2285041 h 6858000"/>
              <a:gd name="csX868" fmla="*/ 2559291 w 5496560"/>
              <a:gd name="csY868" fmla="*/ 2282699 h 6858000"/>
              <a:gd name="csX869" fmla="*/ 2558539 w 5496560"/>
              <a:gd name="csY869" fmla="*/ 2282622 h 6858000"/>
              <a:gd name="csX870" fmla="*/ 2548422 w 5496560"/>
              <a:gd name="csY870" fmla="*/ 2291517 h 6858000"/>
              <a:gd name="csX871" fmla="*/ 2556891 w 5496560"/>
              <a:gd name="csY871" fmla="*/ 2301596 h 6858000"/>
              <a:gd name="csX872" fmla="*/ 2572017 w 5496560"/>
              <a:gd name="csY872" fmla="*/ 2303501 h 6858000"/>
              <a:gd name="csX873" fmla="*/ 2603666 w 5496560"/>
              <a:gd name="csY873" fmla="*/ 2352183 h 6858000"/>
              <a:gd name="csX874" fmla="*/ 2519680 w 5496560"/>
              <a:gd name="csY874" fmla="*/ 2481392 h 6858000"/>
              <a:gd name="csX875" fmla="*/ 2590773 w 5496560"/>
              <a:gd name="csY875" fmla="*/ 2462003 h 6858000"/>
              <a:gd name="csX876" fmla="*/ 2604661 w 5496560"/>
              <a:gd name="csY876" fmla="*/ 2483609 h 6858000"/>
              <a:gd name="csX877" fmla="*/ 2492948 w 5496560"/>
              <a:gd name="csY877" fmla="*/ 2657383 h 6858000"/>
              <a:gd name="csX878" fmla="*/ 2437752 w 5496560"/>
              <a:gd name="csY878" fmla="*/ 2657383 h 6858000"/>
              <a:gd name="csX879" fmla="*/ 2206590 w 5496560"/>
              <a:gd name="csY879" fmla="*/ 2700075 h 6858000"/>
              <a:gd name="csX880" fmla="*/ 2360295 w 5496560"/>
              <a:gd name="csY880" fmla="*/ 2460997 h 6858000"/>
              <a:gd name="csX881" fmla="*/ 2384832 w 5496560"/>
              <a:gd name="csY881" fmla="*/ 2453977 h 6858000"/>
              <a:gd name="csX882" fmla="*/ 2391370 w 5496560"/>
              <a:gd name="csY882" fmla="*/ 2442199 h 6858000"/>
              <a:gd name="csX883" fmla="*/ 2379593 w 5496560"/>
              <a:gd name="csY883" fmla="*/ 2435661 h 6858000"/>
              <a:gd name="csX884" fmla="*/ 2351665 w 5496560"/>
              <a:gd name="csY884" fmla="*/ 2443652 h 6858000"/>
              <a:gd name="csX885" fmla="*/ 2273437 w 5496560"/>
              <a:gd name="csY885" fmla="*/ 2464978 h 6858000"/>
              <a:gd name="csX886" fmla="*/ 2378383 w 5496560"/>
              <a:gd name="csY886" fmla="*/ 2303463 h 6858000"/>
              <a:gd name="csX887" fmla="*/ 2393509 w 5496560"/>
              <a:gd name="csY887" fmla="*/ 2301558 h 6858000"/>
              <a:gd name="csX888" fmla="*/ 2402186 w 5496560"/>
              <a:gd name="csY888" fmla="*/ 2291252 h 6858000"/>
              <a:gd name="csX889" fmla="*/ 2391880 w 5496560"/>
              <a:gd name="csY889" fmla="*/ 2282575 h 6858000"/>
              <a:gd name="csX890" fmla="*/ 2391108 w 5496560"/>
              <a:gd name="csY890" fmla="*/ 2282660 h 6858000"/>
              <a:gd name="csX891" fmla="*/ 2371601 w 5496560"/>
              <a:gd name="csY891" fmla="*/ 2285137 h 6858000"/>
              <a:gd name="csX892" fmla="*/ 2318042 w 5496560"/>
              <a:gd name="csY892" fmla="*/ 2291804 h 6858000"/>
              <a:gd name="csX893" fmla="*/ 2475195 w 5496560"/>
              <a:gd name="csY893" fmla="*/ 2026276 h 6858000"/>
              <a:gd name="csX894" fmla="*/ 2278637 w 5496560"/>
              <a:gd name="csY894" fmla="*/ 2315941 h 6858000"/>
              <a:gd name="csX895" fmla="*/ 2353437 w 5496560"/>
              <a:gd name="csY895" fmla="*/ 2306587 h 6858000"/>
              <a:gd name="csX896" fmla="*/ 2353532 w 5496560"/>
              <a:gd name="csY896" fmla="*/ 2306740 h 6858000"/>
              <a:gd name="csX897" fmla="*/ 2230184 w 5496560"/>
              <a:gd name="csY897" fmla="*/ 2496506 h 6858000"/>
              <a:gd name="csX898" fmla="*/ 2332520 w 5496560"/>
              <a:gd name="csY898" fmla="*/ 2468598 h 6858000"/>
              <a:gd name="csX899" fmla="*/ 2332625 w 5496560"/>
              <a:gd name="csY899" fmla="*/ 2468741 h 6858000"/>
              <a:gd name="csX900" fmla="*/ 2166709 w 5496560"/>
              <a:gd name="csY900" fmla="*/ 2726868 h 6858000"/>
              <a:gd name="csX901" fmla="*/ 2428437 w 5496560"/>
              <a:gd name="csY901" fmla="*/ 2678396 h 6858000"/>
              <a:gd name="csX902" fmla="*/ 2428437 w 5496560"/>
              <a:gd name="csY902" fmla="*/ 2871915 h 6858000"/>
              <a:gd name="csX903" fmla="*/ 2521953 w 5496560"/>
              <a:gd name="csY903" fmla="*/ 2871915 h 6858000"/>
              <a:gd name="csX904" fmla="*/ 2521953 w 5496560"/>
              <a:gd name="csY904" fmla="*/ 2706749 h 6858000"/>
              <a:gd name="csX905" fmla="*/ 2598606 w 5496560"/>
              <a:gd name="csY905" fmla="*/ 2692554 h 6858000"/>
              <a:gd name="csX906" fmla="*/ 2710180 w 5496560"/>
              <a:gd name="csY906" fmla="*/ 2713218 h 6858000"/>
              <a:gd name="csX907" fmla="*/ 2710180 w 5496560"/>
              <a:gd name="csY907" fmla="*/ 2871917 h 6858000"/>
              <a:gd name="csX908" fmla="*/ 2786380 w 5496560"/>
              <a:gd name="csY908" fmla="*/ 2871917 h 6858000"/>
              <a:gd name="csX909" fmla="*/ 2786380 w 5496560"/>
              <a:gd name="csY909" fmla="*/ 2713256 h 6858000"/>
              <a:gd name="csX910" fmla="*/ 2898057 w 5496560"/>
              <a:gd name="csY910" fmla="*/ 2692573 h 6858000"/>
              <a:gd name="csX911" fmla="*/ 2974605 w 5496560"/>
              <a:gd name="csY911" fmla="*/ 2706749 h 6858000"/>
              <a:gd name="csX912" fmla="*/ 2974605 w 5496560"/>
              <a:gd name="csY912" fmla="*/ 2871915 h 6858000"/>
              <a:gd name="csX913" fmla="*/ 3068121 w 5496560"/>
              <a:gd name="csY913" fmla="*/ 2871915 h 6858000"/>
              <a:gd name="csX914" fmla="*/ 3068121 w 5496560"/>
              <a:gd name="csY914" fmla="*/ 2678358 h 6858000"/>
              <a:gd name="csX915" fmla="*/ 3329849 w 5496560"/>
              <a:gd name="csY915" fmla="*/ 2726830 h 6858000"/>
              <a:gd name="csX916" fmla="*/ 3163933 w 5496560"/>
              <a:gd name="csY916" fmla="*/ 2468703 h 6858000"/>
              <a:gd name="csX917" fmla="*/ 3164038 w 5496560"/>
              <a:gd name="csY917" fmla="*/ 2468598 h 6858000"/>
              <a:gd name="csX918" fmla="*/ 3266375 w 5496560"/>
              <a:gd name="csY918" fmla="*/ 2496506 h 6858000"/>
              <a:gd name="csX919" fmla="*/ 3143026 w 5496560"/>
              <a:gd name="csY919" fmla="*/ 2306740 h 6858000"/>
              <a:gd name="csX920" fmla="*/ 3143121 w 5496560"/>
              <a:gd name="csY920" fmla="*/ 2306587 h 6858000"/>
              <a:gd name="csX921" fmla="*/ 3217921 w 5496560"/>
              <a:gd name="csY921" fmla="*/ 2315941 h 6858000"/>
              <a:gd name="csX922" fmla="*/ 3021363 w 5496560"/>
              <a:gd name="csY922" fmla="*/ 2026276 h 6858000"/>
              <a:gd name="csX923" fmla="*/ 2882297 w 5496560"/>
              <a:gd name="csY923" fmla="*/ 2231216 h 6858000"/>
              <a:gd name="csX924" fmla="*/ 2748280 w 5496560"/>
              <a:gd name="csY924" fmla="*/ 2033717 h 6858000"/>
              <a:gd name="csX925" fmla="*/ 2614262 w 5496560"/>
              <a:gd name="csY925" fmla="*/ 2231217 h 6858000"/>
              <a:gd name="csX926" fmla="*/ 0 w 5496560"/>
              <a:gd name="csY926" fmla="*/ 0 h 6858000"/>
              <a:gd name="csX927" fmla="*/ 5496560 w 5496560"/>
              <a:gd name="csY927" fmla="*/ 0 h 6858000"/>
              <a:gd name="csX928" fmla="*/ 5496560 w 5496560"/>
              <a:gd name="csY928" fmla="*/ 6858000 h 6858000"/>
              <a:gd name="csX929" fmla="*/ 0 w 5496560"/>
              <a:gd name="csY929" fmla="*/ 6858000 h 685800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 ang="0">
                <a:pos x="csX222" y="csY222"/>
              </a:cxn>
              <a:cxn ang="0">
                <a:pos x="csX223" y="csY223"/>
              </a:cxn>
              <a:cxn ang="0">
                <a:pos x="csX224" y="csY224"/>
              </a:cxn>
              <a:cxn ang="0">
                <a:pos x="csX225" y="csY225"/>
              </a:cxn>
              <a:cxn ang="0">
                <a:pos x="csX226" y="csY226"/>
              </a:cxn>
              <a:cxn ang="0">
                <a:pos x="csX227" y="csY227"/>
              </a:cxn>
              <a:cxn ang="0">
                <a:pos x="csX228" y="csY228"/>
              </a:cxn>
              <a:cxn ang="0">
                <a:pos x="csX229" y="csY229"/>
              </a:cxn>
              <a:cxn ang="0">
                <a:pos x="csX230" y="csY230"/>
              </a:cxn>
              <a:cxn ang="0">
                <a:pos x="csX231" y="csY231"/>
              </a:cxn>
              <a:cxn ang="0">
                <a:pos x="csX232" y="csY232"/>
              </a:cxn>
              <a:cxn ang="0">
                <a:pos x="csX233" y="csY233"/>
              </a:cxn>
              <a:cxn ang="0">
                <a:pos x="csX234" y="csY234"/>
              </a:cxn>
              <a:cxn ang="0">
                <a:pos x="csX235" y="csY235"/>
              </a:cxn>
              <a:cxn ang="0">
                <a:pos x="csX236" y="csY236"/>
              </a:cxn>
              <a:cxn ang="0">
                <a:pos x="csX237" y="csY237"/>
              </a:cxn>
              <a:cxn ang="0">
                <a:pos x="csX238" y="csY238"/>
              </a:cxn>
              <a:cxn ang="0">
                <a:pos x="csX239" y="csY239"/>
              </a:cxn>
              <a:cxn ang="0">
                <a:pos x="csX240" y="csY240"/>
              </a:cxn>
              <a:cxn ang="0">
                <a:pos x="csX241" y="csY241"/>
              </a:cxn>
              <a:cxn ang="0">
                <a:pos x="csX242" y="csY242"/>
              </a:cxn>
              <a:cxn ang="0">
                <a:pos x="csX243" y="csY243"/>
              </a:cxn>
              <a:cxn ang="0">
                <a:pos x="csX244" y="csY244"/>
              </a:cxn>
              <a:cxn ang="0">
                <a:pos x="csX245" y="csY245"/>
              </a:cxn>
              <a:cxn ang="0">
                <a:pos x="csX246" y="csY246"/>
              </a:cxn>
              <a:cxn ang="0">
                <a:pos x="csX247" y="csY247"/>
              </a:cxn>
              <a:cxn ang="0">
                <a:pos x="csX248" y="csY248"/>
              </a:cxn>
              <a:cxn ang="0">
                <a:pos x="csX249" y="csY249"/>
              </a:cxn>
              <a:cxn ang="0">
                <a:pos x="csX250" y="csY250"/>
              </a:cxn>
              <a:cxn ang="0">
                <a:pos x="csX251" y="csY251"/>
              </a:cxn>
              <a:cxn ang="0">
                <a:pos x="csX252" y="csY252"/>
              </a:cxn>
              <a:cxn ang="0">
                <a:pos x="csX253" y="csY253"/>
              </a:cxn>
              <a:cxn ang="0">
                <a:pos x="csX254" y="csY254"/>
              </a:cxn>
              <a:cxn ang="0">
                <a:pos x="csX255" y="csY255"/>
              </a:cxn>
              <a:cxn ang="0">
                <a:pos x="csX256" y="csY256"/>
              </a:cxn>
              <a:cxn ang="0">
                <a:pos x="csX257" y="csY257"/>
              </a:cxn>
              <a:cxn ang="0">
                <a:pos x="csX258" y="csY258"/>
              </a:cxn>
              <a:cxn ang="0">
                <a:pos x="csX259" y="csY259"/>
              </a:cxn>
              <a:cxn ang="0">
                <a:pos x="csX260" y="csY260"/>
              </a:cxn>
              <a:cxn ang="0">
                <a:pos x="csX261" y="csY261"/>
              </a:cxn>
              <a:cxn ang="0">
                <a:pos x="csX262" y="csY262"/>
              </a:cxn>
              <a:cxn ang="0">
                <a:pos x="csX263" y="csY263"/>
              </a:cxn>
              <a:cxn ang="0">
                <a:pos x="csX264" y="csY264"/>
              </a:cxn>
              <a:cxn ang="0">
                <a:pos x="csX265" y="csY265"/>
              </a:cxn>
              <a:cxn ang="0">
                <a:pos x="csX266" y="csY266"/>
              </a:cxn>
              <a:cxn ang="0">
                <a:pos x="csX267" y="csY267"/>
              </a:cxn>
              <a:cxn ang="0">
                <a:pos x="csX268" y="csY268"/>
              </a:cxn>
              <a:cxn ang="0">
                <a:pos x="csX269" y="csY269"/>
              </a:cxn>
              <a:cxn ang="0">
                <a:pos x="csX270" y="csY270"/>
              </a:cxn>
              <a:cxn ang="0">
                <a:pos x="csX271" y="csY271"/>
              </a:cxn>
              <a:cxn ang="0">
                <a:pos x="csX272" y="csY272"/>
              </a:cxn>
              <a:cxn ang="0">
                <a:pos x="csX273" y="csY273"/>
              </a:cxn>
              <a:cxn ang="0">
                <a:pos x="csX274" y="csY274"/>
              </a:cxn>
              <a:cxn ang="0">
                <a:pos x="csX275" y="csY275"/>
              </a:cxn>
              <a:cxn ang="0">
                <a:pos x="csX276" y="csY276"/>
              </a:cxn>
              <a:cxn ang="0">
                <a:pos x="csX277" y="csY277"/>
              </a:cxn>
              <a:cxn ang="0">
                <a:pos x="csX278" y="csY278"/>
              </a:cxn>
              <a:cxn ang="0">
                <a:pos x="csX279" y="csY279"/>
              </a:cxn>
              <a:cxn ang="0">
                <a:pos x="csX280" y="csY280"/>
              </a:cxn>
              <a:cxn ang="0">
                <a:pos x="csX281" y="csY281"/>
              </a:cxn>
              <a:cxn ang="0">
                <a:pos x="csX282" y="csY282"/>
              </a:cxn>
              <a:cxn ang="0">
                <a:pos x="csX283" y="csY283"/>
              </a:cxn>
              <a:cxn ang="0">
                <a:pos x="csX284" y="csY284"/>
              </a:cxn>
              <a:cxn ang="0">
                <a:pos x="csX285" y="csY285"/>
              </a:cxn>
              <a:cxn ang="0">
                <a:pos x="csX286" y="csY286"/>
              </a:cxn>
              <a:cxn ang="0">
                <a:pos x="csX287" y="csY287"/>
              </a:cxn>
              <a:cxn ang="0">
                <a:pos x="csX288" y="csY288"/>
              </a:cxn>
              <a:cxn ang="0">
                <a:pos x="csX289" y="csY289"/>
              </a:cxn>
              <a:cxn ang="0">
                <a:pos x="csX290" y="csY290"/>
              </a:cxn>
              <a:cxn ang="0">
                <a:pos x="csX291" y="csY291"/>
              </a:cxn>
              <a:cxn ang="0">
                <a:pos x="csX292" y="csY292"/>
              </a:cxn>
              <a:cxn ang="0">
                <a:pos x="csX293" y="csY293"/>
              </a:cxn>
              <a:cxn ang="0">
                <a:pos x="csX294" y="csY294"/>
              </a:cxn>
              <a:cxn ang="0">
                <a:pos x="csX295" y="csY295"/>
              </a:cxn>
              <a:cxn ang="0">
                <a:pos x="csX296" y="csY296"/>
              </a:cxn>
              <a:cxn ang="0">
                <a:pos x="csX297" y="csY297"/>
              </a:cxn>
              <a:cxn ang="0">
                <a:pos x="csX298" y="csY298"/>
              </a:cxn>
              <a:cxn ang="0">
                <a:pos x="csX299" y="csY299"/>
              </a:cxn>
              <a:cxn ang="0">
                <a:pos x="csX300" y="csY300"/>
              </a:cxn>
              <a:cxn ang="0">
                <a:pos x="csX301" y="csY301"/>
              </a:cxn>
              <a:cxn ang="0">
                <a:pos x="csX302" y="csY302"/>
              </a:cxn>
              <a:cxn ang="0">
                <a:pos x="csX303" y="csY303"/>
              </a:cxn>
              <a:cxn ang="0">
                <a:pos x="csX304" y="csY304"/>
              </a:cxn>
              <a:cxn ang="0">
                <a:pos x="csX305" y="csY305"/>
              </a:cxn>
              <a:cxn ang="0">
                <a:pos x="csX306" y="csY306"/>
              </a:cxn>
              <a:cxn ang="0">
                <a:pos x="csX307" y="csY307"/>
              </a:cxn>
              <a:cxn ang="0">
                <a:pos x="csX308" y="csY308"/>
              </a:cxn>
              <a:cxn ang="0">
                <a:pos x="csX309" y="csY309"/>
              </a:cxn>
              <a:cxn ang="0">
                <a:pos x="csX310" y="csY310"/>
              </a:cxn>
              <a:cxn ang="0">
                <a:pos x="csX311" y="csY311"/>
              </a:cxn>
              <a:cxn ang="0">
                <a:pos x="csX312" y="csY312"/>
              </a:cxn>
              <a:cxn ang="0">
                <a:pos x="csX313" y="csY313"/>
              </a:cxn>
              <a:cxn ang="0">
                <a:pos x="csX314" y="csY314"/>
              </a:cxn>
              <a:cxn ang="0">
                <a:pos x="csX315" y="csY315"/>
              </a:cxn>
              <a:cxn ang="0">
                <a:pos x="csX316" y="csY316"/>
              </a:cxn>
              <a:cxn ang="0">
                <a:pos x="csX317" y="csY317"/>
              </a:cxn>
              <a:cxn ang="0">
                <a:pos x="csX318" y="csY318"/>
              </a:cxn>
              <a:cxn ang="0">
                <a:pos x="csX319" y="csY319"/>
              </a:cxn>
              <a:cxn ang="0">
                <a:pos x="csX320" y="csY320"/>
              </a:cxn>
              <a:cxn ang="0">
                <a:pos x="csX321" y="csY321"/>
              </a:cxn>
              <a:cxn ang="0">
                <a:pos x="csX322" y="csY322"/>
              </a:cxn>
              <a:cxn ang="0">
                <a:pos x="csX323" y="csY323"/>
              </a:cxn>
              <a:cxn ang="0">
                <a:pos x="csX324" y="csY324"/>
              </a:cxn>
              <a:cxn ang="0">
                <a:pos x="csX325" y="csY325"/>
              </a:cxn>
              <a:cxn ang="0">
                <a:pos x="csX326" y="csY326"/>
              </a:cxn>
              <a:cxn ang="0">
                <a:pos x="csX327" y="csY327"/>
              </a:cxn>
              <a:cxn ang="0">
                <a:pos x="csX328" y="csY328"/>
              </a:cxn>
              <a:cxn ang="0">
                <a:pos x="csX329" y="csY329"/>
              </a:cxn>
              <a:cxn ang="0">
                <a:pos x="csX330" y="csY330"/>
              </a:cxn>
              <a:cxn ang="0">
                <a:pos x="csX331" y="csY331"/>
              </a:cxn>
              <a:cxn ang="0">
                <a:pos x="csX332" y="csY332"/>
              </a:cxn>
              <a:cxn ang="0">
                <a:pos x="csX333" y="csY333"/>
              </a:cxn>
              <a:cxn ang="0">
                <a:pos x="csX334" y="csY334"/>
              </a:cxn>
              <a:cxn ang="0">
                <a:pos x="csX335" y="csY335"/>
              </a:cxn>
              <a:cxn ang="0">
                <a:pos x="csX336" y="csY336"/>
              </a:cxn>
              <a:cxn ang="0">
                <a:pos x="csX337" y="csY337"/>
              </a:cxn>
              <a:cxn ang="0">
                <a:pos x="csX338" y="csY338"/>
              </a:cxn>
              <a:cxn ang="0">
                <a:pos x="csX339" y="csY339"/>
              </a:cxn>
              <a:cxn ang="0">
                <a:pos x="csX340" y="csY340"/>
              </a:cxn>
              <a:cxn ang="0">
                <a:pos x="csX341" y="csY341"/>
              </a:cxn>
              <a:cxn ang="0">
                <a:pos x="csX342" y="csY342"/>
              </a:cxn>
              <a:cxn ang="0">
                <a:pos x="csX343" y="csY343"/>
              </a:cxn>
              <a:cxn ang="0">
                <a:pos x="csX344" y="csY344"/>
              </a:cxn>
              <a:cxn ang="0">
                <a:pos x="csX345" y="csY345"/>
              </a:cxn>
              <a:cxn ang="0">
                <a:pos x="csX346" y="csY346"/>
              </a:cxn>
              <a:cxn ang="0">
                <a:pos x="csX347" y="csY347"/>
              </a:cxn>
              <a:cxn ang="0">
                <a:pos x="csX348" y="csY348"/>
              </a:cxn>
              <a:cxn ang="0">
                <a:pos x="csX349" y="csY349"/>
              </a:cxn>
              <a:cxn ang="0">
                <a:pos x="csX350" y="csY350"/>
              </a:cxn>
              <a:cxn ang="0">
                <a:pos x="csX351" y="csY351"/>
              </a:cxn>
              <a:cxn ang="0">
                <a:pos x="csX352" y="csY352"/>
              </a:cxn>
              <a:cxn ang="0">
                <a:pos x="csX353" y="csY353"/>
              </a:cxn>
              <a:cxn ang="0">
                <a:pos x="csX354" y="csY354"/>
              </a:cxn>
              <a:cxn ang="0">
                <a:pos x="csX355" y="csY355"/>
              </a:cxn>
              <a:cxn ang="0">
                <a:pos x="csX356" y="csY356"/>
              </a:cxn>
              <a:cxn ang="0">
                <a:pos x="csX357" y="csY357"/>
              </a:cxn>
              <a:cxn ang="0">
                <a:pos x="csX358" y="csY358"/>
              </a:cxn>
              <a:cxn ang="0">
                <a:pos x="csX359" y="csY359"/>
              </a:cxn>
              <a:cxn ang="0">
                <a:pos x="csX360" y="csY360"/>
              </a:cxn>
              <a:cxn ang="0">
                <a:pos x="csX361" y="csY361"/>
              </a:cxn>
              <a:cxn ang="0">
                <a:pos x="csX362" y="csY362"/>
              </a:cxn>
              <a:cxn ang="0">
                <a:pos x="csX363" y="csY363"/>
              </a:cxn>
              <a:cxn ang="0">
                <a:pos x="csX364" y="csY364"/>
              </a:cxn>
              <a:cxn ang="0">
                <a:pos x="csX365" y="csY365"/>
              </a:cxn>
              <a:cxn ang="0">
                <a:pos x="csX366" y="csY366"/>
              </a:cxn>
              <a:cxn ang="0">
                <a:pos x="csX367" y="csY367"/>
              </a:cxn>
              <a:cxn ang="0">
                <a:pos x="csX368" y="csY368"/>
              </a:cxn>
              <a:cxn ang="0">
                <a:pos x="csX369" y="csY369"/>
              </a:cxn>
              <a:cxn ang="0">
                <a:pos x="csX370" y="csY370"/>
              </a:cxn>
              <a:cxn ang="0">
                <a:pos x="csX371" y="csY371"/>
              </a:cxn>
              <a:cxn ang="0">
                <a:pos x="csX372" y="csY372"/>
              </a:cxn>
              <a:cxn ang="0">
                <a:pos x="csX373" y="csY373"/>
              </a:cxn>
              <a:cxn ang="0">
                <a:pos x="csX374" y="csY374"/>
              </a:cxn>
              <a:cxn ang="0">
                <a:pos x="csX375" y="csY375"/>
              </a:cxn>
              <a:cxn ang="0">
                <a:pos x="csX376" y="csY376"/>
              </a:cxn>
              <a:cxn ang="0">
                <a:pos x="csX377" y="csY377"/>
              </a:cxn>
              <a:cxn ang="0">
                <a:pos x="csX378" y="csY378"/>
              </a:cxn>
              <a:cxn ang="0">
                <a:pos x="csX379" y="csY379"/>
              </a:cxn>
              <a:cxn ang="0">
                <a:pos x="csX380" y="csY380"/>
              </a:cxn>
              <a:cxn ang="0">
                <a:pos x="csX381" y="csY381"/>
              </a:cxn>
              <a:cxn ang="0">
                <a:pos x="csX382" y="csY382"/>
              </a:cxn>
              <a:cxn ang="0">
                <a:pos x="csX383" y="csY383"/>
              </a:cxn>
              <a:cxn ang="0">
                <a:pos x="csX384" y="csY384"/>
              </a:cxn>
              <a:cxn ang="0">
                <a:pos x="csX385" y="csY385"/>
              </a:cxn>
              <a:cxn ang="0">
                <a:pos x="csX386" y="csY386"/>
              </a:cxn>
              <a:cxn ang="0">
                <a:pos x="csX387" y="csY387"/>
              </a:cxn>
              <a:cxn ang="0">
                <a:pos x="csX388" y="csY388"/>
              </a:cxn>
              <a:cxn ang="0">
                <a:pos x="csX389" y="csY389"/>
              </a:cxn>
              <a:cxn ang="0">
                <a:pos x="csX390" y="csY390"/>
              </a:cxn>
              <a:cxn ang="0">
                <a:pos x="csX391" y="csY391"/>
              </a:cxn>
              <a:cxn ang="0">
                <a:pos x="csX392" y="csY392"/>
              </a:cxn>
              <a:cxn ang="0">
                <a:pos x="csX393" y="csY393"/>
              </a:cxn>
              <a:cxn ang="0">
                <a:pos x="csX394" y="csY394"/>
              </a:cxn>
              <a:cxn ang="0">
                <a:pos x="csX395" y="csY395"/>
              </a:cxn>
              <a:cxn ang="0">
                <a:pos x="csX396" y="csY396"/>
              </a:cxn>
              <a:cxn ang="0">
                <a:pos x="csX397" y="csY397"/>
              </a:cxn>
              <a:cxn ang="0">
                <a:pos x="csX398" y="csY398"/>
              </a:cxn>
              <a:cxn ang="0">
                <a:pos x="csX399" y="csY399"/>
              </a:cxn>
              <a:cxn ang="0">
                <a:pos x="csX400" y="csY400"/>
              </a:cxn>
              <a:cxn ang="0">
                <a:pos x="csX401" y="csY401"/>
              </a:cxn>
              <a:cxn ang="0">
                <a:pos x="csX402" y="csY402"/>
              </a:cxn>
              <a:cxn ang="0">
                <a:pos x="csX403" y="csY403"/>
              </a:cxn>
              <a:cxn ang="0">
                <a:pos x="csX404" y="csY404"/>
              </a:cxn>
              <a:cxn ang="0">
                <a:pos x="csX405" y="csY405"/>
              </a:cxn>
              <a:cxn ang="0">
                <a:pos x="csX406" y="csY406"/>
              </a:cxn>
              <a:cxn ang="0">
                <a:pos x="csX407" y="csY407"/>
              </a:cxn>
              <a:cxn ang="0">
                <a:pos x="csX408" y="csY408"/>
              </a:cxn>
              <a:cxn ang="0">
                <a:pos x="csX409" y="csY409"/>
              </a:cxn>
              <a:cxn ang="0">
                <a:pos x="csX410" y="csY410"/>
              </a:cxn>
              <a:cxn ang="0">
                <a:pos x="csX411" y="csY411"/>
              </a:cxn>
              <a:cxn ang="0">
                <a:pos x="csX412" y="csY412"/>
              </a:cxn>
              <a:cxn ang="0">
                <a:pos x="csX413" y="csY413"/>
              </a:cxn>
              <a:cxn ang="0">
                <a:pos x="csX414" y="csY414"/>
              </a:cxn>
              <a:cxn ang="0">
                <a:pos x="csX415" y="csY415"/>
              </a:cxn>
              <a:cxn ang="0">
                <a:pos x="csX416" y="csY416"/>
              </a:cxn>
              <a:cxn ang="0">
                <a:pos x="csX417" y="csY417"/>
              </a:cxn>
              <a:cxn ang="0">
                <a:pos x="csX418" y="csY418"/>
              </a:cxn>
              <a:cxn ang="0">
                <a:pos x="csX419" y="csY419"/>
              </a:cxn>
              <a:cxn ang="0">
                <a:pos x="csX420" y="csY420"/>
              </a:cxn>
              <a:cxn ang="0">
                <a:pos x="csX421" y="csY421"/>
              </a:cxn>
              <a:cxn ang="0">
                <a:pos x="csX422" y="csY422"/>
              </a:cxn>
              <a:cxn ang="0">
                <a:pos x="csX423" y="csY423"/>
              </a:cxn>
              <a:cxn ang="0">
                <a:pos x="csX424" y="csY424"/>
              </a:cxn>
              <a:cxn ang="0">
                <a:pos x="csX425" y="csY425"/>
              </a:cxn>
              <a:cxn ang="0">
                <a:pos x="csX426" y="csY426"/>
              </a:cxn>
              <a:cxn ang="0">
                <a:pos x="csX427" y="csY427"/>
              </a:cxn>
              <a:cxn ang="0">
                <a:pos x="csX428" y="csY428"/>
              </a:cxn>
              <a:cxn ang="0">
                <a:pos x="csX429" y="csY429"/>
              </a:cxn>
              <a:cxn ang="0">
                <a:pos x="csX430" y="csY430"/>
              </a:cxn>
              <a:cxn ang="0">
                <a:pos x="csX431" y="csY431"/>
              </a:cxn>
              <a:cxn ang="0">
                <a:pos x="csX432" y="csY432"/>
              </a:cxn>
              <a:cxn ang="0">
                <a:pos x="csX433" y="csY433"/>
              </a:cxn>
              <a:cxn ang="0">
                <a:pos x="csX434" y="csY434"/>
              </a:cxn>
              <a:cxn ang="0">
                <a:pos x="csX435" y="csY435"/>
              </a:cxn>
              <a:cxn ang="0">
                <a:pos x="csX436" y="csY436"/>
              </a:cxn>
              <a:cxn ang="0">
                <a:pos x="csX437" y="csY437"/>
              </a:cxn>
              <a:cxn ang="0">
                <a:pos x="csX438" y="csY438"/>
              </a:cxn>
              <a:cxn ang="0">
                <a:pos x="csX439" y="csY439"/>
              </a:cxn>
              <a:cxn ang="0">
                <a:pos x="csX440" y="csY440"/>
              </a:cxn>
              <a:cxn ang="0">
                <a:pos x="csX441" y="csY441"/>
              </a:cxn>
              <a:cxn ang="0">
                <a:pos x="csX442" y="csY442"/>
              </a:cxn>
              <a:cxn ang="0">
                <a:pos x="csX443" y="csY443"/>
              </a:cxn>
              <a:cxn ang="0">
                <a:pos x="csX444" y="csY444"/>
              </a:cxn>
              <a:cxn ang="0">
                <a:pos x="csX445" y="csY445"/>
              </a:cxn>
              <a:cxn ang="0">
                <a:pos x="csX446" y="csY446"/>
              </a:cxn>
              <a:cxn ang="0">
                <a:pos x="csX447" y="csY447"/>
              </a:cxn>
              <a:cxn ang="0">
                <a:pos x="csX448" y="csY448"/>
              </a:cxn>
              <a:cxn ang="0">
                <a:pos x="csX449" y="csY449"/>
              </a:cxn>
              <a:cxn ang="0">
                <a:pos x="csX450" y="csY450"/>
              </a:cxn>
              <a:cxn ang="0">
                <a:pos x="csX451" y="csY451"/>
              </a:cxn>
              <a:cxn ang="0">
                <a:pos x="csX452" y="csY452"/>
              </a:cxn>
              <a:cxn ang="0">
                <a:pos x="csX453" y="csY453"/>
              </a:cxn>
              <a:cxn ang="0">
                <a:pos x="csX454" y="csY454"/>
              </a:cxn>
              <a:cxn ang="0">
                <a:pos x="csX455" y="csY455"/>
              </a:cxn>
              <a:cxn ang="0">
                <a:pos x="csX456" y="csY456"/>
              </a:cxn>
              <a:cxn ang="0">
                <a:pos x="csX457" y="csY457"/>
              </a:cxn>
              <a:cxn ang="0">
                <a:pos x="csX458" y="csY458"/>
              </a:cxn>
              <a:cxn ang="0">
                <a:pos x="csX459" y="csY459"/>
              </a:cxn>
              <a:cxn ang="0">
                <a:pos x="csX460" y="csY460"/>
              </a:cxn>
              <a:cxn ang="0">
                <a:pos x="csX461" y="csY461"/>
              </a:cxn>
              <a:cxn ang="0">
                <a:pos x="csX462" y="csY462"/>
              </a:cxn>
              <a:cxn ang="0">
                <a:pos x="csX463" y="csY463"/>
              </a:cxn>
              <a:cxn ang="0">
                <a:pos x="csX464" y="csY464"/>
              </a:cxn>
              <a:cxn ang="0">
                <a:pos x="csX465" y="csY465"/>
              </a:cxn>
              <a:cxn ang="0">
                <a:pos x="csX466" y="csY466"/>
              </a:cxn>
              <a:cxn ang="0">
                <a:pos x="csX467" y="csY467"/>
              </a:cxn>
              <a:cxn ang="0">
                <a:pos x="csX468" y="csY468"/>
              </a:cxn>
              <a:cxn ang="0">
                <a:pos x="csX469" y="csY469"/>
              </a:cxn>
              <a:cxn ang="0">
                <a:pos x="csX470" y="csY470"/>
              </a:cxn>
              <a:cxn ang="0">
                <a:pos x="csX471" y="csY471"/>
              </a:cxn>
              <a:cxn ang="0">
                <a:pos x="csX472" y="csY472"/>
              </a:cxn>
              <a:cxn ang="0">
                <a:pos x="csX473" y="csY473"/>
              </a:cxn>
              <a:cxn ang="0">
                <a:pos x="csX474" y="csY474"/>
              </a:cxn>
              <a:cxn ang="0">
                <a:pos x="csX475" y="csY475"/>
              </a:cxn>
              <a:cxn ang="0">
                <a:pos x="csX476" y="csY476"/>
              </a:cxn>
              <a:cxn ang="0">
                <a:pos x="csX477" y="csY477"/>
              </a:cxn>
              <a:cxn ang="0">
                <a:pos x="csX478" y="csY478"/>
              </a:cxn>
              <a:cxn ang="0">
                <a:pos x="csX479" y="csY479"/>
              </a:cxn>
              <a:cxn ang="0">
                <a:pos x="csX480" y="csY480"/>
              </a:cxn>
              <a:cxn ang="0">
                <a:pos x="csX481" y="csY481"/>
              </a:cxn>
              <a:cxn ang="0">
                <a:pos x="csX482" y="csY482"/>
              </a:cxn>
              <a:cxn ang="0">
                <a:pos x="csX483" y="csY483"/>
              </a:cxn>
              <a:cxn ang="0">
                <a:pos x="csX484" y="csY484"/>
              </a:cxn>
              <a:cxn ang="0">
                <a:pos x="csX485" y="csY485"/>
              </a:cxn>
              <a:cxn ang="0">
                <a:pos x="csX486" y="csY486"/>
              </a:cxn>
              <a:cxn ang="0">
                <a:pos x="csX487" y="csY487"/>
              </a:cxn>
              <a:cxn ang="0">
                <a:pos x="csX488" y="csY488"/>
              </a:cxn>
              <a:cxn ang="0">
                <a:pos x="csX489" y="csY489"/>
              </a:cxn>
              <a:cxn ang="0">
                <a:pos x="csX490" y="csY490"/>
              </a:cxn>
              <a:cxn ang="0">
                <a:pos x="csX491" y="csY491"/>
              </a:cxn>
              <a:cxn ang="0">
                <a:pos x="csX492" y="csY492"/>
              </a:cxn>
              <a:cxn ang="0">
                <a:pos x="csX493" y="csY493"/>
              </a:cxn>
              <a:cxn ang="0">
                <a:pos x="csX494" y="csY494"/>
              </a:cxn>
              <a:cxn ang="0">
                <a:pos x="csX495" y="csY495"/>
              </a:cxn>
              <a:cxn ang="0">
                <a:pos x="csX496" y="csY496"/>
              </a:cxn>
              <a:cxn ang="0">
                <a:pos x="csX497" y="csY497"/>
              </a:cxn>
              <a:cxn ang="0">
                <a:pos x="csX498" y="csY498"/>
              </a:cxn>
              <a:cxn ang="0">
                <a:pos x="csX499" y="csY499"/>
              </a:cxn>
              <a:cxn ang="0">
                <a:pos x="csX500" y="csY500"/>
              </a:cxn>
              <a:cxn ang="0">
                <a:pos x="csX501" y="csY501"/>
              </a:cxn>
              <a:cxn ang="0">
                <a:pos x="csX502" y="csY502"/>
              </a:cxn>
              <a:cxn ang="0">
                <a:pos x="csX503" y="csY503"/>
              </a:cxn>
              <a:cxn ang="0">
                <a:pos x="csX504" y="csY504"/>
              </a:cxn>
              <a:cxn ang="0">
                <a:pos x="csX505" y="csY505"/>
              </a:cxn>
              <a:cxn ang="0">
                <a:pos x="csX506" y="csY506"/>
              </a:cxn>
              <a:cxn ang="0">
                <a:pos x="csX507" y="csY507"/>
              </a:cxn>
              <a:cxn ang="0">
                <a:pos x="csX508" y="csY508"/>
              </a:cxn>
              <a:cxn ang="0">
                <a:pos x="csX509" y="csY509"/>
              </a:cxn>
              <a:cxn ang="0">
                <a:pos x="csX510" y="csY510"/>
              </a:cxn>
              <a:cxn ang="0">
                <a:pos x="csX511" y="csY511"/>
              </a:cxn>
              <a:cxn ang="0">
                <a:pos x="csX512" y="csY512"/>
              </a:cxn>
              <a:cxn ang="0">
                <a:pos x="csX513" y="csY513"/>
              </a:cxn>
              <a:cxn ang="0">
                <a:pos x="csX514" y="csY514"/>
              </a:cxn>
              <a:cxn ang="0">
                <a:pos x="csX515" y="csY515"/>
              </a:cxn>
              <a:cxn ang="0">
                <a:pos x="csX516" y="csY516"/>
              </a:cxn>
              <a:cxn ang="0">
                <a:pos x="csX517" y="csY517"/>
              </a:cxn>
              <a:cxn ang="0">
                <a:pos x="csX518" y="csY518"/>
              </a:cxn>
              <a:cxn ang="0">
                <a:pos x="csX519" y="csY519"/>
              </a:cxn>
              <a:cxn ang="0">
                <a:pos x="csX520" y="csY520"/>
              </a:cxn>
              <a:cxn ang="0">
                <a:pos x="csX521" y="csY521"/>
              </a:cxn>
              <a:cxn ang="0">
                <a:pos x="csX522" y="csY522"/>
              </a:cxn>
              <a:cxn ang="0">
                <a:pos x="csX523" y="csY523"/>
              </a:cxn>
              <a:cxn ang="0">
                <a:pos x="csX524" y="csY524"/>
              </a:cxn>
              <a:cxn ang="0">
                <a:pos x="csX525" y="csY525"/>
              </a:cxn>
              <a:cxn ang="0">
                <a:pos x="csX526" y="csY526"/>
              </a:cxn>
              <a:cxn ang="0">
                <a:pos x="csX527" y="csY527"/>
              </a:cxn>
              <a:cxn ang="0">
                <a:pos x="csX528" y="csY528"/>
              </a:cxn>
              <a:cxn ang="0">
                <a:pos x="csX529" y="csY529"/>
              </a:cxn>
              <a:cxn ang="0">
                <a:pos x="csX530" y="csY530"/>
              </a:cxn>
              <a:cxn ang="0">
                <a:pos x="csX531" y="csY531"/>
              </a:cxn>
              <a:cxn ang="0">
                <a:pos x="csX532" y="csY532"/>
              </a:cxn>
              <a:cxn ang="0">
                <a:pos x="csX533" y="csY533"/>
              </a:cxn>
              <a:cxn ang="0">
                <a:pos x="csX534" y="csY534"/>
              </a:cxn>
              <a:cxn ang="0">
                <a:pos x="csX535" y="csY535"/>
              </a:cxn>
              <a:cxn ang="0">
                <a:pos x="csX536" y="csY536"/>
              </a:cxn>
              <a:cxn ang="0">
                <a:pos x="csX537" y="csY537"/>
              </a:cxn>
              <a:cxn ang="0">
                <a:pos x="csX538" y="csY538"/>
              </a:cxn>
              <a:cxn ang="0">
                <a:pos x="csX539" y="csY539"/>
              </a:cxn>
              <a:cxn ang="0">
                <a:pos x="csX540" y="csY540"/>
              </a:cxn>
              <a:cxn ang="0">
                <a:pos x="csX541" y="csY541"/>
              </a:cxn>
              <a:cxn ang="0">
                <a:pos x="csX542" y="csY542"/>
              </a:cxn>
              <a:cxn ang="0">
                <a:pos x="csX543" y="csY543"/>
              </a:cxn>
              <a:cxn ang="0">
                <a:pos x="csX544" y="csY544"/>
              </a:cxn>
              <a:cxn ang="0">
                <a:pos x="csX545" y="csY545"/>
              </a:cxn>
              <a:cxn ang="0">
                <a:pos x="csX546" y="csY546"/>
              </a:cxn>
              <a:cxn ang="0">
                <a:pos x="csX547" y="csY547"/>
              </a:cxn>
              <a:cxn ang="0">
                <a:pos x="csX548" y="csY548"/>
              </a:cxn>
              <a:cxn ang="0">
                <a:pos x="csX549" y="csY549"/>
              </a:cxn>
              <a:cxn ang="0">
                <a:pos x="csX550" y="csY550"/>
              </a:cxn>
              <a:cxn ang="0">
                <a:pos x="csX551" y="csY551"/>
              </a:cxn>
              <a:cxn ang="0">
                <a:pos x="csX552" y="csY552"/>
              </a:cxn>
              <a:cxn ang="0">
                <a:pos x="csX553" y="csY553"/>
              </a:cxn>
              <a:cxn ang="0">
                <a:pos x="csX554" y="csY554"/>
              </a:cxn>
              <a:cxn ang="0">
                <a:pos x="csX555" y="csY555"/>
              </a:cxn>
              <a:cxn ang="0">
                <a:pos x="csX556" y="csY556"/>
              </a:cxn>
              <a:cxn ang="0">
                <a:pos x="csX557" y="csY557"/>
              </a:cxn>
              <a:cxn ang="0">
                <a:pos x="csX558" y="csY558"/>
              </a:cxn>
              <a:cxn ang="0">
                <a:pos x="csX559" y="csY559"/>
              </a:cxn>
              <a:cxn ang="0">
                <a:pos x="csX560" y="csY560"/>
              </a:cxn>
              <a:cxn ang="0">
                <a:pos x="csX561" y="csY561"/>
              </a:cxn>
              <a:cxn ang="0">
                <a:pos x="csX562" y="csY562"/>
              </a:cxn>
              <a:cxn ang="0">
                <a:pos x="csX563" y="csY563"/>
              </a:cxn>
              <a:cxn ang="0">
                <a:pos x="csX564" y="csY564"/>
              </a:cxn>
              <a:cxn ang="0">
                <a:pos x="csX565" y="csY565"/>
              </a:cxn>
              <a:cxn ang="0">
                <a:pos x="csX566" y="csY566"/>
              </a:cxn>
              <a:cxn ang="0">
                <a:pos x="csX567" y="csY567"/>
              </a:cxn>
              <a:cxn ang="0">
                <a:pos x="csX568" y="csY568"/>
              </a:cxn>
              <a:cxn ang="0">
                <a:pos x="csX569" y="csY569"/>
              </a:cxn>
              <a:cxn ang="0">
                <a:pos x="csX570" y="csY570"/>
              </a:cxn>
              <a:cxn ang="0">
                <a:pos x="csX571" y="csY571"/>
              </a:cxn>
              <a:cxn ang="0">
                <a:pos x="csX572" y="csY572"/>
              </a:cxn>
              <a:cxn ang="0">
                <a:pos x="csX573" y="csY573"/>
              </a:cxn>
              <a:cxn ang="0">
                <a:pos x="csX574" y="csY574"/>
              </a:cxn>
              <a:cxn ang="0">
                <a:pos x="csX575" y="csY575"/>
              </a:cxn>
              <a:cxn ang="0">
                <a:pos x="csX576" y="csY576"/>
              </a:cxn>
              <a:cxn ang="0">
                <a:pos x="csX577" y="csY577"/>
              </a:cxn>
              <a:cxn ang="0">
                <a:pos x="csX578" y="csY578"/>
              </a:cxn>
              <a:cxn ang="0">
                <a:pos x="csX579" y="csY579"/>
              </a:cxn>
              <a:cxn ang="0">
                <a:pos x="csX580" y="csY580"/>
              </a:cxn>
              <a:cxn ang="0">
                <a:pos x="csX581" y="csY581"/>
              </a:cxn>
              <a:cxn ang="0">
                <a:pos x="csX582" y="csY582"/>
              </a:cxn>
              <a:cxn ang="0">
                <a:pos x="csX583" y="csY583"/>
              </a:cxn>
              <a:cxn ang="0">
                <a:pos x="csX584" y="csY584"/>
              </a:cxn>
              <a:cxn ang="0">
                <a:pos x="csX585" y="csY585"/>
              </a:cxn>
              <a:cxn ang="0">
                <a:pos x="csX586" y="csY586"/>
              </a:cxn>
              <a:cxn ang="0">
                <a:pos x="csX587" y="csY587"/>
              </a:cxn>
              <a:cxn ang="0">
                <a:pos x="csX588" y="csY588"/>
              </a:cxn>
              <a:cxn ang="0">
                <a:pos x="csX589" y="csY589"/>
              </a:cxn>
              <a:cxn ang="0">
                <a:pos x="csX590" y="csY590"/>
              </a:cxn>
              <a:cxn ang="0">
                <a:pos x="csX591" y="csY591"/>
              </a:cxn>
              <a:cxn ang="0">
                <a:pos x="csX592" y="csY592"/>
              </a:cxn>
              <a:cxn ang="0">
                <a:pos x="csX593" y="csY593"/>
              </a:cxn>
              <a:cxn ang="0">
                <a:pos x="csX594" y="csY594"/>
              </a:cxn>
              <a:cxn ang="0">
                <a:pos x="csX595" y="csY595"/>
              </a:cxn>
              <a:cxn ang="0">
                <a:pos x="csX596" y="csY596"/>
              </a:cxn>
              <a:cxn ang="0">
                <a:pos x="csX597" y="csY597"/>
              </a:cxn>
              <a:cxn ang="0">
                <a:pos x="csX598" y="csY598"/>
              </a:cxn>
              <a:cxn ang="0">
                <a:pos x="csX599" y="csY599"/>
              </a:cxn>
              <a:cxn ang="0">
                <a:pos x="csX600" y="csY600"/>
              </a:cxn>
              <a:cxn ang="0">
                <a:pos x="csX601" y="csY601"/>
              </a:cxn>
              <a:cxn ang="0">
                <a:pos x="csX602" y="csY602"/>
              </a:cxn>
              <a:cxn ang="0">
                <a:pos x="csX603" y="csY603"/>
              </a:cxn>
              <a:cxn ang="0">
                <a:pos x="csX604" y="csY604"/>
              </a:cxn>
              <a:cxn ang="0">
                <a:pos x="csX605" y="csY605"/>
              </a:cxn>
              <a:cxn ang="0">
                <a:pos x="csX606" y="csY606"/>
              </a:cxn>
              <a:cxn ang="0">
                <a:pos x="csX607" y="csY607"/>
              </a:cxn>
              <a:cxn ang="0">
                <a:pos x="csX608" y="csY608"/>
              </a:cxn>
              <a:cxn ang="0">
                <a:pos x="csX609" y="csY609"/>
              </a:cxn>
              <a:cxn ang="0">
                <a:pos x="csX610" y="csY610"/>
              </a:cxn>
              <a:cxn ang="0">
                <a:pos x="csX611" y="csY611"/>
              </a:cxn>
              <a:cxn ang="0">
                <a:pos x="csX612" y="csY612"/>
              </a:cxn>
              <a:cxn ang="0">
                <a:pos x="csX613" y="csY613"/>
              </a:cxn>
              <a:cxn ang="0">
                <a:pos x="csX614" y="csY614"/>
              </a:cxn>
              <a:cxn ang="0">
                <a:pos x="csX615" y="csY615"/>
              </a:cxn>
              <a:cxn ang="0">
                <a:pos x="csX616" y="csY616"/>
              </a:cxn>
              <a:cxn ang="0">
                <a:pos x="csX617" y="csY617"/>
              </a:cxn>
              <a:cxn ang="0">
                <a:pos x="csX618" y="csY618"/>
              </a:cxn>
              <a:cxn ang="0">
                <a:pos x="csX619" y="csY619"/>
              </a:cxn>
              <a:cxn ang="0">
                <a:pos x="csX620" y="csY620"/>
              </a:cxn>
              <a:cxn ang="0">
                <a:pos x="csX621" y="csY621"/>
              </a:cxn>
              <a:cxn ang="0">
                <a:pos x="csX622" y="csY622"/>
              </a:cxn>
              <a:cxn ang="0">
                <a:pos x="csX623" y="csY623"/>
              </a:cxn>
              <a:cxn ang="0">
                <a:pos x="csX624" y="csY624"/>
              </a:cxn>
              <a:cxn ang="0">
                <a:pos x="csX625" y="csY625"/>
              </a:cxn>
              <a:cxn ang="0">
                <a:pos x="csX626" y="csY626"/>
              </a:cxn>
              <a:cxn ang="0">
                <a:pos x="csX627" y="csY627"/>
              </a:cxn>
              <a:cxn ang="0">
                <a:pos x="csX628" y="csY628"/>
              </a:cxn>
              <a:cxn ang="0">
                <a:pos x="csX629" y="csY629"/>
              </a:cxn>
              <a:cxn ang="0">
                <a:pos x="csX630" y="csY630"/>
              </a:cxn>
              <a:cxn ang="0">
                <a:pos x="csX631" y="csY631"/>
              </a:cxn>
              <a:cxn ang="0">
                <a:pos x="csX632" y="csY632"/>
              </a:cxn>
              <a:cxn ang="0">
                <a:pos x="csX633" y="csY633"/>
              </a:cxn>
              <a:cxn ang="0">
                <a:pos x="csX634" y="csY634"/>
              </a:cxn>
              <a:cxn ang="0">
                <a:pos x="csX635" y="csY635"/>
              </a:cxn>
              <a:cxn ang="0">
                <a:pos x="csX636" y="csY636"/>
              </a:cxn>
              <a:cxn ang="0">
                <a:pos x="csX637" y="csY637"/>
              </a:cxn>
              <a:cxn ang="0">
                <a:pos x="csX638" y="csY638"/>
              </a:cxn>
              <a:cxn ang="0">
                <a:pos x="csX639" y="csY639"/>
              </a:cxn>
              <a:cxn ang="0">
                <a:pos x="csX640" y="csY640"/>
              </a:cxn>
              <a:cxn ang="0">
                <a:pos x="csX641" y="csY641"/>
              </a:cxn>
              <a:cxn ang="0">
                <a:pos x="csX642" y="csY642"/>
              </a:cxn>
              <a:cxn ang="0">
                <a:pos x="csX643" y="csY643"/>
              </a:cxn>
              <a:cxn ang="0">
                <a:pos x="csX644" y="csY644"/>
              </a:cxn>
              <a:cxn ang="0">
                <a:pos x="csX645" y="csY645"/>
              </a:cxn>
              <a:cxn ang="0">
                <a:pos x="csX646" y="csY646"/>
              </a:cxn>
              <a:cxn ang="0">
                <a:pos x="csX647" y="csY647"/>
              </a:cxn>
              <a:cxn ang="0">
                <a:pos x="csX648" y="csY648"/>
              </a:cxn>
              <a:cxn ang="0">
                <a:pos x="csX649" y="csY649"/>
              </a:cxn>
              <a:cxn ang="0">
                <a:pos x="csX650" y="csY650"/>
              </a:cxn>
              <a:cxn ang="0">
                <a:pos x="csX651" y="csY651"/>
              </a:cxn>
              <a:cxn ang="0">
                <a:pos x="csX652" y="csY652"/>
              </a:cxn>
              <a:cxn ang="0">
                <a:pos x="csX653" y="csY653"/>
              </a:cxn>
              <a:cxn ang="0">
                <a:pos x="csX654" y="csY654"/>
              </a:cxn>
              <a:cxn ang="0">
                <a:pos x="csX655" y="csY655"/>
              </a:cxn>
              <a:cxn ang="0">
                <a:pos x="csX656" y="csY656"/>
              </a:cxn>
              <a:cxn ang="0">
                <a:pos x="csX657" y="csY657"/>
              </a:cxn>
              <a:cxn ang="0">
                <a:pos x="csX658" y="csY658"/>
              </a:cxn>
              <a:cxn ang="0">
                <a:pos x="csX659" y="csY659"/>
              </a:cxn>
              <a:cxn ang="0">
                <a:pos x="csX660" y="csY660"/>
              </a:cxn>
              <a:cxn ang="0">
                <a:pos x="csX661" y="csY661"/>
              </a:cxn>
              <a:cxn ang="0">
                <a:pos x="csX662" y="csY662"/>
              </a:cxn>
              <a:cxn ang="0">
                <a:pos x="csX663" y="csY663"/>
              </a:cxn>
              <a:cxn ang="0">
                <a:pos x="csX664" y="csY664"/>
              </a:cxn>
              <a:cxn ang="0">
                <a:pos x="csX665" y="csY665"/>
              </a:cxn>
              <a:cxn ang="0">
                <a:pos x="csX666" y="csY666"/>
              </a:cxn>
              <a:cxn ang="0">
                <a:pos x="csX667" y="csY667"/>
              </a:cxn>
              <a:cxn ang="0">
                <a:pos x="csX668" y="csY668"/>
              </a:cxn>
              <a:cxn ang="0">
                <a:pos x="csX669" y="csY669"/>
              </a:cxn>
              <a:cxn ang="0">
                <a:pos x="csX670" y="csY670"/>
              </a:cxn>
              <a:cxn ang="0">
                <a:pos x="csX671" y="csY671"/>
              </a:cxn>
              <a:cxn ang="0">
                <a:pos x="csX672" y="csY672"/>
              </a:cxn>
              <a:cxn ang="0">
                <a:pos x="csX673" y="csY673"/>
              </a:cxn>
              <a:cxn ang="0">
                <a:pos x="csX674" y="csY674"/>
              </a:cxn>
              <a:cxn ang="0">
                <a:pos x="csX675" y="csY675"/>
              </a:cxn>
              <a:cxn ang="0">
                <a:pos x="csX676" y="csY676"/>
              </a:cxn>
              <a:cxn ang="0">
                <a:pos x="csX677" y="csY677"/>
              </a:cxn>
              <a:cxn ang="0">
                <a:pos x="csX678" y="csY678"/>
              </a:cxn>
              <a:cxn ang="0">
                <a:pos x="csX679" y="csY679"/>
              </a:cxn>
              <a:cxn ang="0">
                <a:pos x="csX680" y="csY680"/>
              </a:cxn>
              <a:cxn ang="0">
                <a:pos x="csX681" y="csY681"/>
              </a:cxn>
              <a:cxn ang="0">
                <a:pos x="csX682" y="csY682"/>
              </a:cxn>
              <a:cxn ang="0">
                <a:pos x="csX683" y="csY683"/>
              </a:cxn>
              <a:cxn ang="0">
                <a:pos x="csX684" y="csY684"/>
              </a:cxn>
              <a:cxn ang="0">
                <a:pos x="csX685" y="csY685"/>
              </a:cxn>
              <a:cxn ang="0">
                <a:pos x="csX686" y="csY686"/>
              </a:cxn>
              <a:cxn ang="0">
                <a:pos x="csX687" y="csY687"/>
              </a:cxn>
              <a:cxn ang="0">
                <a:pos x="csX688" y="csY688"/>
              </a:cxn>
              <a:cxn ang="0">
                <a:pos x="csX689" y="csY689"/>
              </a:cxn>
              <a:cxn ang="0">
                <a:pos x="csX690" y="csY690"/>
              </a:cxn>
              <a:cxn ang="0">
                <a:pos x="csX691" y="csY691"/>
              </a:cxn>
              <a:cxn ang="0">
                <a:pos x="csX692" y="csY692"/>
              </a:cxn>
              <a:cxn ang="0">
                <a:pos x="csX693" y="csY693"/>
              </a:cxn>
              <a:cxn ang="0">
                <a:pos x="csX694" y="csY694"/>
              </a:cxn>
              <a:cxn ang="0">
                <a:pos x="csX695" y="csY695"/>
              </a:cxn>
              <a:cxn ang="0">
                <a:pos x="csX696" y="csY696"/>
              </a:cxn>
              <a:cxn ang="0">
                <a:pos x="csX697" y="csY697"/>
              </a:cxn>
              <a:cxn ang="0">
                <a:pos x="csX698" y="csY698"/>
              </a:cxn>
              <a:cxn ang="0">
                <a:pos x="csX699" y="csY699"/>
              </a:cxn>
              <a:cxn ang="0">
                <a:pos x="csX700" y="csY700"/>
              </a:cxn>
              <a:cxn ang="0">
                <a:pos x="csX701" y="csY701"/>
              </a:cxn>
              <a:cxn ang="0">
                <a:pos x="csX702" y="csY702"/>
              </a:cxn>
              <a:cxn ang="0">
                <a:pos x="csX703" y="csY703"/>
              </a:cxn>
              <a:cxn ang="0">
                <a:pos x="csX704" y="csY704"/>
              </a:cxn>
              <a:cxn ang="0">
                <a:pos x="csX705" y="csY705"/>
              </a:cxn>
              <a:cxn ang="0">
                <a:pos x="csX706" y="csY706"/>
              </a:cxn>
              <a:cxn ang="0">
                <a:pos x="csX707" y="csY707"/>
              </a:cxn>
              <a:cxn ang="0">
                <a:pos x="csX708" y="csY708"/>
              </a:cxn>
              <a:cxn ang="0">
                <a:pos x="csX709" y="csY709"/>
              </a:cxn>
              <a:cxn ang="0">
                <a:pos x="csX710" y="csY710"/>
              </a:cxn>
              <a:cxn ang="0">
                <a:pos x="csX711" y="csY711"/>
              </a:cxn>
              <a:cxn ang="0">
                <a:pos x="csX712" y="csY712"/>
              </a:cxn>
              <a:cxn ang="0">
                <a:pos x="csX713" y="csY713"/>
              </a:cxn>
              <a:cxn ang="0">
                <a:pos x="csX714" y="csY714"/>
              </a:cxn>
              <a:cxn ang="0">
                <a:pos x="csX715" y="csY715"/>
              </a:cxn>
              <a:cxn ang="0">
                <a:pos x="csX716" y="csY716"/>
              </a:cxn>
              <a:cxn ang="0">
                <a:pos x="csX717" y="csY717"/>
              </a:cxn>
              <a:cxn ang="0">
                <a:pos x="csX718" y="csY718"/>
              </a:cxn>
              <a:cxn ang="0">
                <a:pos x="csX719" y="csY719"/>
              </a:cxn>
              <a:cxn ang="0">
                <a:pos x="csX720" y="csY720"/>
              </a:cxn>
              <a:cxn ang="0">
                <a:pos x="csX721" y="csY721"/>
              </a:cxn>
              <a:cxn ang="0">
                <a:pos x="csX722" y="csY722"/>
              </a:cxn>
              <a:cxn ang="0">
                <a:pos x="csX723" y="csY723"/>
              </a:cxn>
              <a:cxn ang="0">
                <a:pos x="csX724" y="csY724"/>
              </a:cxn>
              <a:cxn ang="0">
                <a:pos x="csX725" y="csY725"/>
              </a:cxn>
              <a:cxn ang="0">
                <a:pos x="csX726" y="csY726"/>
              </a:cxn>
              <a:cxn ang="0">
                <a:pos x="csX727" y="csY727"/>
              </a:cxn>
              <a:cxn ang="0">
                <a:pos x="csX728" y="csY728"/>
              </a:cxn>
              <a:cxn ang="0">
                <a:pos x="csX729" y="csY729"/>
              </a:cxn>
              <a:cxn ang="0">
                <a:pos x="csX730" y="csY730"/>
              </a:cxn>
              <a:cxn ang="0">
                <a:pos x="csX731" y="csY731"/>
              </a:cxn>
              <a:cxn ang="0">
                <a:pos x="csX732" y="csY732"/>
              </a:cxn>
              <a:cxn ang="0">
                <a:pos x="csX733" y="csY733"/>
              </a:cxn>
              <a:cxn ang="0">
                <a:pos x="csX734" y="csY734"/>
              </a:cxn>
              <a:cxn ang="0">
                <a:pos x="csX735" y="csY735"/>
              </a:cxn>
              <a:cxn ang="0">
                <a:pos x="csX736" y="csY736"/>
              </a:cxn>
              <a:cxn ang="0">
                <a:pos x="csX737" y="csY737"/>
              </a:cxn>
              <a:cxn ang="0">
                <a:pos x="csX738" y="csY738"/>
              </a:cxn>
              <a:cxn ang="0">
                <a:pos x="csX739" y="csY739"/>
              </a:cxn>
              <a:cxn ang="0">
                <a:pos x="csX740" y="csY740"/>
              </a:cxn>
              <a:cxn ang="0">
                <a:pos x="csX741" y="csY741"/>
              </a:cxn>
              <a:cxn ang="0">
                <a:pos x="csX742" y="csY742"/>
              </a:cxn>
              <a:cxn ang="0">
                <a:pos x="csX743" y="csY743"/>
              </a:cxn>
              <a:cxn ang="0">
                <a:pos x="csX744" y="csY744"/>
              </a:cxn>
              <a:cxn ang="0">
                <a:pos x="csX745" y="csY745"/>
              </a:cxn>
              <a:cxn ang="0">
                <a:pos x="csX746" y="csY746"/>
              </a:cxn>
              <a:cxn ang="0">
                <a:pos x="csX747" y="csY747"/>
              </a:cxn>
              <a:cxn ang="0">
                <a:pos x="csX748" y="csY748"/>
              </a:cxn>
              <a:cxn ang="0">
                <a:pos x="csX749" y="csY749"/>
              </a:cxn>
              <a:cxn ang="0">
                <a:pos x="csX750" y="csY750"/>
              </a:cxn>
              <a:cxn ang="0">
                <a:pos x="csX751" y="csY751"/>
              </a:cxn>
              <a:cxn ang="0">
                <a:pos x="csX752" y="csY752"/>
              </a:cxn>
              <a:cxn ang="0">
                <a:pos x="csX753" y="csY753"/>
              </a:cxn>
              <a:cxn ang="0">
                <a:pos x="csX754" y="csY754"/>
              </a:cxn>
              <a:cxn ang="0">
                <a:pos x="csX755" y="csY755"/>
              </a:cxn>
              <a:cxn ang="0">
                <a:pos x="csX756" y="csY756"/>
              </a:cxn>
              <a:cxn ang="0">
                <a:pos x="csX757" y="csY757"/>
              </a:cxn>
              <a:cxn ang="0">
                <a:pos x="csX758" y="csY758"/>
              </a:cxn>
              <a:cxn ang="0">
                <a:pos x="csX759" y="csY759"/>
              </a:cxn>
              <a:cxn ang="0">
                <a:pos x="csX760" y="csY760"/>
              </a:cxn>
              <a:cxn ang="0">
                <a:pos x="csX761" y="csY761"/>
              </a:cxn>
              <a:cxn ang="0">
                <a:pos x="csX762" y="csY762"/>
              </a:cxn>
              <a:cxn ang="0">
                <a:pos x="csX763" y="csY763"/>
              </a:cxn>
              <a:cxn ang="0">
                <a:pos x="csX764" y="csY764"/>
              </a:cxn>
              <a:cxn ang="0">
                <a:pos x="csX765" y="csY765"/>
              </a:cxn>
              <a:cxn ang="0">
                <a:pos x="csX766" y="csY766"/>
              </a:cxn>
              <a:cxn ang="0">
                <a:pos x="csX767" y="csY767"/>
              </a:cxn>
              <a:cxn ang="0">
                <a:pos x="csX768" y="csY768"/>
              </a:cxn>
              <a:cxn ang="0">
                <a:pos x="csX769" y="csY769"/>
              </a:cxn>
              <a:cxn ang="0">
                <a:pos x="csX770" y="csY770"/>
              </a:cxn>
              <a:cxn ang="0">
                <a:pos x="csX771" y="csY771"/>
              </a:cxn>
              <a:cxn ang="0">
                <a:pos x="csX772" y="csY772"/>
              </a:cxn>
              <a:cxn ang="0">
                <a:pos x="csX773" y="csY773"/>
              </a:cxn>
              <a:cxn ang="0">
                <a:pos x="csX774" y="csY774"/>
              </a:cxn>
              <a:cxn ang="0">
                <a:pos x="csX775" y="csY775"/>
              </a:cxn>
              <a:cxn ang="0">
                <a:pos x="csX776" y="csY776"/>
              </a:cxn>
              <a:cxn ang="0">
                <a:pos x="csX777" y="csY777"/>
              </a:cxn>
              <a:cxn ang="0">
                <a:pos x="csX778" y="csY778"/>
              </a:cxn>
              <a:cxn ang="0">
                <a:pos x="csX779" y="csY779"/>
              </a:cxn>
              <a:cxn ang="0">
                <a:pos x="csX780" y="csY780"/>
              </a:cxn>
              <a:cxn ang="0">
                <a:pos x="csX781" y="csY781"/>
              </a:cxn>
              <a:cxn ang="0">
                <a:pos x="csX782" y="csY782"/>
              </a:cxn>
              <a:cxn ang="0">
                <a:pos x="csX783" y="csY783"/>
              </a:cxn>
              <a:cxn ang="0">
                <a:pos x="csX784" y="csY784"/>
              </a:cxn>
              <a:cxn ang="0">
                <a:pos x="csX785" y="csY785"/>
              </a:cxn>
              <a:cxn ang="0">
                <a:pos x="csX786" y="csY786"/>
              </a:cxn>
              <a:cxn ang="0">
                <a:pos x="csX787" y="csY787"/>
              </a:cxn>
              <a:cxn ang="0">
                <a:pos x="csX788" y="csY788"/>
              </a:cxn>
              <a:cxn ang="0">
                <a:pos x="csX789" y="csY789"/>
              </a:cxn>
              <a:cxn ang="0">
                <a:pos x="csX790" y="csY790"/>
              </a:cxn>
              <a:cxn ang="0">
                <a:pos x="csX791" y="csY791"/>
              </a:cxn>
              <a:cxn ang="0">
                <a:pos x="csX792" y="csY792"/>
              </a:cxn>
              <a:cxn ang="0">
                <a:pos x="csX793" y="csY793"/>
              </a:cxn>
              <a:cxn ang="0">
                <a:pos x="csX794" y="csY794"/>
              </a:cxn>
              <a:cxn ang="0">
                <a:pos x="csX795" y="csY795"/>
              </a:cxn>
              <a:cxn ang="0">
                <a:pos x="csX796" y="csY796"/>
              </a:cxn>
              <a:cxn ang="0">
                <a:pos x="csX797" y="csY797"/>
              </a:cxn>
              <a:cxn ang="0">
                <a:pos x="csX798" y="csY798"/>
              </a:cxn>
              <a:cxn ang="0">
                <a:pos x="csX799" y="csY799"/>
              </a:cxn>
              <a:cxn ang="0">
                <a:pos x="csX800" y="csY800"/>
              </a:cxn>
              <a:cxn ang="0">
                <a:pos x="csX801" y="csY801"/>
              </a:cxn>
              <a:cxn ang="0">
                <a:pos x="csX802" y="csY802"/>
              </a:cxn>
              <a:cxn ang="0">
                <a:pos x="csX803" y="csY803"/>
              </a:cxn>
              <a:cxn ang="0">
                <a:pos x="csX804" y="csY804"/>
              </a:cxn>
              <a:cxn ang="0">
                <a:pos x="csX805" y="csY805"/>
              </a:cxn>
              <a:cxn ang="0">
                <a:pos x="csX806" y="csY806"/>
              </a:cxn>
              <a:cxn ang="0">
                <a:pos x="csX807" y="csY807"/>
              </a:cxn>
              <a:cxn ang="0">
                <a:pos x="csX808" y="csY808"/>
              </a:cxn>
              <a:cxn ang="0">
                <a:pos x="csX809" y="csY809"/>
              </a:cxn>
              <a:cxn ang="0">
                <a:pos x="csX810" y="csY810"/>
              </a:cxn>
              <a:cxn ang="0">
                <a:pos x="csX811" y="csY811"/>
              </a:cxn>
              <a:cxn ang="0">
                <a:pos x="csX812" y="csY812"/>
              </a:cxn>
              <a:cxn ang="0">
                <a:pos x="csX813" y="csY813"/>
              </a:cxn>
              <a:cxn ang="0">
                <a:pos x="csX814" y="csY814"/>
              </a:cxn>
              <a:cxn ang="0">
                <a:pos x="csX815" y="csY815"/>
              </a:cxn>
              <a:cxn ang="0">
                <a:pos x="csX816" y="csY816"/>
              </a:cxn>
              <a:cxn ang="0">
                <a:pos x="csX817" y="csY817"/>
              </a:cxn>
              <a:cxn ang="0">
                <a:pos x="csX818" y="csY818"/>
              </a:cxn>
              <a:cxn ang="0">
                <a:pos x="csX819" y="csY819"/>
              </a:cxn>
              <a:cxn ang="0">
                <a:pos x="csX820" y="csY820"/>
              </a:cxn>
              <a:cxn ang="0">
                <a:pos x="csX821" y="csY821"/>
              </a:cxn>
              <a:cxn ang="0">
                <a:pos x="csX822" y="csY822"/>
              </a:cxn>
              <a:cxn ang="0">
                <a:pos x="csX823" y="csY823"/>
              </a:cxn>
              <a:cxn ang="0">
                <a:pos x="csX824" y="csY824"/>
              </a:cxn>
              <a:cxn ang="0">
                <a:pos x="csX825" y="csY825"/>
              </a:cxn>
              <a:cxn ang="0">
                <a:pos x="csX826" y="csY826"/>
              </a:cxn>
              <a:cxn ang="0">
                <a:pos x="csX827" y="csY827"/>
              </a:cxn>
              <a:cxn ang="0">
                <a:pos x="csX828" y="csY828"/>
              </a:cxn>
              <a:cxn ang="0">
                <a:pos x="csX829" y="csY829"/>
              </a:cxn>
              <a:cxn ang="0">
                <a:pos x="csX830" y="csY830"/>
              </a:cxn>
              <a:cxn ang="0">
                <a:pos x="csX831" y="csY831"/>
              </a:cxn>
              <a:cxn ang="0">
                <a:pos x="csX832" y="csY832"/>
              </a:cxn>
              <a:cxn ang="0">
                <a:pos x="csX833" y="csY833"/>
              </a:cxn>
              <a:cxn ang="0">
                <a:pos x="csX834" y="csY834"/>
              </a:cxn>
              <a:cxn ang="0">
                <a:pos x="csX835" y="csY835"/>
              </a:cxn>
              <a:cxn ang="0">
                <a:pos x="csX836" y="csY836"/>
              </a:cxn>
              <a:cxn ang="0">
                <a:pos x="csX837" y="csY837"/>
              </a:cxn>
              <a:cxn ang="0">
                <a:pos x="csX838" y="csY838"/>
              </a:cxn>
              <a:cxn ang="0">
                <a:pos x="csX839" y="csY839"/>
              </a:cxn>
              <a:cxn ang="0">
                <a:pos x="csX840" y="csY840"/>
              </a:cxn>
              <a:cxn ang="0">
                <a:pos x="csX841" y="csY841"/>
              </a:cxn>
              <a:cxn ang="0">
                <a:pos x="csX842" y="csY842"/>
              </a:cxn>
              <a:cxn ang="0">
                <a:pos x="csX843" y="csY843"/>
              </a:cxn>
              <a:cxn ang="0">
                <a:pos x="csX844" y="csY844"/>
              </a:cxn>
              <a:cxn ang="0">
                <a:pos x="csX845" y="csY845"/>
              </a:cxn>
              <a:cxn ang="0">
                <a:pos x="csX846" y="csY846"/>
              </a:cxn>
              <a:cxn ang="0">
                <a:pos x="csX847" y="csY847"/>
              </a:cxn>
              <a:cxn ang="0">
                <a:pos x="csX848" y="csY848"/>
              </a:cxn>
              <a:cxn ang="0">
                <a:pos x="csX849" y="csY849"/>
              </a:cxn>
              <a:cxn ang="0">
                <a:pos x="csX850" y="csY850"/>
              </a:cxn>
              <a:cxn ang="0">
                <a:pos x="csX851" y="csY851"/>
              </a:cxn>
              <a:cxn ang="0">
                <a:pos x="csX852" y="csY852"/>
              </a:cxn>
              <a:cxn ang="0">
                <a:pos x="csX853" y="csY853"/>
              </a:cxn>
              <a:cxn ang="0">
                <a:pos x="csX854" y="csY854"/>
              </a:cxn>
              <a:cxn ang="0">
                <a:pos x="csX855" y="csY855"/>
              </a:cxn>
              <a:cxn ang="0">
                <a:pos x="csX856" y="csY856"/>
              </a:cxn>
              <a:cxn ang="0">
                <a:pos x="csX857" y="csY857"/>
              </a:cxn>
              <a:cxn ang="0">
                <a:pos x="csX858" y="csY858"/>
              </a:cxn>
              <a:cxn ang="0">
                <a:pos x="csX859" y="csY859"/>
              </a:cxn>
              <a:cxn ang="0">
                <a:pos x="csX860" y="csY860"/>
              </a:cxn>
              <a:cxn ang="0">
                <a:pos x="csX861" y="csY861"/>
              </a:cxn>
              <a:cxn ang="0">
                <a:pos x="csX862" y="csY862"/>
              </a:cxn>
              <a:cxn ang="0">
                <a:pos x="csX863" y="csY863"/>
              </a:cxn>
              <a:cxn ang="0">
                <a:pos x="csX864" y="csY864"/>
              </a:cxn>
              <a:cxn ang="0">
                <a:pos x="csX865" y="csY865"/>
              </a:cxn>
              <a:cxn ang="0">
                <a:pos x="csX866" y="csY866"/>
              </a:cxn>
              <a:cxn ang="0">
                <a:pos x="csX867" y="csY867"/>
              </a:cxn>
              <a:cxn ang="0">
                <a:pos x="csX868" y="csY868"/>
              </a:cxn>
              <a:cxn ang="0">
                <a:pos x="csX869" y="csY869"/>
              </a:cxn>
              <a:cxn ang="0">
                <a:pos x="csX870" y="csY870"/>
              </a:cxn>
              <a:cxn ang="0">
                <a:pos x="csX871" y="csY871"/>
              </a:cxn>
              <a:cxn ang="0">
                <a:pos x="csX872" y="csY872"/>
              </a:cxn>
              <a:cxn ang="0">
                <a:pos x="csX873" y="csY873"/>
              </a:cxn>
              <a:cxn ang="0">
                <a:pos x="csX874" y="csY874"/>
              </a:cxn>
              <a:cxn ang="0">
                <a:pos x="csX875" y="csY875"/>
              </a:cxn>
              <a:cxn ang="0">
                <a:pos x="csX876" y="csY876"/>
              </a:cxn>
              <a:cxn ang="0">
                <a:pos x="csX877" y="csY877"/>
              </a:cxn>
              <a:cxn ang="0">
                <a:pos x="csX878" y="csY878"/>
              </a:cxn>
              <a:cxn ang="0">
                <a:pos x="csX879" y="csY879"/>
              </a:cxn>
              <a:cxn ang="0">
                <a:pos x="csX880" y="csY880"/>
              </a:cxn>
              <a:cxn ang="0">
                <a:pos x="csX881" y="csY881"/>
              </a:cxn>
              <a:cxn ang="0">
                <a:pos x="csX882" y="csY882"/>
              </a:cxn>
              <a:cxn ang="0">
                <a:pos x="csX883" y="csY883"/>
              </a:cxn>
              <a:cxn ang="0">
                <a:pos x="csX884" y="csY884"/>
              </a:cxn>
              <a:cxn ang="0">
                <a:pos x="csX885" y="csY885"/>
              </a:cxn>
              <a:cxn ang="0">
                <a:pos x="csX886" y="csY886"/>
              </a:cxn>
              <a:cxn ang="0">
                <a:pos x="csX887" y="csY887"/>
              </a:cxn>
              <a:cxn ang="0">
                <a:pos x="csX888" y="csY888"/>
              </a:cxn>
              <a:cxn ang="0">
                <a:pos x="csX889" y="csY889"/>
              </a:cxn>
              <a:cxn ang="0">
                <a:pos x="csX890" y="csY890"/>
              </a:cxn>
              <a:cxn ang="0">
                <a:pos x="csX891" y="csY891"/>
              </a:cxn>
              <a:cxn ang="0">
                <a:pos x="csX892" y="csY892"/>
              </a:cxn>
              <a:cxn ang="0">
                <a:pos x="csX893" y="csY893"/>
              </a:cxn>
              <a:cxn ang="0">
                <a:pos x="csX894" y="csY894"/>
              </a:cxn>
              <a:cxn ang="0">
                <a:pos x="csX895" y="csY895"/>
              </a:cxn>
              <a:cxn ang="0">
                <a:pos x="csX896" y="csY896"/>
              </a:cxn>
              <a:cxn ang="0">
                <a:pos x="csX897" y="csY897"/>
              </a:cxn>
              <a:cxn ang="0">
                <a:pos x="csX898" y="csY898"/>
              </a:cxn>
              <a:cxn ang="0">
                <a:pos x="csX899" y="csY899"/>
              </a:cxn>
              <a:cxn ang="0">
                <a:pos x="csX900" y="csY900"/>
              </a:cxn>
              <a:cxn ang="0">
                <a:pos x="csX901" y="csY901"/>
              </a:cxn>
              <a:cxn ang="0">
                <a:pos x="csX902" y="csY902"/>
              </a:cxn>
              <a:cxn ang="0">
                <a:pos x="csX903" y="csY903"/>
              </a:cxn>
              <a:cxn ang="0">
                <a:pos x="csX904" y="csY904"/>
              </a:cxn>
              <a:cxn ang="0">
                <a:pos x="csX905" y="csY905"/>
              </a:cxn>
              <a:cxn ang="0">
                <a:pos x="csX906" y="csY906"/>
              </a:cxn>
              <a:cxn ang="0">
                <a:pos x="csX907" y="csY907"/>
              </a:cxn>
              <a:cxn ang="0">
                <a:pos x="csX908" y="csY908"/>
              </a:cxn>
              <a:cxn ang="0">
                <a:pos x="csX909" y="csY909"/>
              </a:cxn>
              <a:cxn ang="0">
                <a:pos x="csX910" y="csY910"/>
              </a:cxn>
              <a:cxn ang="0">
                <a:pos x="csX911" y="csY911"/>
              </a:cxn>
              <a:cxn ang="0">
                <a:pos x="csX912" y="csY912"/>
              </a:cxn>
              <a:cxn ang="0">
                <a:pos x="csX913" y="csY913"/>
              </a:cxn>
              <a:cxn ang="0">
                <a:pos x="csX914" y="csY914"/>
              </a:cxn>
              <a:cxn ang="0">
                <a:pos x="csX915" y="csY915"/>
              </a:cxn>
              <a:cxn ang="0">
                <a:pos x="csX916" y="csY916"/>
              </a:cxn>
              <a:cxn ang="0">
                <a:pos x="csX917" y="csY917"/>
              </a:cxn>
              <a:cxn ang="0">
                <a:pos x="csX918" y="csY918"/>
              </a:cxn>
              <a:cxn ang="0">
                <a:pos x="csX919" y="csY919"/>
              </a:cxn>
              <a:cxn ang="0">
                <a:pos x="csX920" y="csY920"/>
              </a:cxn>
              <a:cxn ang="0">
                <a:pos x="csX921" y="csY921"/>
              </a:cxn>
              <a:cxn ang="0">
                <a:pos x="csX922" y="csY922"/>
              </a:cxn>
              <a:cxn ang="0">
                <a:pos x="csX923" y="csY923"/>
              </a:cxn>
              <a:cxn ang="0">
                <a:pos x="csX924" y="csY924"/>
              </a:cxn>
              <a:cxn ang="0">
                <a:pos x="csX925" y="csY925"/>
              </a:cxn>
              <a:cxn ang="0">
                <a:pos x="csX926" y="csY926"/>
              </a:cxn>
              <a:cxn ang="0">
                <a:pos x="csX927" y="csY927"/>
              </a:cxn>
              <a:cxn ang="0">
                <a:pos x="csX928" y="csY928"/>
              </a:cxn>
              <a:cxn ang="0">
                <a:pos x="csX929" y="csY929"/>
              </a:cxn>
            </a:cxnLst>
            <a:rect l="l" t="t" r="r" b="b"/>
            <a:pathLst>
              <a:path w="5496560" h="6858000">
                <a:moveTo>
                  <a:pt x="4891279" y="6477300"/>
                </a:moveTo>
                <a:cubicBezTo>
                  <a:pt x="4901622" y="6477300"/>
                  <a:pt x="4909733" y="6480946"/>
                  <a:pt x="4915612" y="6488239"/>
                </a:cubicBezTo>
                <a:cubicBezTo>
                  <a:pt x="4921491" y="6495531"/>
                  <a:pt x="4924653" y="6505763"/>
                  <a:pt x="4925100" y="6518935"/>
                </a:cubicBezTo>
                <a:lnTo>
                  <a:pt x="4851653" y="6518935"/>
                </a:lnTo>
                <a:cubicBezTo>
                  <a:pt x="4853290" y="6505540"/>
                  <a:pt x="4857625" y="6495252"/>
                  <a:pt x="4864657" y="6488071"/>
                </a:cubicBezTo>
                <a:cubicBezTo>
                  <a:pt x="4871689" y="6480890"/>
                  <a:pt x="4880563" y="6477300"/>
                  <a:pt x="4891279" y="6477300"/>
                </a:cubicBezTo>
                <a:close/>
                <a:moveTo>
                  <a:pt x="4723959" y="6477300"/>
                </a:moveTo>
                <a:cubicBezTo>
                  <a:pt x="4737502" y="6477300"/>
                  <a:pt x="4747976" y="6481653"/>
                  <a:pt x="4755380" y="6490360"/>
                </a:cubicBezTo>
                <a:cubicBezTo>
                  <a:pt x="4762784" y="6499066"/>
                  <a:pt x="4766486" y="6511568"/>
                  <a:pt x="4766486" y="6527864"/>
                </a:cubicBezTo>
                <a:cubicBezTo>
                  <a:pt x="4766486" y="6543714"/>
                  <a:pt x="4762766" y="6556104"/>
                  <a:pt x="4755324" y="6565034"/>
                </a:cubicBezTo>
                <a:cubicBezTo>
                  <a:pt x="4747883" y="6573964"/>
                  <a:pt x="4737279" y="6578429"/>
                  <a:pt x="4723512" y="6578429"/>
                </a:cubicBezTo>
                <a:cubicBezTo>
                  <a:pt x="4709969" y="6578429"/>
                  <a:pt x="4699290" y="6573889"/>
                  <a:pt x="4691477" y="6564811"/>
                </a:cubicBezTo>
                <a:cubicBezTo>
                  <a:pt x="4683664" y="6555732"/>
                  <a:pt x="4679757" y="6543714"/>
                  <a:pt x="4679757" y="6528757"/>
                </a:cubicBezTo>
                <a:cubicBezTo>
                  <a:pt x="4679757" y="6512609"/>
                  <a:pt x="4683757" y="6499996"/>
                  <a:pt x="4691756" y="6490918"/>
                </a:cubicBezTo>
                <a:cubicBezTo>
                  <a:pt x="4699756" y="6481839"/>
                  <a:pt x="4710490" y="6477300"/>
                  <a:pt x="4723959" y="6477300"/>
                </a:cubicBezTo>
                <a:close/>
                <a:moveTo>
                  <a:pt x="4323909" y="6477300"/>
                </a:moveTo>
                <a:cubicBezTo>
                  <a:pt x="4337452" y="6477300"/>
                  <a:pt x="4347926" y="6481653"/>
                  <a:pt x="4355330" y="6490360"/>
                </a:cubicBezTo>
                <a:cubicBezTo>
                  <a:pt x="4362734" y="6499066"/>
                  <a:pt x="4366436" y="6511568"/>
                  <a:pt x="4366436" y="6527864"/>
                </a:cubicBezTo>
                <a:cubicBezTo>
                  <a:pt x="4366436" y="6543714"/>
                  <a:pt x="4362716" y="6556104"/>
                  <a:pt x="4355274" y="6565034"/>
                </a:cubicBezTo>
                <a:cubicBezTo>
                  <a:pt x="4347833" y="6573964"/>
                  <a:pt x="4337229" y="6578429"/>
                  <a:pt x="4323462" y="6578429"/>
                </a:cubicBezTo>
                <a:cubicBezTo>
                  <a:pt x="4309919" y="6578429"/>
                  <a:pt x="4299240" y="6573889"/>
                  <a:pt x="4291427" y="6564811"/>
                </a:cubicBezTo>
                <a:cubicBezTo>
                  <a:pt x="4283614" y="6555732"/>
                  <a:pt x="4279707" y="6543714"/>
                  <a:pt x="4279707" y="6528757"/>
                </a:cubicBezTo>
                <a:cubicBezTo>
                  <a:pt x="4279707" y="6512609"/>
                  <a:pt x="4283707" y="6499996"/>
                  <a:pt x="4291706" y="6490918"/>
                </a:cubicBezTo>
                <a:cubicBezTo>
                  <a:pt x="4299706" y="6481839"/>
                  <a:pt x="4310440" y="6477300"/>
                  <a:pt x="4323909" y="6477300"/>
                </a:cubicBezTo>
                <a:close/>
                <a:moveTo>
                  <a:pt x="4104834" y="6477300"/>
                </a:moveTo>
                <a:cubicBezTo>
                  <a:pt x="4118377" y="6477300"/>
                  <a:pt x="4128851" y="6481653"/>
                  <a:pt x="4136255" y="6490360"/>
                </a:cubicBezTo>
                <a:cubicBezTo>
                  <a:pt x="4143659" y="6499066"/>
                  <a:pt x="4147361" y="6511568"/>
                  <a:pt x="4147361" y="6527864"/>
                </a:cubicBezTo>
                <a:cubicBezTo>
                  <a:pt x="4147361" y="6543714"/>
                  <a:pt x="4143641" y="6556104"/>
                  <a:pt x="4136199" y="6565034"/>
                </a:cubicBezTo>
                <a:cubicBezTo>
                  <a:pt x="4128758" y="6573964"/>
                  <a:pt x="4118154" y="6578429"/>
                  <a:pt x="4104387" y="6578429"/>
                </a:cubicBezTo>
                <a:cubicBezTo>
                  <a:pt x="4090844" y="6578429"/>
                  <a:pt x="4080165" y="6573889"/>
                  <a:pt x="4072352" y="6564811"/>
                </a:cubicBezTo>
                <a:cubicBezTo>
                  <a:pt x="4064539" y="6555732"/>
                  <a:pt x="4060632" y="6543714"/>
                  <a:pt x="4060632" y="6528757"/>
                </a:cubicBezTo>
                <a:cubicBezTo>
                  <a:pt x="4060632" y="6512609"/>
                  <a:pt x="4064632" y="6499996"/>
                  <a:pt x="4072631" y="6490918"/>
                </a:cubicBezTo>
                <a:cubicBezTo>
                  <a:pt x="4080631" y="6481839"/>
                  <a:pt x="4091365" y="6477300"/>
                  <a:pt x="4104834" y="6477300"/>
                </a:cubicBezTo>
                <a:close/>
                <a:moveTo>
                  <a:pt x="3761934" y="6477300"/>
                </a:moveTo>
                <a:cubicBezTo>
                  <a:pt x="3775477" y="6477300"/>
                  <a:pt x="3785951" y="6481653"/>
                  <a:pt x="3793355" y="6490360"/>
                </a:cubicBezTo>
                <a:cubicBezTo>
                  <a:pt x="3800759" y="6499066"/>
                  <a:pt x="3804461" y="6511568"/>
                  <a:pt x="3804461" y="6527864"/>
                </a:cubicBezTo>
                <a:cubicBezTo>
                  <a:pt x="3804461" y="6543714"/>
                  <a:pt x="3800741" y="6556104"/>
                  <a:pt x="3793299" y="6565034"/>
                </a:cubicBezTo>
                <a:cubicBezTo>
                  <a:pt x="3785858" y="6573964"/>
                  <a:pt x="3775254" y="6578429"/>
                  <a:pt x="3761487" y="6578429"/>
                </a:cubicBezTo>
                <a:cubicBezTo>
                  <a:pt x="3747944" y="6578429"/>
                  <a:pt x="3737265" y="6573889"/>
                  <a:pt x="3729452" y="6564811"/>
                </a:cubicBezTo>
                <a:cubicBezTo>
                  <a:pt x="3721638" y="6555732"/>
                  <a:pt x="3717732" y="6543714"/>
                  <a:pt x="3717732" y="6528757"/>
                </a:cubicBezTo>
                <a:cubicBezTo>
                  <a:pt x="3717732" y="6512609"/>
                  <a:pt x="3721731" y="6499996"/>
                  <a:pt x="3729731" y="6490918"/>
                </a:cubicBezTo>
                <a:cubicBezTo>
                  <a:pt x="3737730" y="6481839"/>
                  <a:pt x="3748465" y="6477300"/>
                  <a:pt x="3761934" y="6477300"/>
                </a:cubicBezTo>
                <a:close/>
                <a:moveTo>
                  <a:pt x="4801126" y="6470714"/>
                </a:moveTo>
                <a:lnTo>
                  <a:pt x="4801126" y="6583675"/>
                </a:lnTo>
                <a:cubicBezTo>
                  <a:pt x="4801126" y="6614110"/>
                  <a:pt x="4791452" y="6629328"/>
                  <a:pt x="4772105" y="6629328"/>
                </a:cubicBezTo>
                <a:cubicBezTo>
                  <a:pt x="4766449" y="6629328"/>
                  <a:pt x="4760645" y="6627579"/>
                  <a:pt x="4754692" y="6624082"/>
                </a:cubicBezTo>
                <a:lnTo>
                  <a:pt x="4754692" y="6634797"/>
                </a:lnTo>
                <a:cubicBezTo>
                  <a:pt x="4760198" y="6637402"/>
                  <a:pt x="4765631" y="6638704"/>
                  <a:pt x="4770988" y="6638704"/>
                </a:cubicBezTo>
                <a:cubicBezTo>
                  <a:pt x="4797926" y="6638704"/>
                  <a:pt x="4811395" y="6619728"/>
                  <a:pt x="4811395" y="6581777"/>
                </a:cubicBezTo>
                <a:lnTo>
                  <a:pt x="4811395" y="6470714"/>
                </a:lnTo>
                <a:close/>
                <a:moveTo>
                  <a:pt x="4229626" y="6470714"/>
                </a:moveTo>
                <a:lnTo>
                  <a:pt x="4229626" y="6585014"/>
                </a:lnTo>
                <a:lnTo>
                  <a:pt x="4239895" y="6585014"/>
                </a:lnTo>
                <a:lnTo>
                  <a:pt x="4239895" y="6470714"/>
                </a:lnTo>
                <a:close/>
                <a:moveTo>
                  <a:pt x="4643629" y="6468482"/>
                </a:moveTo>
                <a:cubicBezTo>
                  <a:pt x="4636187" y="6468482"/>
                  <a:pt x="4629639" y="6470900"/>
                  <a:pt x="4623983" y="6475737"/>
                </a:cubicBezTo>
                <a:cubicBezTo>
                  <a:pt x="4618328" y="6480574"/>
                  <a:pt x="4614198" y="6487346"/>
                  <a:pt x="4611593" y="6496052"/>
                </a:cubicBezTo>
                <a:lnTo>
                  <a:pt x="4611147" y="6496052"/>
                </a:lnTo>
                <a:lnTo>
                  <a:pt x="4611147" y="6470714"/>
                </a:lnTo>
                <a:lnTo>
                  <a:pt x="4601101" y="6470714"/>
                </a:lnTo>
                <a:lnTo>
                  <a:pt x="4601101" y="6585014"/>
                </a:lnTo>
                <a:lnTo>
                  <a:pt x="4611147" y="6585014"/>
                </a:lnTo>
                <a:lnTo>
                  <a:pt x="4611147" y="6531324"/>
                </a:lnTo>
                <a:cubicBezTo>
                  <a:pt x="4611147" y="6514209"/>
                  <a:pt x="4614198" y="6501001"/>
                  <a:pt x="4620300" y="6491699"/>
                </a:cubicBezTo>
                <a:cubicBezTo>
                  <a:pt x="4626402" y="6482397"/>
                  <a:pt x="4633955" y="6477746"/>
                  <a:pt x="4642959" y="6477746"/>
                </a:cubicBezTo>
                <a:cubicBezTo>
                  <a:pt x="4647573" y="6477746"/>
                  <a:pt x="4651591" y="6478974"/>
                  <a:pt x="4655014" y="6481430"/>
                </a:cubicBezTo>
                <a:lnTo>
                  <a:pt x="4655014" y="6470491"/>
                </a:lnTo>
                <a:cubicBezTo>
                  <a:pt x="4651665" y="6469152"/>
                  <a:pt x="4647870" y="6468482"/>
                  <a:pt x="4643629" y="6468482"/>
                </a:cubicBezTo>
                <a:close/>
                <a:moveTo>
                  <a:pt x="3881629" y="6468482"/>
                </a:moveTo>
                <a:cubicBezTo>
                  <a:pt x="3874187" y="6468482"/>
                  <a:pt x="3867639" y="6470900"/>
                  <a:pt x="3861983" y="6475737"/>
                </a:cubicBezTo>
                <a:cubicBezTo>
                  <a:pt x="3856328" y="6480574"/>
                  <a:pt x="3852198" y="6487346"/>
                  <a:pt x="3849593" y="6496052"/>
                </a:cubicBezTo>
                <a:lnTo>
                  <a:pt x="3849147" y="6496052"/>
                </a:lnTo>
                <a:lnTo>
                  <a:pt x="3849147" y="6470714"/>
                </a:lnTo>
                <a:lnTo>
                  <a:pt x="3839101" y="6470714"/>
                </a:lnTo>
                <a:lnTo>
                  <a:pt x="3839101" y="6585014"/>
                </a:lnTo>
                <a:lnTo>
                  <a:pt x="3849147" y="6585014"/>
                </a:lnTo>
                <a:lnTo>
                  <a:pt x="3849147" y="6531324"/>
                </a:lnTo>
                <a:cubicBezTo>
                  <a:pt x="3849147" y="6514209"/>
                  <a:pt x="3852198" y="6501001"/>
                  <a:pt x="3858300" y="6491699"/>
                </a:cubicBezTo>
                <a:cubicBezTo>
                  <a:pt x="3864402" y="6482397"/>
                  <a:pt x="3871955" y="6477746"/>
                  <a:pt x="3880959" y="6477746"/>
                </a:cubicBezTo>
                <a:cubicBezTo>
                  <a:pt x="3885573" y="6477746"/>
                  <a:pt x="3889591" y="6478974"/>
                  <a:pt x="3893014" y="6481430"/>
                </a:cubicBezTo>
                <a:lnTo>
                  <a:pt x="3893014" y="6470491"/>
                </a:lnTo>
                <a:cubicBezTo>
                  <a:pt x="3889665" y="6469152"/>
                  <a:pt x="3885870" y="6468482"/>
                  <a:pt x="3881629" y="6468482"/>
                </a:cubicBezTo>
                <a:close/>
                <a:moveTo>
                  <a:pt x="5012164" y="6467924"/>
                </a:moveTo>
                <a:cubicBezTo>
                  <a:pt x="4995347" y="6467924"/>
                  <a:pt x="4981580" y="6473709"/>
                  <a:pt x="4970865" y="6485281"/>
                </a:cubicBezTo>
                <a:cubicBezTo>
                  <a:pt x="4960149" y="6496852"/>
                  <a:pt x="4954791" y="6511716"/>
                  <a:pt x="4954791" y="6529873"/>
                </a:cubicBezTo>
                <a:cubicBezTo>
                  <a:pt x="4954791" y="6547137"/>
                  <a:pt x="4959554" y="6561109"/>
                  <a:pt x="4969079" y="6571787"/>
                </a:cubicBezTo>
                <a:cubicBezTo>
                  <a:pt x="4978604" y="6582466"/>
                  <a:pt x="4991142" y="6587805"/>
                  <a:pt x="5006695" y="6587805"/>
                </a:cubicBezTo>
                <a:cubicBezTo>
                  <a:pt x="5018452" y="6587805"/>
                  <a:pt x="5028573" y="6585200"/>
                  <a:pt x="5037056" y="6579991"/>
                </a:cubicBezTo>
                <a:lnTo>
                  <a:pt x="5037056" y="6569276"/>
                </a:lnTo>
                <a:cubicBezTo>
                  <a:pt x="5028573" y="6575378"/>
                  <a:pt x="5018601" y="6578429"/>
                  <a:pt x="5007141" y="6578429"/>
                </a:cubicBezTo>
                <a:cubicBezTo>
                  <a:pt x="4994640" y="6578429"/>
                  <a:pt x="4984575" y="6573927"/>
                  <a:pt x="4976948" y="6564922"/>
                </a:cubicBezTo>
                <a:cubicBezTo>
                  <a:pt x="4969320" y="6555918"/>
                  <a:pt x="4965507" y="6544012"/>
                  <a:pt x="4965507" y="6529204"/>
                </a:cubicBezTo>
                <a:cubicBezTo>
                  <a:pt x="4965507" y="6513874"/>
                  <a:pt x="4969674" y="6501391"/>
                  <a:pt x="4978008" y="6491755"/>
                </a:cubicBezTo>
                <a:cubicBezTo>
                  <a:pt x="4986343" y="6482118"/>
                  <a:pt x="4997207" y="6477300"/>
                  <a:pt x="5010602" y="6477300"/>
                </a:cubicBezTo>
                <a:cubicBezTo>
                  <a:pt x="5020350" y="6477300"/>
                  <a:pt x="5029317" y="6479830"/>
                  <a:pt x="5037502" y="6484890"/>
                </a:cubicBezTo>
                <a:lnTo>
                  <a:pt x="5037502" y="6473282"/>
                </a:lnTo>
                <a:cubicBezTo>
                  <a:pt x="5029317" y="6469710"/>
                  <a:pt x="5020871" y="6467924"/>
                  <a:pt x="5012164" y="6467924"/>
                </a:cubicBezTo>
                <a:close/>
                <a:moveTo>
                  <a:pt x="4891725" y="6467924"/>
                </a:moveTo>
                <a:cubicBezTo>
                  <a:pt x="4876545" y="6467924"/>
                  <a:pt x="4864211" y="6473635"/>
                  <a:pt x="4854723" y="6485058"/>
                </a:cubicBezTo>
                <a:cubicBezTo>
                  <a:pt x="4845235" y="6496480"/>
                  <a:pt x="4840491" y="6510526"/>
                  <a:pt x="4840491" y="6527195"/>
                </a:cubicBezTo>
                <a:cubicBezTo>
                  <a:pt x="4840491" y="6546468"/>
                  <a:pt x="4845030" y="6561388"/>
                  <a:pt x="4854109" y="6571955"/>
                </a:cubicBezTo>
                <a:cubicBezTo>
                  <a:pt x="4863187" y="6582521"/>
                  <a:pt x="4875094" y="6587805"/>
                  <a:pt x="4889828" y="6587805"/>
                </a:cubicBezTo>
                <a:cubicBezTo>
                  <a:pt x="4904413" y="6587805"/>
                  <a:pt x="4917621" y="6583600"/>
                  <a:pt x="4929453" y="6575192"/>
                </a:cubicBezTo>
                <a:lnTo>
                  <a:pt x="4929453" y="6564253"/>
                </a:lnTo>
                <a:cubicBezTo>
                  <a:pt x="4917249" y="6573703"/>
                  <a:pt x="4904748" y="6578429"/>
                  <a:pt x="4891948" y="6578429"/>
                </a:cubicBezTo>
                <a:cubicBezTo>
                  <a:pt x="4879298" y="6578429"/>
                  <a:pt x="4869345" y="6574001"/>
                  <a:pt x="4862090" y="6565146"/>
                </a:cubicBezTo>
                <a:cubicBezTo>
                  <a:pt x="4854834" y="6556290"/>
                  <a:pt x="4851207" y="6544012"/>
                  <a:pt x="4851207" y="6528311"/>
                </a:cubicBezTo>
                <a:lnTo>
                  <a:pt x="4935815" y="6528311"/>
                </a:lnTo>
                <a:lnTo>
                  <a:pt x="4935815" y="6523734"/>
                </a:lnTo>
                <a:cubicBezTo>
                  <a:pt x="4935815" y="6506470"/>
                  <a:pt x="4932020" y="6492852"/>
                  <a:pt x="4924430" y="6482881"/>
                </a:cubicBezTo>
                <a:cubicBezTo>
                  <a:pt x="4916840" y="6472909"/>
                  <a:pt x="4905938" y="6467924"/>
                  <a:pt x="4891725" y="6467924"/>
                </a:cubicBezTo>
                <a:close/>
                <a:moveTo>
                  <a:pt x="4724405" y="6467924"/>
                </a:moveTo>
                <a:cubicBezTo>
                  <a:pt x="4707811" y="6467924"/>
                  <a:pt x="4694435" y="6473282"/>
                  <a:pt x="4684277" y="6483997"/>
                </a:cubicBezTo>
                <a:cubicBezTo>
                  <a:pt x="4674120" y="6494713"/>
                  <a:pt x="4669041" y="6509558"/>
                  <a:pt x="4669041" y="6528534"/>
                </a:cubicBezTo>
                <a:cubicBezTo>
                  <a:pt x="4669041" y="6546096"/>
                  <a:pt x="4673897" y="6560365"/>
                  <a:pt x="4683608" y="6571341"/>
                </a:cubicBezTo>
                <a:cubicBezTo>
                  <a:pt x="4693319" y="6582317"/>
                  <a:pt x="4706509" y="6587805"/>
                  <a:pt x="4723177" y="6587805"/>
                </a:cubicBezTo>
                <a:cubicBezTo>
                  <a:pt x="4739921" y="6587805"/>
                  <a:pt x="4753110" y="6582298"/>
                  <a:pt x="4762747" y="6571285"/>
                </a:cubicBezTo>
                <a:cubicBezTo>
                  <a:pt x="4772384" y="6560272"/>
                  <a:pt x="4777202" y="6545872"/>
                  <a:pt x="4777202" y="6528087"/>
                </a:cubicBezTo>
                <a:cubicBezTo>
                  <a:pt x="4777202" y="6509261"/>
                  <a:pt x="4772477" y="6494527"/>
                  <a:pt x="4763026" y="6483886"/>
                </a:cubicBezTo>
                <a:cubicBezTo>
                  <a:pt x="4753576" y="6473244"/>
                  <a:pt x="4740702" y="6467924"/>
                  <a:pt x="4724405" y="6467924"/>
                </a:cubicBezTo>
                <a:close/>
                <a:moveTo>
                  <a:pt x="4324355" y="6467924"/>
                </a:moveTo>
                <a:cubicBezTo>
                  <a:pt x="4307761" y="6467924"/>
                  <a:pt x="4294385" y="6473282"/>
                  <a:pt x="4284227" y="6483997"/>
                </a:cubicBezTo>
                <a:cubicBezTo>
                  <a:pt x="4274070" y="6494713"/>
                  <a:pt x="4268991" y="6509558"/>
                  <a:pt x="4268991" y="6528534"/>
                </a:cubicBezTo>
                <a:cubicBezTo>
                  <a:pt x="4268991" y="6546096"/>
                  <a:pt x="4273847" y="6560365"/>
                  <a:pt x="4283558" y="6571341"/>
                </a:cubicBezTo>
                <a:cubicBezTo>
                  <a:pt x="4293269" y="6582317"/>
                  <a:pt x="4306459" y="6587805"/>
                  <a:pt x="4323127" y="6587805"/>
                </a:cubicBezTo>
                <a:cubicBezTo>
                  <a:pt x="4339871" y="6587805"/>
                  <a:pt x="4353060" y="6582298"/>
                  <a:pt x="4362697" y="6571285"/>
                </a:cubicBezTo>
                <a:cubicBezTo>
                  <a:pt x="4372334" y="6560272"/>
                  <a:pt x="4377152" y="6545872"/>
                  <a:pt x="4377152" y="6528087"/>
                </a:cubicBezTo>
                <a:cubicBezTo>
                  <a:pt x="4377152" y="6509261"/>
                  <a:pt x="4372427" y="6494527"/>
                  <a:pt x="4362976" y="6483886"/>
                </a:cubicBezTo>
                <a:cubicBezTo>
                  <a:pt x="4353526" y="6473244"/>
                  <a:pt x="4340652" y="6467924"/>
                  <a:pt x="4324355" y="6467924"/>
                </a:cubicBezTo>
                <a:close/>
                <a:moveTo>
                  <a:pt x="4105280" y="6467924"/>
                </a:moveTo>
                <a:cubicBezTo>
                  <a:pt x="4088686" y="6467924"/>
                  <a:pt x="4075310" y="6473282"/>
                  <a:pt x="4065152" y="6483997"/>
                </a:cubicBezTo>
                <a:cubicBezTo>
                  <a:pt x="4054995" y="6494713"/>
                  <a:pt x="4049916" y="6509558"/>
                  <a:pt x="4049916" y="6528534"/>
                </a:cubicBezTo>
                <a:cubicBezTo>
                  <a:pt x="4049916" y="6546096"/>
                  <a:pt x="4054772" y="6560365"/>
                  <a:pt x="4064483" y="6571341"/>
                </a:cubicBezTo>
                <a:cubicBezTo>
                  <a:pt x="4074194" y="6582317"/>
                  <a:pt x="4087384" y="6587805"/>
                  <a:pt x="4104052" y="6587805"/>
                </a:cubicBezTo>
                <a:cubicBezTo>
                  <a:pt x="4120796" y="6587805"/>
                  <a:pt x="4133985" y="6582298"/>
                  <a:pt x="4143622" y="6571285"/>
                </a:cubicBezTo>
                <a:cubicBezTo>
                  <a:pt x="4153259" y="6560272"/>
                  <a:pt x="4158077" y="6545872"/>
                  <a:pt x="4158077" y="6528087"/>
                </a:cubicBezTo>
                <a:cubicBezTo>
                  <a:pt x="4158077" y="6509261"/>
                  <a:pt x="4153352" y="6494527"/>
                  <a:pt x="4143901" y="6483886"/>
                </a:cubicBezTo>
                <a:cubicBezTo>
                  <a:pt x="4134451" y="6473244"/>
                  <a:pt x="4121577" y="6467924"/>
                  <a:pt x="4105280" y="6467924"/>
                </a:cubicBezTo>
                <a:close/>
                <a:moveTo>
                  <a:pt x="3762380" y="6467924"/>
                </a:moveTo>
                <a:cubicBezTo>
                  <a:pt x="3745786" y="6467924"/>
                  <a:pt x="3732410" y="6473282"/>
                  <a:pt x="3722252" y="6483997"/>
                </a:cubicBezTo>
                <a:cubicBezTo>
                  <a:pt x="3712095" y="6494713"/>
                  <a:pt x="3707016" y="6509558"/>
                  <a:pt x="3707016" y="6528534"/>
                </a:cubicBezTo>
                <a:cubicBezTo>
                  <a:pt x="3707016" y="6546096"/>
                  <a:pt x="3711872" y="6560365"/>
                  <a:pt x="3721583" y="6571341"/>
                </a:cubicBezTo>
                <a:cubicBezTo>
                  <a:pt x="3731294" y="6582317"/>
                  <a:pt x="3744484" y="6587805"/>
                  <a:pt x="3761152" y="6587805"/>
                </a:cubicBezTo>
                <a:cubicBezTo>
                  <a:pt x="3777895" y="6587805"/>
                  <a:pt x="3791085" y="6582298"/>
                  <a:pt x="3800722" y="6571285"/>
                </a:cubicBezTo>
                <a:cubicBezTo>
                  <a:pt x="3810359" y="6560272"/>
                  <a:pt x="3815177" y="6545872"/>
                  <a:pt x="3815177" y="6528087"/>
                </a:cubicBezTo>
                <a:cubicBezTo>
                  <a:pt x="3815177" y="6509261"/>
                  <a:pt x="3810452" y="6494527"/>
                  <a:pt x="3801001" y="6483886"/>
                </a:cubicBezTo>
                <a:cubicBezTo>
                  <a:pt x="3791550" y="6473244"/>
                  <a:pt x="3778677" y="6467924"/>
                  <a:pt x="3762380" y="6467924"/>
                </a:cubicBezTo>
                <a:close/>
                <a:moveTo>
                  <a:pt x="5082895" y="6437563"/>
                </a:moveTo>
                <a:cubicBezTo>
                  <a:pt x="5081258" y="6438158"/>
                  <a:pt x="5079546" y="6438716"/>
                  <a:pt x="5077760" y="6439237"/>
                </a:cubicBezTo>
                <a:cubicBezTo>
                  <a:pt x="5075974" y="6439832"/>
                  <a:pt x="5074263" y="6440428"/>
                  <a:pt x="5072626" y="6441023"/>
                </a:cubicBezTo>
                <a:lnTo>
                  <a:pt x="5072626" y="6470714"/>
                </a:lnTo>
                <a:lnTo>
                  <a:pt x="5052087" y="6470714"/>
                </a:lnTo>
                <a:lnTo>
                  <a:pt x="5052087" y="6480090"/>
                </a:lnTo>
                <a:lnTo>
                  <a:pt x="5072626" y="6480090"/>
                </a:lnTo>
                <a:lnTo>
                  <a:pt x="5072626" y="6556886"/>
                </a:lnTo>
                <a:cubicBezTo>
                  <a:pt x="5072626" y="6577126"/>
                  <a:pt x="5081072" y="6587247"/>
                  <a:pt x="5097964" y="6587247"/>
                </a:cubicBezTo>
                <a:cubicBezTo>
                  <a:pt x="5102652" y="6587247"/>
                  <a:pt x="5107675" y="6585982"/>
                  <a:pt x="5113033" y="6583452"/>
                </a:cubicBezTo>
                <a:lnTo>
                  <a:pt x="5113033" y="6573852"/>
                </a:lnTo>
                <a:cubicBezTo>
                  <a:pt x="5108121" y="6576605"/>
                  <a:pt x="5103545" y="6577982"/>
                  <a:pt x="5099303" y="6577982"/>
                </a:cubicBezTo>
                <a:cubicBezTo>
                  <a:pt x="5093350" y="6577982"/>
                  <a:pt x="5089127" y="6576215"/>
                  <a:pt x="5086634" y="6572680"/>
                </a:cubicBezTo>
                <a:cubicBezTo>
                  <a:pt x="5084141" y="6569145"/>
                  <a:pt x="5082895" y="6563434"/>
                  <a:pt x="5082895" y="6555546"/>
                </a:cubicBezTo>
                <a:lnTo>
                  <a:pt x="5082895" y="6480090"/>
                </a:lnTo>
                <a:lnTo>
                  <a:pt x="5113033" y="6480090"/>
                </a:lnTo>
                <a:lnTo>
                  <a:pt x="5113033" y="6470714"/>
                </a:lnTo>
                <a:lnTo>
                  <a:pt x="5082895" y="6470714"/>
                </a:lnTo>
                <a:close/>
                <a:moveTo>
                  <a:pt x="3939895" y="6437563"/>
                </a:moveTo>
                <a:cubicBezTo>
                  <a:pt x="3938258" y="6438158"/>
                  <a:pt x="3936546" y="6438716"/>
                  <a:pt x="3934760" y="6439237"/>
                </a:cubicBezTo>
                <a:cubicBezTo>
                  <a:pt x="3932974" y="6439832"/>
                  <a:pt x="3931263" y="6440428"/>
                  <a:pt x="3929626" y="6441023"/>
                </a:cubicBezTo>
                <a:lnTo>
                  <a:pt x="3929626" y="6470714"/>
                </a:lnTo>
                <a:lnTo>
                  <a:pt x="3909088" y="6470714"/>
                </a:lnTo>
                <a:lnTo>
                  <a:pt x="3909088" y="6480090"/>
                </a:lnTo>
                <a:lnTo>
                  <a:pt x="3929626" y="6480090"/>
                </a:lnTo>
                <a:lnTo>
                  <a:pt x="3929626" y="6556886"/>
                </a:lnTo>
                <a:cubicBezTo>
                  <a:pt x="3929626" y="6577126"/>
                  <a:pt x="3938072" y="6587247"/>
                  <a:pt x="3954964" y="6587247"/>
                </a:cubicBezTo>
                <a:cubicBezTo>
                  <a:pt x="3959652" y="6587247"/>
                  <a:pt x="3964675" y="6585982"/>
                  <a:pt x="3970033" y="6583452"/>
                </a:cubicBezTo>
                <a:lnTo>
                  <a:pt x="3970033" y="6573852"/>
                </a:lnTo>
                <a:cubicBezTo>
                  <a:pt x="3965121" y="6576605"/>
                  <a:pt x="3960545" y="6577982"/>
                  <a:pt x="3956303" y="6577982"/>
                </a:cubicBezTo>
                <a:cubicBezTo>
                  <a:pt x="3950350" y="6577982"/>
                  <a:pt x="3946127" y="6576215"/>
                  <a:pt x="3943634" y="6572680"/>
                </a:cubicBezTo>
                <a:cubicBezTo>
                  <a:pt x="3941141" y="6569145"/>
                  <a:pt x="3939895" y="6563434"/>
                  <a:pt x="3939895" y="6555546"/>
                </a:cubicBezTo>
                <a:lnTo>
                  <a:pt x="3939895" y="6480090"/>
                </a:lnTo>
                <a:lnTo>
                  <a:pt x="3970033" y="6480090"/>
                </a:lnTo>
                <a:lnTo>
                  <a:pt x="3970033" y="6470714"/>
                </a:lnTo>
                <a:lnTo>
                  <a:pt x="3939895" y="6470714"/>
                </a:lnTo>
                <a:close/>
                <a:moveTo>
                  <a:pt x="4490559" y="6435107"/>
                </a:moveTo>
                <a:lnTo>
                  <a:pt x="4516120" y="6435107"/>
                </a:lnTo>
                <a:cubicBezTo>
                  <a:pt x="4543728" y="6435107"/>
                  <a:pt x="4557532" y="6447125"/>
                  <a:pt x="4557532" y="6471161"/>
                </a:cubicBezTo>
                <a:cubicBezTo>
                  <a:pt x="4557532" y="6483737"/>
                  <a:pt x="4553774" y="6493466"/>
                  <a:pt x="4546258" y="6500350"/>
                </a:cubicBezTo>
                <a:cubicBezTo>
                  <a:pt x="4538742" y="6507233"/>
                  <a:pt x="4527766" y="6510675"/>
                  <a:pt x="4513330" y="6510675"/>
                </a:cubicBezTo>
                <a:lnTo>
                  <a:pt x="4490559" y="6510675"/>
                </a:lnTo>
                <a:close/>
                <a:moveTo>
                  <a:pt x="3614259" y="6435107"/>
                </a:moveTo>
                <a:lnTo>
                  <a:pt x="3639820" y="6435107"/>
                </a:lnTo>
                <a:cubicBezTo>
                  <a:pt x="3667428" y="6435107"/>
                  <a:pt x="3681232" y="6447125"/>
                  <a:pt x="3681232" y="6471161"/>
                </a:cubicBezTo>
                <a:cubicBezTo>
                  <a:pt x="3681232" y="6483737"/>
                  <a:pt x="3677474" y="6493466"/>
                  <a:pt x="3669958" y="6500350"/>
                </a:cubicBezTo>
                <a:cubicBezTo>
                  <a:pt x="3662442" y="6507233"/>
                  <a:pt x="3651466" y="6510675"/>
                  <a:pt x="3637030" y="6510675"/>
                </a:cubicBezTo>
                <a:lnTo>
                  <a:pt x="3614259" y="6510675"/>
                </a:lnTo>
                <a:close/>
                <a:moveTo>
                  <a:pt x="4806149" y="6424950"/>
                </a:moveTo>
                <a:cubicBezTo>
                  <a:pt x="4803991" y="6424950"/>
                  <a:pt x="4802038" y="6425712"/>
                  <a:pt x="4800289" y="6427238"/>
                </a:cubicBezTo>
                <a:cubicBezTo>
                  <a:pt x="4798540" y="6428763"/>
                  <a:pt x="4797666" y="6430754"/>
                  <a:pt x="4797666" y="6433210"/>
                </a:cubicBezTo>
                <a:cubicBezTo>
                  <a:pt x="4797666" y="6435740"/>
                  <a:pt x="4798522" y="6437823"/>
                  <a:pt x="4800233" y="6439460"/>
                </a:cubicBezTo>
                <a:cubicBezTo>
                  <a:pt x="4801945" y="6441097"/>
                  <a:pt x="4803917" y="6441916"/>
                  <a:pt x="4806149" y="6441916"/>
                </a:cubicBezTo>
                <a:cubicBezTo>
                  <a:pt x="4808530" y="6441916"/>
                  <a:pt x="4810577" y="6441060"/>
                  <a:pt x="4812288" y="6439349"/>
                </a:cubicBezTo>
                <a:cubicBezTo>
                  <a:pt x="4814000" y="6437637"/>
                  <a:pt x="4814855" y="6435591"/>
                  <a:pt x="4814855" y="6433210"/>
                </a:cubicBezTo>
                <a:cubicBezTo>
                  <a:pt x="4814855" y="6430679"/>
                  <a:pt x="4813981" y="6428670"/>
                  <a:pt x="4812232" y="6427182"/>
                </a:cubicBezTo>
                <a:cubicBezTo>
                  <a:pt x="4810484" y="6425694"/>
                  <a:pt x="4808456" y="6424950"/>
                  <a:pt x="4806149" y="6424950"/>
                </a:cubicBezTo>
                <a:close/>
                <a:moveTo>
                  <a:pt x="4479509" y="6424950"/>
                </a:moveTo>
                <a:lnTo>
                  <a:pt x="4479509" y="6585014"/>
                </a:lnTo>
                <a:lnTo>
                  <a:pt x="4490559" y="6585014"/>
                </a:lnTo>
                <a:lnTo>
                  <a:pt x="4490559" y="6520832"/>
                </a:lnTo>
                <a:lnTo>
                  <a:pt x="4513553" y="6520832"/>
                </a:lnTo>
                <a:cubicBezTo>
                  <a:pt x="4531040" y="6520832"/>
                  <a:pt x="4544639" y="6516051"/>
                  <a:pt x="4554350" y="6506489"/>
                </a:cubicBezTo>
                <a:cubicBezTo>
                  <a:pt x="4564062" y="6496927"/>
                  <a:pt x="4568917" y="6484704"/>
                  <a:pt x="4568917" y="6469821"/>
                </a:cubicBezTo>
                <a:cubicBezTo>
                  <a:pt x="4568917" y="6455162"/>
                  <a:pt x="4564564" y="6444018"/>
                  <a:pt x="4555857" y="6436391"/>
                </a:cubicBezTo>
                <a:cubicBezTo>
                  <a:pt x="4547151" y="6428763"/>
                  <a:pt x="4534575" y="6424950"/>
                  <a:pt x="4518129" y="6424950"/>
                </a:cubicBezTo>
                <a:close/>
                <a:moveTo>
                  <a:pt x="4234649" y="6424950"/>
                </a:moveTo>
                <a:cubicBezTo>
                  <a:pt x="4232491" y="6424950"/>
                  <a:pt x="4230538" y="6425712"/>
                  <a:pt x="4228789" y="6427238"/>
                </a:cubicBezTo>
                <a:cubicBezTo>
                  <a:pt x="4227040" y="6428763"/>
                  <a:pt x="4226166" y="6430754"/>
                  <a:pt x="4226166" y="6433210"/>
                </a:cubicBezTo>
                <a:cubicBezTo>
                  <a:pt x="4226166" y="6435740"/>
                  <a:pt x="4227022" y="6437823"/>
                  <a:pt x="4228733" y="6439460"/>
                </a:cubicBezTo>
                <a:cubicBezTo>
                  <a:pt x="4230445" y="6441097"/>
                  <a:pt x="4232417" y="6441916"/>
                  <a:pt x="4234649" y="6441916"/>
                </a:cubicBezTo>
                <a:cubicBezTo>
                  <a:pt x="4237030" y="6441916"/>
                  <a:pt x="4239077" y="6441060"/>
                  <a:pt x="4240788" y="6439349"/>
                </a:cubicBezTo>
                <a:cubicBezTo>
                  <a:pt x="4242500" y="6437637"/>
                  <a:pt x="4243355" y="6435591"/>
                  <a:pt x="4243355" y="6433210"/>
                </a:cubicBezTo>
                <a:cubicBezTo>
                  <a:pt x="4243355" y="6430679"/>
                  <a:pt x="4242481" y="6428670"/>
                  <a:pt x="4240732" y="6427182"/>
                </a:cubicBezTo>
                <a:cubicBezTo>
                  <a:pt x="4238984" y="6425694"/>
                  <a:pt x="4236956" y="6424950"/>
                  <a:pt x="4234649" y="6424950"/>
                </a:cubicBezTo>
                <a:close/>
                <a:moveTo>
                  <a:pt x="3603208" y="6424950"/>
                </a:moveTo>
                <a:lnTo>
                  <a:pt x="3603208" y="6585014"/>
                </a:lnTo>
                <a:lnTo>
                  <a:pt x="3614259" y="6585014"/>
                </a:lnTo>
                <a:lnTo>
                  <a:pt x="3614259" y="6520832"/>
                </a:lnTo>
                <a:lnTo>
                  <a:pt x="3637253" y="6520832"/>
                </a:lnTo>
                <a:cubicBezTo>
                  <a:pt x="3654740" y="6520832"/>
                  <a:pt x="3668339" y="6516051"/>
                  <a:pt x="3678050" y="6506489"/>
                </a:cubicBezTo>
                <a:cubicBezTo>
                  <a:pt x="3687761" y="6496927"/>
                  <a:pt x="3692617" y="6484704"/>
                  <a:pt x="3692617" y="6469821"/>
                </a:cubicBezTo>
                <a:cubicBezTo>
                  <a:pt x="3692617" y="6455162"/>
                  <a:pt x="3688264" y="6444018"/>
                  <a:pt x="3679557" y="6436391"/>
                </a:cubicBezTo>
                <a:cubicBezTo>
                  <a:pt x="3670851" y="6428763"/>
                  <a:pt x="3658275" y="6424950"/>
                  <a:pt x="3641829" y="6424950"/>
                </a:cubicBezTo>
                <a:close/>
                <a:moveTo>
                  <a:pt x="4182001" y="6415797"/>
                </a:moveTo>
                <a:lnTo>
                  <a:pt x="4182001" y="6585014"/>
                </a:lnTo>
                <a:lnTo>
                  <a:pt x="4192270" y="6585014"/>
                </a:lnTo>
                <a:lnTo>
                  <a:pt x="4192270" y="6415797"/>
                </a:lnTo>
                <a:close/>
                <a:moveTo>
                  <a:pt x="4029452" y="6414011"/>
                </a:moveTo>
                <a:cubicBezTo>
                  <a:pt x="4020374" y="6414011"/>
                  <a:pt x="4012802" y="6417136"/>
                  <a:pt x="4006737" y="6423387"/>
                </a:cubicBezTo>
                <a:cubicBezTo>
                  <a:pt x="4000673" y="6429638"/>
                  <a:pt x="3997640" y="6438791"/>
                  <a:pt x="3997640" y="6450846"/>
                </a:cubicBezTo>
                <a:lnTo>
                  <a:pt x="3997640" y="6470714"/>
                </a:lnTo>
                <a:lnTo>
                  <a:pt x="3977102" y="6470714"/>
                </a:lnTo>
                <a:lnTo>
                  <a:pt x="3977102" y="6480090"/>
                </a:lnTo>
                <a:lnTo>
                  <a:pt x="3997640" y="6480090"/>
                </a:lnTo>
                <a:lnTo>
                  <a:pt x="3997640" y="6585014"/>
                </a:lnTo>
                <a:lnTo>
                  <a:pt x="4007909" y="6585014"/>
                </a:lnTo>
                <a:lnTo>
                  <a:pt x="4007909" y="6480090"/>
                </a:lnTo>
                <a:lnTo>
                  <a:pt x="4038159" y="6480090"/>
                </a:lnTo>
                <a:lnTo>
                  <a:pt x="4038159" y="6470714"/>
                </a:lnTo>
                <a:lnTo>
                  <a:pt x="4007909" y="6470714"/>
                </a:lnTo>
                <a:lnTo>
                  <a:pt x="4007909" y="6451739"/>
                </a:lnTo>
                <a:cubicBezTo>
                  <a:pt x="4007909" y="6432837"/>
                  <a:pt x="4014942" y="6423387"/>
                  <a:pt x="4029006" y="6423387"/>
                </a:cubicBezTo>
                <a:cubicBezTo>
                  <a:pt x="4034587" y="6423387"/>
                  <a:pt x="4038754" y="6424466"/>
                  <a:pt x="4041507" y="6426624"/>
                </a:cubicBezTo>
                <a:lnTo>
                  <a:pt x="4041507" y="6416132"/>
                </a:lnTo>
                <a:cubicBezTo>
                  <a:pt x="4038308" y="6414718"/>
                  <a:pt x="4034289" y="6414011"/>
                  <a:pt x="4029452" y="6414011"/>
                </a:cubicBezTo>
                <a:close/>
                <a:moveTo>
                  <a:pt x="4307463" y="6247286"/>
                </a:moveTo>
                <a:lnTo>
                  <a:pt x="4307463" y="6258448"/>
                </a:lnTo>
                <a:cubicBezTo>
                  <a:pt x="4307463" y="6271322"/>
                  <a:pt x="4303817" y="6281833"/>
                  <a:pt x="4296524" y="6289981"/>
                </a:cubicBezTo>
                <a:cubicBezTo>
                  <a:pt x="4289232" y="6298129"/>
                  <a:pt x="4280079" y="6302204"/>
                  <a:pt x="4269066" y="6302204"/>
                </a:cubicBezTo>
                <a:cubicBezTo>
                  <a:pt x="4261029" y="6302204"/>
                  <a:pt x="4254759" y="6300008"/>
                  <a:pt x="4250257" y="6295618"/>
                </a:cubicBezTo>
                <a:cubicBezTo>
                  <a:pt x="4245755" y="6291228"/>
                  <a:pt x="4243504" y="6285646"/>
                  <a:pt x="4243504" y="6278875"/>
                </a:cubicBezTo>
                <a:cubicBezTo>
                  <a:pt x="4243504" y="6270243"/>
                  <a:pt x="4245923" y="6264011"/>
                  <a:pt x="4250760" y="6260178"/>
                </a:cubicBezTo>
                <a:cubicBezTo>
                  <a:pt x="4255597" y="6256346"/>
                  <a:pt x="4264005" y="6253574"/>
                  <a:pt x="4275986" y="6251862"/>
                </a:cubicBezTo>
                <a:close/>
                <a:moveTo>
                  <a:pt x="4126488" y="6247286"/>
                </a:moveTo>
                <a:lnTo>
                  <a:pt x="4126488" y="6258448"/>
                </a:lnTo>
                <a:cubicBezTo>
                  <a:pt x="4126488" y="6271322"/>
                  <a:pt x="4122842" y="6281833"/>
                  <a:pt x="4115549" y="6289981"/>
                </a:cubicBezTo>
                <a:cubicBezTo>
                  <a:pt x="4108257" y="6298129"/>
                  <a:pt x="4099104" y="6302204"/>
                  <a:pt x="4088091" y="6302204"/>
                </a:cubicBezTo>
                <a:cubicBezTo>
                  <a:pt x="4080054" y="6302204"/>
                  <a:pt x="4073784" y="6300008"/>
                  <a:pt x="4069282" y="6295618"/>
                </a:cubicBezTo>
                <a:cubicBezTo>
                  <a:pt x="4064780" y="6291228"/>
                  <a:pt x="4062529" y="6285646"/>
                  <a:pt x="4062529" y="6278875"/>
                </a:cubicBezTo>
                <a:cubicBezTo>
                  <a:pt x="4062529" y="6270243"/>
                  <a:pt x="4064948" y="6264011"/>
                  <a:pt x="4069785" y="6260178"/>
                </a:cubicBezTo>
                <a:cubicBezTo>
                  <a:pt x="4074622" y="6256346"/>
                  <a:pt x="4083030" y="6253574"/>
                  <a:pt x="4095011" y="6251862"/>
                </a:cubicBezTo>
                <a:close/>
                <a:moveTo>
                  <a:pt x="5062729" y="6201075"/>
                </a:moveTo>
                <a:cubicBezTo>
                  <a:pt x="5073072" y="6201075"/>
                  <a:pt x="5081183" y="6204721"/>
                  <a:pt x="5087062" y="6212014"/>
                </a:cubicBezTo>
                <a:cubicBezTo>
                  <a:pt x="5092941" y="6219306"/>
                  <a:pt x="5096103" y="6229538"/>
                  <a:pt x="5096550" y="6242710"/>
                </a:cubicBezTo>
                <a:lnTo>
                  <a:pt x="5023103" y="6242710"/>
                </a:lnTo>
                <a:cubicBezTo>
                  <a:pt x="5024740" y="6229315"/>
                  <a:pt x="5029075" y="6219027"/>
                  <a:pt x="5036107" y="6211846"/>
                </a:cubicBezTo>
                <a:cubicBezTo>
                  <a:pt x="5043139" y="6204665"/>
                  <a:pt x="5052013" y="6201075"/>
                  <a:pt x="5062729" y="6201075"/>
                </a:cubicBezTo>
                <a:close/>
                <a:moveTo>
                  <a:pt x="4719829" y="6201075"/>
                </a:moveTo>
                <a:cubicBezTo>
                  <a:pt x="4730172" y="6201075"/>
                  <a:pt x="4738283" y="6204721"/>
                  <a:pt x="4744162" y="6212014"/>
                </a:cubicBezTo>
                <a:cubicBezTo>
                  <a:pt x="4750041" y="6219306"/>
                  <a:pt x="4753203" y="6229538"/>
                  <a:pt x="4753650" y="6242710"/>
                </a:cubicBezTo>
                <a:lnTo>
                  <a:pt x="4680203" y="6242710"/>
                </a:lnTo>
                <a:cubicBezTo>
                  <a:pt x="4681840" y="6229315"/>
                  <a:pt x="4686175" y="6219027"/>
                  <a:pt x="4693207" y="6211846"/>
                </a:cubicBezTo>
                <a:cubicBezTo>
                  <a:pt x="4700239" y="6204665"/>
                  <a:pt x="4709113" y="6201075"/>
                  <a:pt x="4719829" y="6201075"/>
                </a:cubicBezTo>
                <a:close/>
                <a:moveTo>
                  <a:pt x="4629676" y="6194489"/>
                </a:moveTo>
                <a:lnTo>
                  <a:pt x="4629676" y="6308789"/>
                </a:lnTo>
                <a:lnTo>
                  <a:pt x="4639945" y="6308789"/>
                </a:lnTo>
                <a:lnTo>
                  <a:pt x="4639945" y="6194489"/>
                </a:lnTo>
                <a:close/>
                <a:moveTo>
                  <a:pt x="5063175" y="6191699"/>
                </a:moveTo>
                <a:cubicBezTo>
                  <a:pt x="5047995" y="6191699"/>
                  <a:pt x="5035661" y="6197410"/>
                  <a:pt x="5026173" y="6208833"/>
                </a:cubicBezTo>
                <a:cubicBezTo>
                  <a:pt x="5016685" y="6220255"/>
                  <a:pt x="5011941" y="6234301"/>
                  <a:pt x="5011941" y="6250970"/>
                </a:cubicBezTo>
                <a:cubicBezTo>
                  <a:pt x="5011941" y="6270243"/>
                  <a:pt x="5016480" y="6285163"/>
                  <a:pt x="5025559" y="6295730"/>
                </a:cubicBezTo>
                <a:cubicBezTo>
                  <a:pt x="5034637" y="6306296"/>
                  <a:pt x="5046544" y="6311580"/>
                  <a:pt x="5061278" y="6311580"/>
                </a:cubicBezTo>
                <a:cubicBezTo>
                  <a:pt x="5075863" y="6311580"/>
                  <a:pt x="5089071" y="6307375"/>
                  <a:pt x="5100903" y="6298967"/>
                </a:cubicBezTo>
                <a:lnTo>
                  <a:pt x="5100903" y="6288028"/>
                </a:lnTo>
                <a:cubicBezTo>
                  <a:pt x="5088699" y="6297478"/>
                  <a:pt x="5076198" y="6302204"/>
                  <a:pt x="5063398" y="6302204"/>
                </a:cubicBezTo>
                <a:cubicBezTo>
                  <a:pt x="5050748" y="6302204"/>
                  <a:pt x="5040795" y="6297776"/>
                  <a:pt x="5033540" y="6288921"/>
                </a:cubicBezTo>
                <a:cubicBezTo>
                  <a:pt x="5026284" y="6280065"/>
                  <a:pt x="5022657" y="6267787"/>
                  <a:pt x="5022657" y="6252086"/>
                </a:cubicBezTo>
                <a:lnTo>
                  <a:pt x="5107265" y="6252086"/>
                </a:lnTo>
                <a:lnTo>
                  <a:pt x="5107265" y="6247509"/>
                </a:lnTo>
                <a:cubicBezTo>
                  <a:pt x="5107265" y="6230245"/>
                  <a:pt x="5103470" y="6216627"/>
                  <a:pt x="5095880" y="6206656"/>
                </a:cubicBezTo>
                <a:cubicBezTo>
                  <a:pt x="5088290" y="6196684"/>
                  <a:pt x="5077388" y="6191699"/>
                  <a:pt x="5063175" y="6191699"/>
                </a:cubicBezTo>
                <a:close/>
                <a:moveTo>
                  <a:pt x="4964539" y="6191699"/>
                </a:moveTo>
                <a:cubicBezTo>
                  <a:pt x="4947722" y="6191699"/>
                  <a:pt x="4933955" y="6197484"/>
                  <a:pt x="4923240" y="6209056"/>
                </a:cubicBezTo>
                <a:cubicBezTo>
                  <a:pt x="4912524" y="6220627"/>
                  <a:pt x="4907166" y="6235491"/>
                  <a:pt x="4907166" y="6253648"/>
                </a:cubicBezTo>
                <a:cubicBezTo>
                  <a:pt x="4907166" y="6270912"/>
                  <a:pt x="4911929" y="6284884"/>
                  <a:pt x="4921454" y="6295562"/>
                </a:cubicBezTo>
                <a:cubicBezTo>
                  <a:pt x="4930979" y="6306241"/>
                  <a:pt x="4943517" y="6311580"/>
                  <a:pt x="4959070" y="6311580"/>
                </a:cubicBezTo>
                <a:cubicBezTo>
                  <a:pt x="4970827" y="6311580"/>
                  <a:pt x="4980948" y="6308975"/>
                  <a:pt x="4989431" y="6303766"/>
                </a:cubicBezTo>
                <a:lnTo>
                  <a:pt x="4989431" y="6293051"/>
                </a:lnTo>
                <a:cubicBezTo>
                  <a:pt x="4980948" y="6299153"/>
                  <a:pt x="4970976" y="6302204"/>
                  <a:pt x="4959516" y="6302204"/>
                </a:cubicBezTo>
                <a:cubicBezTo>
                  <a:pt x="4947015" y="6302204"/>
                  <a:pt x="4936950" y="6297702"/>
                  <a:pt x="4929323" y="6288697"/>
                </a:cubicBezTo>
                <a:cubicBezTo>
                  <a:pt x="4921695" y="6279693"/>
                  <a:pt x="4917882" y="6267787"/>
                  <a:pt x="4917882" y="6252979"/>
                </a:cubicBezTo>
                <a:cubicBezTo>
                  <a:pt x="4917882" y="6237649"/>
                  <a:pt x="4922049" y="6225166"/>
                  <a:pt x="4930383" y="6215530"/>
                </a:cubicBezTo>
                <a:cubicBezTo>
                  <a:pt x="4938718" y="6205893"/>
                  <a:pt x="4949582" y="6201075"/>
                  <a:pt x="4962977" y="6201075"/>
                </a:cubicBezTo>
                <a:cubicBezTo>
                  <a:pt x="4972725" y="6201075"/>
                  <a:pt x="4981692" y="6203605"/>
                  <a:pt x="4989877" y="6208665"/>
                </a:cubicBezTo>
                <a:lnTo>
                  <a:pt x="4989877" y="6197057"/>
                </a:lnTo>
                <a:cubicBezTo>
                  <a:pt x="4981692" y="6193485"/>
                  <a:pt x="4973246" y="6191699"/>
                  <a:pt x="4964539" y="6191699"/>
                </a:cubicBezTo>
                <a:close/>
                <a:moveTo>
                  <a:pt x="4841384" y="6191699"/>
                </a:moveTo>
                <a:cubicBezTo>
                  <a:pt x="4823674" y="6191699"/>
                  <a:pt x="4810651" y="6199549"/>
                  <a:pt x="4802317" y="6215251"/>
                </a:cubicBezTo>
                <a:lnTo>
                  <a:pt x="4801870" y="6215251"/>
                </a:lnTo>
                <a:lnTo>
                  <a:pt x="4801870" y="6194489"/>
                </a:lnTo>
                <a:lnTo>
                  <a:pt x="4791601" y="6194489"/>
                </a:lnTo>
                <a:lnTo>
                  <a:pt x="4791601" y="6308789"/>
                </a:lnTo>
                <a:lnTo>
                  <a:pt x="4801870" y="6308789"/>
                </a:lnTo>
                <a:lnTo>
                  <a:pt x="4801870" y="6243156"/>
                </a:lnTo>
                <a:cubicBezTo>
                  <a:pt x="4801870" y="6231250"/>
                  <a:pt x="4805405" y="6221260"/>
                  <a:pt x="4812474" y="6213186"/>
                </a:cubicBezTo>
                <a:cubicBezTo>
                  <a:pt x="4819544" y="6205112"/>
                  <a:pt x="4828585" y="6201075"/>
                  <a:pt x="4839598" y="6201075"/>
                </a:cubicBezTo>
                <a:cubicBezTo>
                  <a:pt x="4859392" y="6201075"/>
                  <a:pt x="4869289" y="6214804"/>
                  <a:pt x="4869289" y="6242263"/>
                </a:cubicBezTo>
                <a:lnTo>
                  <a:pt x="4869289" y="6308789"/>
                </a:lnTo>
                <a:lnTo>
                  <a:pt x="4879558" y="6308789"/>
                </a:lnTo>
                <a:lnTo>
                  <a:pt x="4879558" y="6239249"/>
                </a:lnTo>
                <a:cubicBezTo>
                  <a:pt x="4879558" y="6223994"/>
                  <a:pt x="4876284" y="6212256"/>
                  <a:pt x="4869736" y="6204033"/>
                </a:cubicBezTo>
                <a:cubicBezTo>
                  <a:pt x="4863187" y="6195810"/>
                  <a:pt x="4853737" y="6191699"/>
                  <a:pt x="4841384" y="6191699"/>
                </a:cubicBezTo>
                <a:close/>
                <a:moveTo>
                  <a:pt x="4720275" y="6191699"/>
                </a:moveTo>
                <a:cubicBezTo>
                  <a:pt x="4705095" y="6191699"/>
                  <a:pt x="4692761" y="6197410"/>
                  <a:pt x="4683273" y="6208833"/>
                </a:cubicBezTo>
                <a:cubicBezTo>
                  <a:pt x="4673785" y="6220255"/>
                  <a:pt x="4669041" y="6234301"/>
                  <a:pt x="4669041" y="6250970"/>
                </a:cubicBezTo>
                <a:cubicBezTo>
                  <a:pt x="4669041" y="6270243"/>
                  <a:pt x="4673580" y="6285163"/>
                  <a:pt x="4682659" y="6295730"/>
                </a:cubicBezTo>
                <a:cubicBezTo>
                  <a:pt x="4691737" y="6306296"/>
                  <a:pt x="4703644" y="6311580"/>
                  <a:pt x="4718378" y="6311580"/>
                </a:cubicBezTo>
                <a:cubicBezTo>
                  <a:pt x="4732963" y="6311580"/>
                  <a:pt x="4746171" y="6307375"/>
                  <a:pt x="4758003" y="6298967"/>
                </a:cubicBezTo>
                <a:lnTo>
                  <a:pt x="4758003" y="6288028"/>
                </a:lnTo>
                <a:cubicBezTo>
                  <a:pt x="4745799" y="6297478"/>
                  <a:pt x="4733298" y="6302204"/>
                  <a:pt x="4720498" y="6302204"/>
                </a:cubicBezTo>
                <a:cubicBezTo>
                  <a:pt x="4707848" y="6302204"/>
                  <a:pt x="4697895" y="6297776"/>
                  <a:pt x="4690640" y="6288921"/>
                </a:cubicBezTo>
                <a:cubicBezTo>
                  <a:pt x="4683384" y="6280065"/>
                  <a:pt x="4679757" y="6267787"/>
                  <a:pt x="4679757" y="6252086"/>
                </a:cubicBezTo>
                <a:lnTo>
                  <a:pt x="4764366" y="6252086"/>
                </a:lnTo>
                <a:lnTo>
                  <a:pt x="4764366" y="6247509"/>
                </a:lnTo>
                <a:cubicBezTo>
                  <a:pt x="4764366" y="6230245"/>
                  <a:pt x="4760570" y="6216627"/>
                  <a:pt x="4752980" y="6206656"/>
                </a:cubicBezTo>
                <a:cubicBezTo>
                  <a:pt x="4745390" y="6196684"/>
                  <a:pt x="4734488" y="6191699"/>
                  <a:pt x="4720275" y="6191699"/>
                </a:cubicBezTo>
                <a:close/>
                <a:moveTo>
                  <a:pt x="4574014" y="6191699"/>
                </a:moveTo>
                <a:cubicBezTo>
                  <a:pt x="4557197" y="6191699"/>
                  <a:pt x="4543430" y="6197484"/>
                  <a:pt x="4532715" y="6209056"/>
                </a:cubicBezTo>
                <a:cubicBezTo>
                  <a:pt x="4521999" y="6220627"/>
                  <a:pt x="4516641" y="6235491"/>
                  <a:pt x="4516641" y="6253648"/>
                </a:cubicBezTo>
                <a:cubicBezTo>
                  <a:pt x="4516641" y="6270912"/>
                  <a:pt x="4521404" y="6284884"/>
                  <a:pt x="4530929" y="6295562"/>
                </a:cubicBezTo>
                <a:cubicBezTo>
                  <a:pt x="4540454" y="6306241"/>
                  <a:pt x="4552992" y="6311580"/>
                  <a:pt x="4568545" y="6311580"/>
                </a:cubicBezTo>
                <a:cubicBezTo>
                  <a:pt x="4580302" y="6311580"/>
                  <a:pt x="4590423" y="6308975"/>
                  <a:pt x="4598906" y="6303766"/>
                </a:cubicBezTo>
                <a:lnTo>
                  <a:pt x="4598906" y="6293051"/>
                </a:lnTo>
                <a:cubicBezTo>
                  <a:pt x="4590423" y="6299153"/>
                  <a:pt x="4580451" y="6302204"/>
                  <a:pt x="4568991" y="6302204"/>
                </a:cubicBezTo>
                <a:cubicBezTo>
                  <a:pt x="4556490" y="6302204"/>
                  <a:pt x="4546425" y="6297702"/>
                  <a:pt x="4538798" y="6288697"/>
                </a:cubicBezTo>
                <a:cubicBezTo>
                  <a:pt x="4531170" y="6279693"/>
                  <a:pt x="4527357" y="6267787"/>
                  <a:pt x="4527357" y="6252979"/>
                </a:cubicBezTo>
                <a:cubicBezTo>
                  <a:pt x="4527357" y="6237649"/>
                  <a:pt x="4531524" y="6225166"/>
                  <a:pt x="4539858" y="6215530"/>
                </a:cubicBezTo>
                <a:cubicBezTo>
                  <a:pt x="4548193" y="6205893"/>
                  <a:pt x="4559057" y="6201075"/>
                  <a:pt x="4572452" y="6201075"/>
                </a:cubicBezTo>
                <a:cubicBezTo>
                  <a:pt x="4582200" y="6201075"/>
                  <a:pt x="4591167" y="6203605"/>
                  <a:pt x="4599352" y="6208665"/>
                </a:cubicBezTo>
                <a:lnTo>
                  <a:pt x="4599352" y="6197057"/>
                </a:lnTo>
                <a:cubicBezTo>
                  <a:pt x="4591167" y="6193485"/>
                  <a:pt x="4582721" y="6191699"/>
                  <a:pt x="4574014" y="6191699"/>
                </a:cubicBezTo>
                <a:close/>
                <a:moveTo>
                  <a:pt x="4280786" y="6191699"/>
                </a:moveTo>
                <a:cubicBezTo>
                  <a:pt x="4274386" y="6191699"/>
                  <a:pt x="4267559" y="6192889"/>
                  <a:pt x="4260303" y="6195271"/>
                </a:cubicBezTo>
                <a:cubicBezTo>
                  <a:pt x="4253048" y="6197652"/>
                  <a:pt x="4247299" y="6200517"/>
                  <a:pt x="4243058" y="6203865"/>
                </a:cubicBezTo>
                <a:lnTo>
                  <a:pt x="4243058" y="6216255"/>
                </a:lnTo>
                <a:cubicBezTo>
                  <a:pt x="4254964" y="6206135"/>
                  <a:pt x="4267205" y="6201075"/>
                  <a:pt x="4279781" y="6201075"/>
                </a:cubicBezTo>
                <a:cubicBezTo>
                  <a:pt x="4298236" y="6201075"/>
                  <a:pt x="4307463" y="6213353"/>
                  <a:pt x="4307463" y="6237910"/>
                </a:cubicBezTo>
                <a:lnTo>
                  <a:pt x="4272303" y="6243156"/>
                </a:lnTo>
                <a:cubicBezTo>
                  <a:pt x="4245886" y="6247323"/>
                  <a:pt x="4232677" y="6259378"/>
                  <a:pt x="4232677" y="6279321"/>
                </a:cubicBezTo>
                <a:cubicBezTo>
                  <a:pt x="4232677" y="6288623"/>
                  <a:pt x="4235840" y="6296325"/>
                  <a:pt x="4242165" y="6302427"/>
                </a:cubicBezTo>
                <a:cubicBezTo>
                  <a:pt x="4248490" y="6308529"/>
                  <a:pt x="4257085" y="6311580"/>
                  <a:pt x="4267949" y="6311580"/>
                </a:cubicBezTo>
                <a:cubicBezTo>
                  <a:pt x="4276433" y="6311580"/>
                  <a:pt x="4284153" y="6309254"/>
                  <a:pt x="4291111" y="6304603"/>
                </a:cubicBezTo>
                <a:cubicBezTo>
                  <a:pt x="4298068" y="6299953"/>
                  <a:pt x="4303370" y="6293720"/>
                  <a:pt x="4307017" y="6285907"/>
                </a:cubicBezTo>
                <a:lnTo>
                  <a:pt x="4307463" y="6285907"/>
                </a:lnTo>
                <a:lnTo>
                  <a:pt x="4307463" y="6308789"/>
                </a:lnTo>
                <a:lnTo>
                  <a:pt x="4317732" y="6308789"/>
                </a:lnTo>
                <a:lnTo>
                  <a:pt x="4317732" y="6234450"/>
                </a:lnTo>
                <a:cubicBezTo>
                  <a:pt x="4317732" y="6220534"/>
                  <a:pt x="4314514" y="6209930"/>
                  <a:pt x="4308077" y="6202638"/>
                </a:cubicBezTo>
                <a:cubicBezTo>
                  <a:pt x="4301640" y="6195345"/>
                  <a:pt x="4292543" y="6191699"/>
                  <a:pt x="4280786" y="6191699"/>
                </a:cubicBezTo>
                <a:close/>
                <a:moveTo>
                  <a:pt x="4099811" y="6191699"/>
                </a:moveTo>
                <a:cubicBezTo>
                  <a:pt x="4093411" y="6191699"/>
                  <a:pt x="4086584" y="6192889"/>
                  <a:pt x="4079328" y="6195271"/>
                </a:cubicBezTo>
                <a:cubicBezTo>
                  <a:pt x="4072073" y="6197652"/>
                  <a:pt x="4066324" y="6200517"/>
                  <a:pt x="4062083" y="6203865"/>
                </a:cubicBezTo>
                <a:lnTo>
                  <a:pt x="4062083" y="6216255"/>
                </a:lnTo>
                <a:cubicBezTo>
                  <a:pt x="4073989" y="6206135"/>
                  <a:pt x="4086230" y="6201075"/>
                  <a:pt x="4098806" y="6201075"/>
                </a:cubicBezTo>
                <a:cubicBezTo>
                  <a:pt x="4117261" y="6201075"/>
                  <a:pt x="4126488" y="6213353"/>
                  <a:pt x="4126488" y="6237910"/>
                </a:cubicBezTo>
                <a:lnTo>
                  <a:pt x="4091328" y="6243156"/>
                </a:lnTo>
                <a:cubicBezTo>
                  <a:pt x="4064911" y="6247323"/>
                  <a:pt x="4051702" y="6259378"/>
                  <a:pt x="4051702" y="6279321"/>
                </a:cubicBezTo>
                <a:cubicBezTo>
                  <a:pt x="4051702" y="6288623"/>
                  <a:pt x="4054865" y="6296325"/>
                  <a:pt x="4061190" y="6302427"/>
                </a:cubicBezTo>
                <a:cubicBezTo>
                  <a:pt x="4067515" y="6308529"/>
                  <a:pt x="4076110" y="6311580"/>
                  <a:pt x="4086974" y="6311580"/>
                </a:cubicBezTo>
                <a:cubicBezTo>
                  <a:pt x="4095458" y="6311580"/>
                  <a:pt x="4103178" y="6309254"/>
                  <a:pt x="4110136" y="6304603"/>
                </a:cubicBezTo>
                <a:cubicBezTo>
                  <a:pt x="4117093" y="6299953"/>
                  <a:pt x="4122395" y="6293720"/>
                  <a:pt x="4126042" y="6285907"/>
                </a:cubicBezTo>
                <a:lnTo>
                  <a:pt x="4126488" y="6285907"/>
                </a:lnTo>
                <a:lnTo>
                  <a:pt x="4126488" y="6308789"/>
                </a:lnTo>
                <a:lnTo>
                  <a:pt x="4136757" y="6308789"/>
                </a:lnTo>
                <a:lnTo>
                  <a:pt x="4136757" y="6234450"/>
                </a:lnTo>
                <a:cubicBezTo>
                  <a:pt x="4136757" y="6220534"/>
                  <a:pt x="4133539" y="6209930"/>
                  <a:pt x="4127102" y="6202638"/>
                </a:cubicBezTo>
                <a:cubicBezTo>
                  <a:pt x="4120665" y="6195345"/>
                  <a:pt x="4111568" y="6191699"/>
                  <a:pt x="4099811" y="6191699"/>
                </a:cubicBezTo>
                <a:close/>
                <a:moveTo>
                  <a:pt x="4187545" y="6161338"/>
                </a:moveTo>
                <a:cubicBezTo>
                  <a:pt x="4185908" y="6161933"/>
                  <a:pt x="4184196" y="6162491"/>
                  <a:pt x="4182410" y="6163012"/>
                </a:cubicBezTo>
                <a:cubicBezTo>
                  <a:pt x="4180624" y="6163607"/>
                  <a:pt x="4178913" y="6164203"/>
                  <a:pt x="4177276" y="6164798"/>
                </a:cubicBezTo>
                <a:lnTo>
                  <a:pt x="4177276" y="6194489"/>
                </a:lnTo>
                <a:lnTo>
                  <a:pt x="4156738" y="6194489"/>
                </a:lnTo>
                <a:lnTo>
                  <a:pt x="4156738" y="6203865"/>
                </a:lnTo>
                <a:lnTo>
                  <a:pt x="4177276" y="6203865"/>
                </a:lnTo>
                <a:lnTo>
                  <a:pt x="4177276" y="6280661"/>
                </a:lnTo>
                <a:cubicBezTo>
                  <a:pt x="4177276" y="6300901"/>
                  <a:pt x="4185722" y="6311022"/>
                  <a:pt x="4202614" y="6311022"/>
                </a:cubicBezTo>
                <a:cubicBezTo>
                  <a:pt x="4207302" y="6311022"/>
                  <a:pt x="4212325" y="6309757"/>
                  <a:pt x="4217683" y="6307227"/>
                </a:cubicBezTo>
                <a:lnTo>
                  <a:pt x="4217683" y="6297627"/>
                </a:lnTo>
                <a:cubicBezTo>
                  <a:pt x="4212771" y="6300380"/>
                  <a:pt x="4208195" y="6301757"/>
                  <a:pt x="4203953" y="6301757"/>
                </a:cubicBezTo>
                <a:cubicBezTo>
                  <a:pt x="4198000" y="6301757"/>
                  <a:pt x="4193777" y="6299990"/>
                  <a:pt x="4191284" y="6296455"/>
                </a:cubicBezTo>
                <a:cubicBezTo>
                  <a:pt x="4188791" y="6292920"/>
                  <a:pt x="4187545" y="6287209"/>
                  <a:pt x="4187545" y="6279321"/>
                </a:cubicBezTo>
                <a:lnTo>
                  <a:pt x="4187545" y="6203865"/>
                </a:lnTo>
                <a:lnTo>
                  <a:pt x="4217683" y="6203865"/>
                </a:lnTo>
                <a:lnTo>
                  <a:pt x="4217683" y="6194489"/>
                </a:lnTo>
                <a:lnTo>
                  <a:pt x="4187545" y="6194489"/>
                </a:lnTo>
                <a:close/>
                <a:moveTo>
                  <a:pt x="3919059" y="6158882"/>
                </a:moveTo>
                <a:lnTo>
                  <a:pt x="3946406" y="6158882"/>
                </a:lnTo>
                <a:cubicBezTo>
                  <a:pt x="3994106" y="6158882"/>
                  <a:pt x="4017955" y="6181578"/>
                  <a:pt x="4017955" y="6226971"/>
                </a:cubicBezTo>
                <a:cubicBezTo>
                  <a:pt x="4017955" y="6250188"/>
                  <a:pt x="4011593" y="6267955"/>
                  <a:pt x="3998868" y="6280270"/>
                </a:cubicBezTo>
                <a:cubicBezTo>
                  <a:pt x="3986143" y="6292586"/>
                  <a:pt x="3967912" y="6298743"/>
                  <a:pt x="3944174" y="6298743"/>
                </a:cubicBezTo>
                <a:lnTo>
                  <a:pt x="3919059" y="6298743"/>
                </a:lnTo>
                <a:close/>
                <a:moveTo>
                  <a:pt x="4634699" y="6148725"/>
                </a:moveTo>
                <a:cubicBezTo>
                  <a:pt x="4632541" y="6148725"/>
                  <a:pt x="4630588" y="6149487"/>
                  <a:pt x="4628839" y="6151013"/>
                </a:cubicBezTo>
                <a:cubicBezTo>
                  <a:pt x="4627090" y="6152538"/>
                  <a:pt x="4626216" y="6154529"/>
                  <a:pt x="4626216" y="6156985"/>
                </a:cubicBezTo>
                <a:cubicBezTo>
                  <a:pt x="4626216" y="6159515"/>
                  <a:pt x="4627072" y="6161598"/>
                  <a:pt x="4628783" y="6163235"/>
                </a:cubicBezTo>
                <a:cubicBezTo>
                  <a:pt x="4630495" y="6164872"/>
                  <a:pt x="4632467" y="6165691"/>
                  <a:pt x="4634699" y="6165691"/>
                </a:cubicBezTo>
                <a:cubicBezTo>
                  <a:pt x="4637080" y="6165691"/>
                  <a:pt x="4639127" y="6164835"/>
                  <a:pt x="4640838" y="6163124"/>
                </a:cubicBezTo>
                <a:cubicBezTo>
                  <a:pt x="4642550" y="6161412"/>
                  <a:pt x="4643405" y="6159366"/>
                  <a:pt x="4643405" y="6156985"/>
                </a:cubicBezTo>
                <a:cubicBezTo>
                  <a:pt x="4643405" y="6154454"/>
                  <a:pt x="4642531" y="6152445"/>
                  <a:pt x="4640782" y="6150957"/>
                </a:cubicBezTo>
                <a:cubicBezTo>
                  <a:pt x="4639034" y="6149469"/>
                  <a:pt x="4637006" y="6148725"/>
                  <a:pt x="4634699" y="6148725"/>
                </a:cubicBezTo>
                <a:close/>
                <a:moveTo>
                  <a:pt x="3908008" y="6148725"/>
                </a:moveTo>
                <a:lnTo>
                  <a:pt x="3908008" y="6308789"/>
                </a:lnTo>
                <a:lnTo>
                  <a:pt x="3945736" y="6308789"/>
                </a:lnTo>
                <a:cubicBezTo>
                  <a:pt x="3971856" y="6308789"/>
                  <a:pt x="3992338" y="6301180"/>
                  <a:pt x="4007184" y="6285963"/>
                </a:cubicBezTo>
                <a:cubicBezTo>
                  <a:pt x="4022029" y="6270745"/>
                  <a:pt x="4029452" y="6250932"/>
                  <a:pt x="4029452" y="6226524"/>
                </a:cubicBezTo>
                <a:cubicBezTo>
                  <a:pt x="4029452" y="6201149"/>
                  <a:pt x="4022532" y="6181839"/>
                  <a:pt x="4008691" y="6168593"/>
                </a:cubicBezTo>
                <a:cubicBezTo>
                  <a:pt x="3994850" y="6155347"/>
                  <a:pt x="3974646" y="6148725"/>
                  <a:pt x="3948080" y="6148725"/>
                </a:cubicBezTo>
                <a:close/>
                <a:moveTo>
                  <a:pt x="4457035" y="6146046"/>
                </a:moveTo>
                <a:cubicBezTo>
                  <a:pt x="4442376" y="6146046"/>
                  <a:pt x="4430656" y="6149990"/>
                  <a:pt x="4421875" y="6157878"/>
                </a:cubicBezTo>
                <a:cubicBezTo>
                  <a:pt x="4413094" y="6165765"/>
                  <a:pt x="4408704" y="6175365"/>
                  <a:pt x="4408704" y="6186676"/>
                </a:cubicBezTo>
                <a:cubicBezTo>
                  <a:pt x="4408704" y="6195010"/>
                  <a:pt x="4410862" y="6202359"/>
                  <a:pt x="4415178" y="6208721"/>
                </a:cubicBezTo>
                <a:cubicBezTo>
                  <a:pt x="4419494" y="6215083"/>
                  <a:pt x="4429763" y="6222990"/>
                  <a:pt x="4445985" y="6232440"/>
                </a:cubicBezTo>
                <a:cubicBezTo>
                  <a:pt x="4460496" y="6240849"/>
                  <a:pt x="4469928" y="6247491"/>
                  <a:pt x="4474281" y="6252365"/>
                </a:cubicBezTo>
                <a:cubicBezTo>
                  <a:pt x="4478634" y="6257239"/>
                  <a:pt x="4480811" y="6263769"/>
                  <a:pt x="4480811" y="6271954"/>
                </a:cubicBezTo>
                <a:cubicBezTo>
                  <a:pt x="4480811" y="6281256"/>
                  <a:pt x="4477574" y="6288493"/>
                  <a:pt x="4471100" y="6293665"/>
                </a:cubicBezTo>
                <a:cubicBezTo>
                  <a:pt x="4464626" y="6298836"/>
                  <a:pt x="4455138" y="6301422"/>
                  <a:pt x="4442636" y="6301422"/>
                </a:cubicBezTo>
                <a:cubicBezTo>
                  <a:pt x="4430879" y="6301422"/>
                  <a:pt x="4419270" y="6297776"/>
                  <a:pt x="4407811" y="6290483"/>
                </a:cubicBezTo>
                <a:lnTo>
                  <a:pt x="4407811" y="6303097"/>
                </a:lnTo>
                <a:cubicBezTo>
                  <a:pt x="4411606" y="6305329"/>
                  <a:pt x="4417094" y="6307301"/>
                  <a:pt x="4424275" y="6309012"/>
                </a:cubicBezTo>
                <a:cubicBezTo>
                  <a:pt x="4431456" y="6310724"/>
                  <a:pt x="4437799" y="6311580"/>
                  <a:pt x="4443306" y="6311580"/>
                </a:cubicBezTo>
                <a:cubicBezTo>
                  <a:pt x="4458859" y="6311580"/>
                  <a:pt x="4470895" y="6307710"/>
                  <a:pt x="4479416" y="6299971"/>
                </a:cubicBezTo>
                <a:cubicBezTo>
                  <a:pt x="4487936" y="6292232"/>
                  <a:pt x="4492196" y="6282223"/>
                  <a:pt x="4492196" y="6269945"/>
                </a:cubicBezTo>
                <a:cubicBezTo>
                  <a:pt x="4492196" y="6261387"/>
                  <a:pt x="4489722" y="6253816"/>
                  <a:pt x="4484773" y="6247230"/>
                </a:cubicBezTo>
                <a:cubicBezTo>
                  <a:pt x="4479825" y="6240645"/>
                  <a:pt x="4469872" y="6233110"/>
                  <a:pt x="4454915" y="6224627"/>
                </a:cubicBezTo>
                <a:cubicBezTo>
                  <a:pt x="4440478" y="6216293"/>
                  <a:pt x="4431084" y="6209707"/>
                  <a:pt x="4426730" y="6204870"/>
                </a:cubicBezTo>
                <a:cubicBezTo>
                  <a:pt x="4422377" y="6200033"/>
                  <a:pt x="4420201" y="6193522"/>
                  <a:pt x="4420201" y="6185336"/>
                </a:cubicBezTo>
                <a:cubicBezTo>
                  <a:pt x="4420201" y="6176853"/>
                  <a:pt x="4423382" y="6169858"/>
                  <a:pt x="4429744" y="6164352"/>
                </a:cubicBezTo>
                <a:cubicBezTo>
                  <a:pt x="4436107" y="6158845"/>
                  <a:pt x="4444720" y="6156092"/>
                  <a:pt x="4455584" y="6156092"/>
                </a:cubicBezTo>
                <a:cubicBezTo>
                  <a:pt x="4466226" y="6156092"/>
                  <a:pt x="4476234" y="6158212"/>
                  <a:pt x="4485610" y="6162454"/>
                </a:cubicBezTo>
                <a:lnTo>
                  <a:pt x="4485610" y="6150845"/>
                </a:lnTo>
                <a:cubicBezTo>
                  <a:pt x="4476085" y="6147646"/>
                  <a:pt x="4466560" y="6146046"/>
                  <a:pt x="4457035" y="6146046"/>
                </a:cubicBezTo>
                <a:close/>
                <a:moveTo>
                  <a:pt x="4550683" y="3898830"/>
                </a:moveTo>
                <a:lnTo>
                  <a:pt x="4553217" y="3907454"/>
                </a:lnTo>
                <a:lnTo>
                  <a:pt x="4593882" y="4014605"/>
                </a:lnTo>
                <a:lnTo>
                  <a:pt x="4507644" y="4014605"/>
                </a:lnTo>
                <a:lnTo>
                  <a:pt x="4548250" y="3906607"/>
                </a:lnTo>
                <a:close/>
                <a:moveTo>
                  <a:pt x="3931558" y="3898830"/>
                </a:moveTo>
                <a:lnTo>
                  <a:pt x="3934092" y="3907454"/>
                </a:lnTo>
                <a:lnTo>
                  <a:pt x="3974757" y="4014605"/>
                </a:lnTo>
                <a:lnTo>
                  <a:pt x="3888520" y="4014605"/>
                </a:lnTo>
                <a:lnTo>
                  <a:pt x="3929126" y="3906607"/>
                </a:lnTo>
                <a:close/>
                <a:moveTo>
                  <a:pt x="2931433" y="3898830"/>
                </a:moveTo>
                <a:lnTo>
                  <a:pt x="2933967" y="3907454"/>
                </a:lnTo>
                <a:lnTo>
                  <a:pt x="2974632" y="4014605"/>
                </a:lnTo>
                <a:lnTo>
                  <a:pt x="2888394" y="4014605"/>
                </a:lnTo>
                <a:lnTo>
                  <a:pt x="2929001" y="3906607"/>
                </a:lnTo>
                <a:close/>
                <a:moveTo>
                  <a:pt x="4721972" y="3885543"/>
                </a:moveTo>
                <a:lnTo>
                  <a:pt x="4763638" y="3885543"/>
                </a:lnTo>
                <a:cubicBezTo>
                  <a:pt x="4780988" y="3885543"/>
                  <a:pt x="4794212" y="3889591"/>
                  <a:pt x="4803312" y="3897686"/>
                </a:cubicBezTo>
                <a:cubicBezTo>
                  <a:pt x="4812412" y="3905781"/>
                  <a:pt x="4816962" y="3917009"/>
                  <a:pt x="4816962" y="3931368"/>
                </a:cubicBezTo>
                <a:cubicBezTo>
                  <a:pt x="4816962" y="3947225"/>
                  <a:pt x="4811887" y="3959670"/>
                  <a:pt x="4801737" y="3968704"/>
                </a:cubicBezTo>
                <a:cubicBezTo>
                  <a:pt x="4791586" y="3977737"/>
                  <a:pt x="4777704" y="3982254"/>
                  <a:pt x="4760089" y="3982254"/>
                </a:cubicBezTo>
                <a:lnTo>
                  <a:pt x="4721972" y="3982254"/>
                </a:lnTo>
                <a:close/>
                <a:moveTo>
                  <a:pt x="4331447" y="3885543"/>
                </a:moveTo>
                <a:lnTo>
                  <a:pt x="4366517" y="3885543"/>
                </a:lnTo>
                <a:cubicBezTo>
                  <a:pt x="4406005" y="3885543"/>
                  <a:pt x="4425749" y="3902568"/>
                  <a:pt x="4425749" y="3936617"/>
                </a:cubicBezTo>
                <a:cubicBezTo>
                  <a:pt x="4425749" y="3954603"/>
                  <a:pt x="4420407" y="3968484"/>
                  <a:pt x="4409725" y="3978260"/>
                </a:cubicBezTo>
                <a:cubicBezTo>
                  <a:pt x="4399042" y="3988035"/>
                  <a:pt x="4383233" y="3992923"/>
                  <a:pt x="4362296" y="3992923"/>
                </a:cubicBezTo>
                <a:lnTo>
                  <a:pt x="4331447" y="3992923"/>
                </a:lnTo>
                <a:close/>
                <a:moveTo>
                  <a:pt x="3421882" y="3881241"/>
                </a:moveTo>
                <a:cubicBezTo>
                  <a:pt x="3450193" y="3881241"/>
                  <a:pt x="3472560" y="3890492"/>
                  <a:pt x="3488984" y="3908992"/>
                </a:cubicBezTo>
                <a:cubicBezTo>
                  <a:pt x="3505407" y="3927493"/>
                  <a:pt x="3513618" y="3953411"/>
                  <a:pt x="3513618" y="3986747"/>
                </a:cubicBezTo>
                <a:cubicBezTo>
                  <a:pt x="3513618" y="4020790"/>
                  <a:pt x="3505219" y="4047223"/>
                  <a:pt x="3488420" y="4066046"/>
                </a:cubicBezTo>
                <a:cubicBezTo>
                  <a:pt x="3471622" y="4084868"/>
                  <a:pt x="3448767" y="4094280"/>
                  <a:pt x="3419857" y="4094280"/>
                </a:cubicBezTo>
                <a:cubicBezTo>
                  <a:pt x="3392290" y="4094280"/>
                  <a:pt x="3370222" y="4084768"/>
                  <a:pt x="3353654" y="4065746"/>
                </a:cubicBezTo>
                <a:cubicBezTo>
                  <a:pt x="3337086" y="4046724"/>
                  <a:pt x="3328802" y="4020954"/>
                  <a:pt x="3328802" y="3988435"/>
                </a:cubicBezTo>
                <a:cubicBezTo>
                  <a:pt x="3328802" y="3956267"/>
                  <a:pt x="3337559" y="3930359"/>
                  <a:pt x="3355072" y="3910712"/>
                </a:cubicBezTo>
                <a:cubicBezTo>
                  <a:pt x="3372586" y="3891065"/>
                  <a:pt x="3394856" y="3881241"/>
                  <a:pt x="3421882" y="3881241"/>
                </a:cubicBezTo>
                <a:close/>
                <a:moveTo>
                  <a:pt x="4907775" y="3863345"/>
                </a:moveTo>
                <a:lnTo>
                  <a:pt x="4907775" y="4112176"/>
                </a:lnTo>
                <a:lnTo>
                  <a:pt x="4931522" y="4112176"/>
                </a:lnTo>
                <a:lnTo>
                  <a:pt x="4931522" y="3996950"/>
                </a:lnTo>
                <a:lnTo>
                  <a:pt x="5034180" y="4112176"/>
                </a:lnTo>
                <a:lnTo>
                  <a:pt x="5062821" y="4112176"/>
                </a:lnTo>
                <a:lnTo>
                  <a:pt x="4950086" y="3984077"/>
                </a:lnTo>
                <a:lnTo>
                  <a:pt x="5056282" y="3863345"/>
                </a:lnTo>
                <a:lnTo>
                  <a:pt x="5029392" y="3863345"/>
                </a:lnTo>
                <a:lnTo>
                  <a:pt x="4931522" y="3971432"/>
                </a:lnTo>
                <a:lnTo>
                  <a:pt x="4931522" y="3863345"/>
                </a:lnTo>
                <a:close/>
                <a:moveTo>
                  <a:pt x="4698225" y="3863345"/>
                </a:moveTo>
                <a:lnTo>
                  <a:pt x="4698225" y="4112176"/>
                </a:lnTo>
                <a:lnTo>
                  <a:pt x="4721972" y="4112176"/>
                </a:lnTo>
                <a:lnTo>
                  <a:pt x="4721972" y="4004280"/>
                </a:lnTo>
                <a:lnTo>
                  <a:pt x="4748430" y="4004280"/>
                </a:lnTo>
                <a:cubicBezTo>
                  <a:pt x="4757626" y="4004280"/>
                  <a:pt x="4765286" y="4006589"/>
                  <a:pt x="4771410" y="4011205"/>
                </a:cubicBezTo>
                <a:cubicBezTo>
                  <a:pt x="4777534" y="4015822"/>
                  <a:pt x="4783796" y="4025177"/>
                  <a:pt x="4790195" y="4039270"/>
                </a:cubicBezTo>
                <a:lnTo>
                  <a:pt x="4823369" y="4112176"/>
                </a:lnTo>
                <a:lnTo>
                  <a:pt x="4848144" y="4112176"/>
                </a:lnTo>
                <a:lnTo>
                  <a:pt x="4812168" y="4035021"/>
                </a:lnTo>
                <a:cubicBezTo>
                  <a:pt x="4804854" y="4017384"/>
                  <a:pt x="4797769" y="4005356"/>
                  <a:pt x="4790911" y="3998936"/>
                </a:cubicBezTo>
                <a:lnTo>
                  <a:pt x="4788415" y="3997261"/>
                </a:lnTo>
                <a:lnTo>
                  <a:pt x="4807123" y="3990598"/>
                </a:lnTo>
                <a:cubicBezTo>
                  <a:pt x="4813996" y="3986722"/>
                  <a:pt x="4820076" y="3981700"/>
                  <a:pt x="4825363" y="3975532"/>
                </a:cubicBezTo>
                <a:cubicBezTo>
                  <a:pt x="4835938" y="3963196"/>
                  <a:pt x="4841226" y="3947914"/>
                  <a:pt x="4841226" y="3929685"/>
                </a:cubicBezTo>
                <a:cubicBezTo>
                  <a:pt x="4841226" y="3909896"/>
                  <a:pt x="4834749" y="3893892"/>
                  <a:pt x="4821797" y="3881673"/>
                </a:cubicBezTo>
                <a:cubicBezTo>
                  <a:pt x="4808844" y="3869454"/>
                  <a:pt x="4791204" y="3863345"/>
                  <a:pt x="4768878" y="3863345"/>
                </a:cubicBezTo>
                <a:close/>
                <a:moveTo>
                  <a:pt x="4540964" y="3863345"/>
                </a:moveTo>
                <a:lnTo>
                  <a:pt x="4448631" y="4112176"/>
                </a:lnTo>
                <a:lnTo>
                  <a:pt x="4473043" y="4112176"/>
                </a:lnTo>
                <a:lnTo>
                  <a:pt x="4500707" y="4036804"/>
                </a:lnTo>
                <a:lnTo>
                  <a:pt x="4600588" y="4036804"/>
                </a:lnTo>
                <a:lnTo>
                  <a:pt x="4628253" y="4112176"/>
                </a:lnTo>
                <a:lnTo>
                  <a:pt x="4653065" y="4112176"/>
                </a:lnTo>
                <a:lnTo>
                  <a:pt x="4561687" y="3863345"/>
                </a:lnTo>
                <a:close/>
                <a:moveTo>
                  <a:pt x="4307700" y="3863345"/>
                </a:moveTo>
                <a:lnTo>
                  <a:pt x="4307700" y="4112176"/>
                </a:lnTo>
                <a:lnTo>
                  <a:pt x="4331447" y="4112176"/>
                </a:lnTo>
                <a:lnTo>
                  <a:pt x="4331447" y="4015122"/>
                </a:lnTo>
                <a:lnTo>
                  <a:pt x="4362627" y="4015122"/>
                </a:lnTo>
                <a:cubicBezTo>
                  <a:pt x="4390086" y="4015122"/>
                  <a:pt x="4411515" y="4007550"/>
                  <a:pt x="4426914" y="3992408"/>
                </a:cubicBezTo>
                <a:cubicBezTo>
                  <a:pt x="4442313" y="3977266"/>
                  <a:pt x="4450012" y="3957995"/>
                  <a:pt x="4450012" y="3934595"/>
                </a:cubicBezTo>
                <a:cubicBezTo>
                  <a:pt x="4450012" y="3911445"/>
                  <a:pt x="4443055" y="3893782"/>
                  <a:pt x="4429142" y="3881607"/>
                </a:cubicBezTo>
                <a:cubicBezTo>
                  <a:pt x="4415228" y="3869432"/>
                  <a:pt x="4395370" y="3863345"/>
                  <a:pt x="4369566" y="3863345"/>
                </a:cubicBezTo>
                <a:close/>
                <a:moveTo>
                  <a:pt x="4069575" y="3863345"/>
                </a:moveTo>
                <a:lnTo>
                  <a:pt x="4069575" y="4112176"/>
                </a:lnTo>
                <a:lnTo>
                  <a:pt x="4190377" y="4112176"/>
                </a:lnTo>
                <a:lnTo>
                  <a:pt x="4190377" y="4090150"/>
                </a:lnTo>
                <a:lnTo>
                  <a:pt x="4093322" y="4090150"/>
                </a:lnTo>
                <a:lnTo>
                  <a:pt x="4093322" y="3863345"/>
                </a:lnTo>
                <a:close/>
                <a:moveTo>
                  <a:pt x="3921839" y="3863345"/>
                </a:moveTo>
                <a:lnTo>
                  <a:pt x="3829506" y="4112176"/>
                </a:lnTo>
                <a:lnTo>
                  <a:pt x="3853918" y="4112176"/>
                </a:lnTo>
                <a:lnTo>
                  <a:pt x="3881582" y="4036804"/>
                </a:lnTo>
                <a:lnTo>
                  <a:pt x="3981463" y="4036804"/>
                </a:lnTo>
                <a:lnTo>
                  <a:pt x="4009128" y="4112176"/>
                </a:lnTo>
                <a:lnTo>
                  <a:pt x="4033940" y="4112176"/>
                </a:lnTo>
                <a:lnTo>
                  <a:pt x="3942562" y="3863345"/>
                </a:lnTo>
                <a:close/>
                <a:moveTo>
                  <a:pt x="3593325" y="3863345"/>
                </a:moveTo>
                <a:lnTo>
                  <a:pt x="3593325" y="4112176"/>
                </a:lnTo>
                <a:lnTo>
                  <a:pt x="3617072" y="4112176"/>
                </a:lnTo>
                <a:lnTo>
                  <a:pt x="3617072" y="3909331"/>
                </a:lnTo>
                <a:lnTo>
                  <a:pt x="3620958" y="3915257"/>
                </a:lnTo>
                <a:lnTo>
                  <a:pt x="3766126" y="4112176"/>
                </a:lnTo>
                <a:lnTo>
                  <a:pt x="3783304" y="4112176"/>
                </a:lnTo>
                <a:lnTo>
                  <a:pt x="3783304" y="3863345"/>
                </a:lnTo>
                <a:lnTo>
                  <a:pt x="3759557" y="3863345"/>
                </a:lnTo>
                <a:lnTo>
                  <a:pt x="3759557" y="4055924"/>
                </a:lnTo>
                <a:lnTo>
                  <a:pt x="3760026" y="4065263"/>
                </a:lnTo>
                <a:lnTo>
                  <a:pt x="3755583" y="4058632"/>
                </a:lnTo>
                <a:lnTo>
                  <a:pt x="3611426" y="3863345"/>
                </a:lnTo>
                <a:close/>
                <a:moveTo>
                  <a:pt x="3231375" y="3863345"/>
                </a:moveTo>
                <a:lnTo>
                  <a:pt x="3231375" y="4112176"/>
                </a:lnTo>
                <a:lnTo>
                  <a:pt x="3255122" y="4112176"/>
                </a:lnTo>
                <a:lnTo>
                  <a:pt x="3255122" y="3863345"/>
                </a:lnTo>
                <a:close/>
                <a:moveTo>
                  <a:pt x="3020241" y="3863345"/>
                </a:moveTo>
                <a:lnTo>
                  <a:pt x="3020241" y="3885543"/>
                </a:lnTo>
                <a:lnTo>
                  <a:pt x="3090091" y="3885543"/>
                </a:lnTo>
                <a:lnTo>
                  <a:pt x="3090091" y="4112176"/>
                </a:lnTo>
                <a:lnTo>
                  <a:pt x="3113666" y="4112176"/>
                </a:lnTo>
                <a:lnTo>
                  <a:pt x="3113666" y="3885543"/>
                </a:lnTo>
                <a:lnTo>
                  <a:pt x="3183515" y="3885543"/>
                </a:lnTo>
                <a:lnTo>
                  <a:pt x="3183515" y="3863345"/>
                </a:lnTo>
                <a:close/>
                <a:moveTo>
                  <a:pt x="2921714" y="3863345"/>
                </a:moveTo>
                <a:lnTo>
                  <a:pt x="2829381" y="4112176"/>
                </a:lnTo>
                <a:lnTo>
                  <a:pt x="2853792" y="4112176"/>
                </a:lnTo>
                <a:lnTo>
                  <a:pt x="2881457" y="4036804"/>
                </a:lnTo>
                <a:lnTo>
                  <a:pt x="2981338" y="4036804"/>
                </a:lnTo>
                <a:lnTo>
                  <a:pt x="3009003" y="4112176"/>
                </a:lnTo>
                <a:lnTo>
                  <a:pt x="3033815" y="4112176"/>
                </a:lnTo>
                <a:lnTo>
                  <a:pt x="2942437" y="3863345"/>
                </a:lnTo>
                <a:close/>
                <a:moveTo>
                  <a:pt x="2593200" y="3863345"/>
                </a:moveTo>
                <a:lnTo>
                  <a:pt x="2593200" y="4112176"/>
                </a:lnTo>
                <a:lnTo>
                  <a:pt x="2616947" y="4112176"/>
                </a:lnTo>
                <a:lnTo>
                  <a:pt x="2616947" y="3909331"/>
                </a:lnTo>
                <a:lnTo>
                  <a:pt x="2620833" y="3915257"/>
                </a:lnTo>
                <a:lnTo>
                  <a:pt x="2766001" y="4112176"/>
                </a:lnTo>
                <a:lnTo>
                  <a:pt x="2783179" y="4112176"/>
                </a:lnTo>
                <a:lnTo>
                  <a:pt x="2783179" y="3863345"/>
                </a:lnTo>
                <a:lnTo>
                  <a:pt x="2759432" y="3863345"/>
                </a:lnTo>
                <a:lnTo>
                  <a:pt x="2759432" y="4055924"/>
                </a:lnTo>
                <a:lnTo>
                  <a:pt x="2759901" y="4065263"/>
                </a:lnTo>
                <a:lnTo>
                  <a:pt x="2755458" y="4058632"/>
                </a:lnTo>
                <a:lnTo>
                  <a:pt x="2611301" y="3863345"/>
                </a:lnTo>
                <a:close/>
                <a:moveTo>
                  <a:pt x="2250300" y="3863345"/>
                </a:moveTo>
                <a:lnTo>
                  <a:pt x="2250300" y="4112176"/>
                </a:lnTo>
                <a:lnTo>
                  <a:pt x="2274047" y="4112176"/>
                </a:lnTo>
                <a:lnTo>
                  <a:pt x="2274047" y="3909331"/>
                </a:lnTo>
                <a:lnTo>
                  <a:pt x="2277933" y="3915257"/>
                </a:lnTo>
                <a:lnTo>
                  <a:pt x="2423100" y="4112176"/>
                </a:lnTo>
                <a:lnTo>
                  <a:pt x="2440279" y="4112176"/>
                </a:lnTo>
                <a:lnTo>
                  <a:pt x="2440279" y="3863345"/>
                </a:lnTo>
                <a:lnTo>
                  <a:pt x="2416532" y="3863345"/>
                </a:lnTo>
                <a:lnTo>
                  <a:pt x="2416532" y="4055924"/>
                </a:lnTo>
                <a:lnTo>
                  <a:pt x="2417001" y="4065263"/>
                </a:lnTo>
                <a:lnTo>
                  <a:pt x="2412558" y="4058632"/>
                </a:lnTo>
                <a:lnTo>
                  <a:pt x="2268401" y="3863345"/>
                </a:lnTo>
                <a:close/>
                <a:moveTo>
                  <a:pt x="2164575" y="3863345"/>
                </a:moveTo>
                <a:lnTo>
                  <a:pt x="2164575" y="4112176"/>
                </a:lnTo>
                <a:lnTo>
                  <a:pt x="2188322" y="4112176"/>
                </a:lnTo>
                <a:lnTo>
                  <a:pt x="2188322" y="3863345"/>
                </a:lnTo>
                <a:close/>
                <a:moveTo>
                  <a:pt x="5159102" y="3859215"/>
                </a:moveTo>
                <a:cubicBezTo>
                  <a:pt x="5136065" y="3859215"/>
                  <a:pt x="5117547" y="3865502"/>
                  <a:pt x="5103551" y="3878075"/>
                </a:cubicBezTo>
                <a:cubicBezTo>
                  <a:pt x="5089553" y="3890649"/>
                  <a:pt x="5082555" y="3905994"/>
                  <a:pt x="5082555" y="3924111"/>
                </a:cubicBezTo>
                <a:cubicBezTo>
                  <a:pt x="5082555" y="3937428"/>
                  <a:pt x="5086002" y="3949167"/>
                  <a:pt x="5092897" y="3959328"/>
                </a:cubicBezTo>
                <a:cubicBezTo>
                  <a:pt x="5099792" y="3969489"/>
                  <a:pt x="5115703" y="3981828"/>
                  <a:pt x="5140630" y="3996346"/>
                </a:cubicBezTo>
                <a:cubicBezTo>
                  <a:pt x="5162332" y="4008917"/>
                  <a:pt x="5176262" y="4018648"/>
                  <a:pt x="5182419" y="4025541"/>
                </a:cubicBezTo>
                <a:cubicBezTo>
                  <a:pt x="5188577" y="4032433"/>
                  <a:pt x="5191655" y="4041620"/>
                  <a:pt x="5191655" y="4053101"/>
                </a:cubicBezTo>
                <a:cubicBezTo>
                  <a:pt x="5191655" y="4066116"/>
                  <a:pt x="5187140" y="4076233"/>
                  <a:pt x="5178108" y="4083452"/>
                </a:cubicBezTo>
                <a:cubicBezTo>
                  <a:pt x="5169076" y="4090670"/>
                  <a:pt x="5155482" y="4094280"/>
                  <a:pt x="5137326" y="4094280"/>
                </a:cubicBezTo>
                <a:cubicBezTo>
                  <a:pt x="5120248" y="4094280"/>
                  <a:pt x="5101532" y="4088768"/>
                  <a:pt x="5081178" y="4077746"/>
                </a:cubicBezTo>
                <a:lnTo>
                  <a:pt x="5081178" y="4102263"/>
                </a:lnTo>
                <a:cubicBezTo>
                  <a:pt x="5088311" y="4106448"/>
                  <a:pt x="5097439" y="4109864"/>
                  <a:pt x="5108564" y="4112510"/>
                </a:cubicBezTo>
                <a:cubicBezTo>
                  <a:pt x="5119688" y="4115155"/>
                  <a:pt x="5129610" y="4116478"/>
                  <a:pt x="5138329" y="4116478"/>
                </a:cubicBezTo>
                <a:cubicBezTo>
                  <a:pt x="5162849" y="4116478"/>
                  <a:pt x="5181910" y="4110302"/>
                  <a:pt x="5195514" y="4097951"/>
                </a:cubicBezTo>
                <a:cubicBezTo>
                  <a:pt x="5209117" y="4085600"/>
                  <a:pt x="5215919" y="4069637"/>
                  <a:pt x="5215919" y="4050062"/>
                </a:cubicBezTo>
                <a:cubicBezTo>
                  <a:pt x="5215919" y="4036409"/>
                  <a:pt x="5211993" y="4024358"/>
                  <a:pt x="5204141" y="4013912"/>
                </a:cubicBezTo>
                <a:cubicBezTo>
                  <a:pt x="5196288" y="4003465"/>
                  <a:pt x="5180792" y="3991681"/>
                  <a:pt x="5157650" y="3978559"/>
                </a:cubicBezTo>
                <a:cubicBezTo>
                  <a:pt x="5136188" y="3966173"/>
                  <a:pt x="5122380" y="3956561"/>
                  <a:pt x="5116224" y="3949724"/>
                </a:cubicBezTo>
                <a:cubicBezTo>
                  <a:pt x="5110068" y="3942886"/>
                  <a:pt x="5106991" y="3933674"/>
                  <a:pt x="5106991" y="3922087"/>
                </a:cubicBezTo>
                <a:cubicBezTo>
                  <a:pt x="5106991" y="3910247"/>
                  <a:pt x="5111432" y="3900480"/>
                  <a:pt x="5120314" y="3892784"/>
                </a:cubicBezTo>
                <a:cubicBezTo>
                  <a:pt x="5129196" y="3885089"/>
                  <a:pt x="5141392" y="3881241"/>
                  <a:pt x="5156903" y="3881241"/>
                </a:cubicBezTo>
                <a:cubicBezTo>
                  <a:pt x="5172428" y="3881241"/>
                  <a:pt x="5188773" y="3884447"/>
                  <a:pt x="5205938" y="3890859"/>
                </a:cubicBezTo>
                <a:lnTo>
                  <a:pt x="5205938" y="3867507"/>
                </a:lnTo>
                <a:cubicBezTo>
                  <a:pt x="5189447" y="3861979"/>
                  <a:pt x="5173835" y="3859215"/>
                  <a:pt x="5159102" y="3859215"/>
                </a:cubicBezTo>
                <a:close/>
                <a:moveTo>
                  <a:pt x="3424751" y="3859215"/>
                </a:moveTo>
                <a:cubicBezTo>
                  <a:pt x="3387628" y="3859215"/>
                  <a:pt x="3358311" y="3871193"/>
                  <a:pt x="3336802" y="3895149"/>
                </a:cubicBezTo>
                <a:cubicBezTo>
                  <a:pt x="3315293" y="3919105"/>
                  <a:pt x="3304538" y="3950820"/>
                  <a:pt x="3304538" y="3990293"/>
                </a:cubicBezTo>
                <a:cubicBezTo>
                  <a:pt x="3304538" y="4027549"/>
                  <a:pt x="3315002" y="4057894"/>
                  <a:pt x="3335931" y="4081328"/>
                </a:cubicBezTo>
                <a:cubicBezTo>
                  <a:pt x="3356860" y="4104761"/>
                  <a:pt x="3384948" y="4116478"/>
                  <a:pt x="3420196" y="4116478"/>
                </a:cubicBezTo>
                <a:cubicBezTo>
                  <a:pt x="3455936" y="4116478"/>
                  <a:pt x="3484485" y="4104632"/>
                  <a:pt x="3505844" y="4080939"/>
                </a:cubicBezTo>
                <a:cubicBezTo>
                  <a:pt x="3527202" y="4057246"/>
                  <a:pt x="3537882" y="4024949"/>
                  <a:pt x="3537882" y="3984047"/>
                </a:cubicBezTo>
                <a:cubicBezTo>
                  <a:pt x="3537882" y="3947006"/>
                  <a:pt x="3527447" y="3916941"/>
                  <a:pt x="3506576" y="3893850"/>
                </a:cubicBezTo>
                <a:cubicBezTo>
                  <a:pt x="3485706" y="3870760"/>
                  <a:pt x="3458431" y="3859215"/>
                  <a:pt x="3424751" y="3859215"/>
                </a:cubicBezTo>
                <a:close/>
                <a:moveTo>
                  <a:pt x="367606" y="3427415"/>
                </a:moveTo>
                <a:lnTo>
                  <a:pt x="390596" y="3427415"/>
                </a:lnTo>
                <a:cubicBezTo>
                  <a:pt x="434201" y="3427415"/>
                  <a:pt x="465386" y="3434663"/>
                  <a:pt x="484149" y="3449158"/>
                </a:cubicBezTo>
                <a:cubicBezTo>
                  <a:pt x="502913" y="3463653"/>
                  <a:pt x="512295" y="3483419"/>
                  <a:pt x="512295" y="3508457"/>
                </a:cubicBezTo>
                <a:cubicBezTo>
                  <a:pt x="512295" y="3530595"/>
                  <a:pt x="504301" y="3547462"/>
                  <a:pt x="488313" y="3559058"/>
                </a:cubicBezTo>
                <a:cubicBezTo>
                  <a:pt x="472325" y="3570654"/>
                  <a:pt x="441338" y="3576452"/>
                  <a:pt x="395353" y="3576452"/>
                </a:cubicBezTo>
                <a:lnTo>
                  <a:pt x="367606" y="3576452"/>
                </a:lnTo>
                <a:close/>
                <a:moveTo>
                  <a:pt x="3537417" y="3208406"/>
                </a:moveTo>
                <a:lnTo>
                  <a:pt x="3567764" y="3208406"/>
                </a:lnTo>
                <a:cubicBezTo>
                  <a:pt x="3597191" y="3208406"/>
                  <a:pt x="3617422" y="3210455"/>
                  <a:pt x="3628456" y="3214555"/>
                </a:cubicBezTo>
                <a:cubicBezTo>
                  <a:pt x="3639490" y="3218654"/>
                  <a:pt x="3648291" y="3225397"/>
                  <a:pt x="3654859" y="3234784"/>
                </a:cubicBezTo>
                <a:cubicBezTo>
                  <a:pt x="3661427" y="3244171"/>
                  <a:pt x="3664711" y="3255210"/>
                  <a:pt x="3664711" y="3267902"/>
                </a:cubicBezTo>
                <a:cubicBezTo>
                  <a:pt x="3664711" y="3289319"/>
                  <a:pt x="3658077" y="3304656"/>
                  <a:pt x="3644809" y="3313911"/>
                </a:cubicBezTo>
                <a:cubicBezTo>
                  <a:pt x="3631541" y="3323166"/>
                  <a:pt x="3607305" y="3327793"/>
                  <a:pt x="3572100" y="3327793"/>
                </a:cubicBezTo>
                <a:lnTo>
                  <a:pt x="3537417" y="3327793"/>
                </a:lnTo>
                <a:close/>
                <a:moveTo>
                  <a:pt x="1738810" y="3207219"/>
                </a:moveTo>
                <a:lnTo>
                  <a:pt x="1776366" y="3207219"/>
                </a:lnTo>
                <a:cubicBezTo>
                  <a:pt x="1845153" y="3207219"/>
                  <a:pt x="1895096" y="3222522"/>
                  <a:pt x="1926194" y="3253126"/>
                </a:cubicBezTo>
                <a:cubicBezTo>
                  <a:pt x="1960719" y="3287161"/>
                  <a:pt x="1977982" y="3335047"/>
                  <a:pt x="1977982" y="3396784"/>
                </a:cubicBezTo>
                <a:cubicBezTo>
                  <a:pt x="1977982" y="3436888"/>
                  <a:pt x="1970735" y="3470660"/>
                  <a:pt x="1956239" y="3498098"/>
                </a:cubicBezTo>
                <a:cubicBezTo>
                  <a:pt x="1941744" y="3525536"/>
                  <a:pt x="1923098" y="3545059"/>
                  <a:pt x="1900300" y="3556668"/>
                </a:cubicBezTo>
                <a:cubicBezTo>
                  <a:pt x="1877504" y="3568276"/>
                  <a:pt x="1840804" y="3574081"/>
                  <a:pt x="1790203" y="3574081"/>
                </a:cubicBezTo>
                <a:lnTo>
                  <a:pt x="1738810" y="3574081"/>
                </a:lnTo>
                <a:close/>
                <a:moveTo>
                  <a:pt x="367606" y="3206033"/>
                </a:moveTo>
                <a:lnTo>
                  <a:pt x="396180" y="3206033"/>
                </a:lnTo>
                <a:cubicBezTo>
                  <a:pt x="421576" y="3206033"/>
                  <a:pt x="440491" y="3211371"/>
                  <a:pt x="452925" y="3222044"/>
                </a:cubicBezTo>
                <a:cubicBezTo>
                  <a:pt x="465359" y="3232718"/>
                  <a:pt x="471576" y="3247147"/>
                  <a:pt x="471576" y="3265332"/>
                </a:cubicBezTo>
                <a:cubicBezTo>
                  <a:pt x="471576" y="3284835"/>
                  <a:pt x="465029" y="3300252"/>
                  <a:pt x="451933" y="3311585"/>
                </a:cubicBezTo>
                <a:cubicBezTo>
                  <a:pt x="438838" y="3322918"/>
                  <a:pt x="418798" y="3328584"/>
                  <a:pt x="391813" y="3328584"/>
                </a:cubicBezTo>
                <a:lnTo>
                  <a:pt x="367606" y="3328584"/>
                </a:lnTo>
                <a:close/>
                <a:moveTo>
                  <a:pt x="1225607" y="3194174"/>
                </a:moveTo>
                <a:cubicBezTo>
                  <a:pt x="1278897" y="3194174"/>
                  <a:pt x="1324143" y="3213347"/>
                  <a:pt x="1361342" y="3251693"/>
                </a:cubicBezTo>
                <a:cubicBezTo>
                  <a:pt x="1398542" y="3290040"/>
                  <a:pt x="1417142" y="3336886"/>
                  <a:pt x="1417142" y="3392231"/>
                </a:cubicBezTo>
                <a:cubicBezTo>
                  <a:pt x="1417142" y="3447840"/>
                  <a:pt x="1398674" y="3494620"/>
                  <a:pt x="1361738" y="3532571"/>
                </a:cubicBezTo>
                <a:cubicBezTo>
                  <a:pt x="1324801" y="3570523"/>
                  <a:pt x="1280084" y="3589498"/>
                  <a:pt x="1227583" y="3589498"/>
                </a:cubicBezTo>
                <a:cubicBezTo>
                  <a:pt x="1181154" y="3589498"/>
                  <a:pt x="1139998" y="3574871"/>
                  <a:pt x="1104119" y="3545617"/>
                </a:cubicBezTo>
                <a:cubicBezTo>
                  <a:pt x="1057948" y="3508193"/>
                  <a:pt x="1034863" y="3457328"/>
                  <a:pt x="1034863" y="3393022"/>
                </a:cubicBezTo>
                <a:cubicBezTo>
                  <a:pt x="1034863" y="3335305"/>
                  <a:pt x="1053198" y="3287734"/>
                  <a:pt x="1089868" y="3250310"/>
                </a:cubicBezTo>
                <a:cubicBezTo>
                  <a:pt x="1126539" y="3212886"/>
                  <a:pt x="1171785" y="3194174"/>
                  <a:pt x="1225607" y="3194174"/>
                </a:cubicBezTo>
                <a:close/>
                <a:moveTo>
                  <a:pt x="4835229" y="3100482"/>
                </a:moveTo>
                <a:lnTo>
                  <a:pt x="5006206" y="3430182"/>
                </a:lnTo>
                <a:lnTo>
                  <a:pt x="5006206" y="3682004"/>
                </a:lnTo>
                <a:lnTo>
                  <a:pt x="5117688" y="3682004"/>
                </a:lnTo>
                <a:lnTo>
                  <a:pt x="5117688" y="3430182"/>
                </a:lnTo>
                <a:lnTo>
                  <a:pt x="5287875" y="3100482"/>
                </a:lnTo>
                <a:lnTo>
                  <a:pt x="5170532" y="3100482"/>
                </a:lnTo>
                <a:lnTo>
                  <a:pt x="5062553" y="3309670"/>
                </a:lnTo>
                <a:lnTo>
                  <a:pt x="4954066" y="3100482"/>
                </a:lnTo>
                <a:close/>
                <a:moveTo>
                  <a:pt x="4476318" y="3100482"/>
                </a:moveTo>
                <a:lnTo>
                  <a:pt x="4476318" y="3209591"/>
                </a:lnTo>
                <a:lnTo>
                  <a:pt x="4579497" y="3209591"/>
                </a:lnTo>
                <a:lnTo>
                  <a:pt x="4579497" y="3682004"/>
                </a:lnTo>
                <a:lnTo>
                  <a:pt x="4691770" y="3682004"/>
                </a:lnTo>
                <a:lnTo>
                  <a:pt x="4691770" y="3209591"/>
                </a:lnTo>
                <a:lnTo>
                  <a:pt x="4797717" y="3209591"/>
                </a:lnTo>
                <a:lnTo>
                  <a:pt x="4797717" y="3100482"/>
                </a:lnTo>
                <a:close/>
                <a:moveTo>
                  <a:pt x="4297133" y="3100482"/>
                </a:moveTo>
                <a:lnTo>
                  <a:pt x="4297133" y="3682004"/>
                </a:lnTo>
                <a:lnTo>
                  <a:pt x="4407034" y="3682004"/>
                </a:lnTo>
                <a:lnTo>
                  <a:pt x="4407034" y="3100482"/>
                </a:lnTo>
                <a:close/>
                <a:moveTo>
                  <a:pt x="3426726" y="3100482"/>
                </a:moveTo>
                <a:lnTo>
                  <a:pt x="3426726" y="3682004"/>
                </a:lnTo>
                <a:lnTo>
                  <a:pt x="3537417" y="3682004"/>
                </a:lnTo>
                <a:lnTo>
                  <a:pt x="3537417" y="3435717"/>
                </a:lnTo>
                <a:lnTo>
                  <a:pt x="3547547" y="3435717"/>
                </a:lnTo>
                <a:lnTo>
                  <a:pt x="3678313" y="3682004"/>
                </a:lnTo>
                <a:lnTo>
                  <a:pt x="3799319" y="3682004"/>
                </a:lnTo>
                <a:lnTo>
                  <a:pt x="3661561" y="3423462"/>
                </a:lnTo>
                <a:cubicBezTo>
                  <a:pt x="3698454" y="3410284"/>
                  <a:pt x="3726058" y="3390847"/>
                  <a:pt x="3744372" y="3365151"/>
                </a:cubicBezTo>
                <a:cubicBezTo>
                  <a:pt x="3762687" y="3339456"/>
                  <a:pt x="3771844" y="3307500"/>
                  <a:pt x="3771844" y="3269285"/>
                </a:cubicBezTo>
                <a:cubicBezTo>
                  <a:pt x="3771844" y="3232915"/>
                  <a:pt x="3763552" y="3201421"/>
                  <a:pt x="3746967" y="3174803"/>
                </a:cubicBezTo>
                <a:cubicBezTo>
                  <a:pt x="3730381" y="3148184"/>
                  <a:pt x="3708466" y="3129143"/>
                  <a:pt x="3681219" y="3117678"/>
                </a:cubicBezTo>
                <a:cubicBezTo>
                  <a:pt x="3653973" y="3106214"/>
                  <a:pt x="3608234" y="3100482"/>
                  <a:pt x="3544002" y="3100482"/>
                </a:cubicBezTo>
                <a:close/>
                <a:moveTo>
                  <a:pt x="3000510" y="3100482"/>
                </a:moveTo>
                <a:lnTo>
                  <a:pt x="3000510" y="3682004"/>
                </a:lnTo>
                <a:lnTo>
                  <a:pt x="3317956" y="3682004"/>
                </a:lnTo>
                <a:lnTo>
                  <a:pt x="3317956" y="3573290"/>
                </a:lnTo>
                <a:lnTo>
                  <a:pt x="3110410" y="3573290"/>
                </a:lnTo>
                <a:lnTo>
                  <a:pt x="3110410" y="3420299"/>
                </a:lnTo>
                <a:lnTo>
                  <a:pt x="3317956" y="3420299"/>
                </a:lnTo>
                <a:lnTo>
                  <a:pt x="3317956" y="3313957"/>
                </a:lnTo>
                <a:lnTo>
                  <a:pt x="3110410" y="3313957"/>
                </a:lnTo>
                <a:lnTo>
                  <a:pt x="3110410" y="3208800"/>
                </a:lnTo>
                <a:lnTo>
                  <a:pt x="3317956" y="3208800"/>
                </a:lnTo>
                <a:lnTo>
                  <a:pt x="3317956" y="3100482"/>
                </a:lnTo>
                <a:close/>
                <a:moveTo>
                  <a:pt x="2384536" y="3100482"/>
                </a:moveTo>
                <a:lnTo>
                  <a:pt x="2590500" y="3682004"/>
                </a:lnTo>
                <a:lnTo>
                  <a:pt x="2697238" y="3682004"/>
                </a:lnTo>
                <a:lnTo>
                  <a:pt x="2906760" y="3100482"/>
                </a:lnTo>
                <a:lnTo>
                  <a:pt x="2793098" y="3100482"/>
                </a:lnTo>
                <a:lnTo>
                  <a:pt x="2644660" y="3513596"/>
                </a:lnTo>
                <a:lnTo>
                  <a:pt x="2498340" y="3100482"/>
                </a:lnTo>
                <a:close/>
                <a:moveTo>
                  <a:pt x="2192108" y="3100482"/>
                </a:moveTo>
                <a:lnTo>
                  <a:pt x="2192108" y="3682004"/>
                </a:lnTo>
                <a:lnTo>
                  <a:pt x="2302009" y="3682004"/>
                </a:lnTo>
                <a:lnTo>
                  <a:pt x="2302009" y="3100482"/>
                </a:lnTo>
                <a:close/>
                <a:moveTo>
                  <a:pt x="1628910" y="3100482"/>
                </a:moveTo>
                <a:lnTo>
                  <a:pt x="1628910" y="3682004"/>
                </a:lnTo>
                <a:lnTo>
                  <a:pt x="1762024" y="3682004"/>
                </a:lnTo>
                <a:cubicBezTo>
                  <a:pt x="1837333" y="3682004"/>
                  <a:pt x="1890260" y="3677260"/>
                  <a:pt x="1920805" y="3667772"/>
                </a:cubicBezTo>
                <a:cubicBezTo>
                  <a:pt x="1951350" y="3658285"/>
                  <a:pt x="1979723" y="3641154"/>
                  <a:pt x="2005923" y="3616380"/>
                </a:cubicBezTo>
                <a:cubicBezTo>
                  <a:pt x="2032124" y="3591607"/>
                  <a:pt x="2052663" y="3560442"/>
                  <a:pt x="2067542" y="3522886"/>
                </a:cubicBezTo>
                <a:cubicBezTo>
                  <a:pt x="2082420" y="3485330"/>
                  <a:pt x="2089859" y="3444150"/>
                  <a:pt x="2089859" y="3399347"/>
                </a:cubicBezTo>
                <a:cubicBezTo>
                  <a:pt x="2089859" y="3336359"/>
                  <a:pt x="2076561" y="3281277"/>
                  <a:pt x="2049965" y="3234101"/>
                </a:cubicBezTo>
                <a:cubicBezTo>
                  <a:pt x="2023369" y="3186926"/>
                  <a:pt x="1989532" y="3152862"/>
                  <a:pt x="1948453" y="3131910"/>
                </a:cubicBezTo>
                <a:cubicBezTo>
                  <a:pt x="1907374" y="3110958"/>
                  <a:pt x="1844572" y="3100482"/>
                  <a:pt x="1760047" y="3100482"/>
                </a:cubicBezTo>
                <a:close/>
                <a:moveTo>
                  <a:pt x="715733" y="3100482"/>
                </a:moveTo>
                <a:lnTo>
                  <a:pt x="715733" y="3682004"/>
                </a:lnTo>
                <a:lnTo>
                  <a:pt x="825634" y="3682004"/>
                </a:lnTo>
                <a:lnTo>
                  <a:pt x="825634" y="3100482"/>
                </a:lnTo>
                <a:close/>
                <a:moveTo>
                  <a:pt x="256915" y="3100482"/>
                </a:moveTo>
                <a:lnTo>
                  <a:pt x="256915" y="3682004"/>
                </a:lnTo>
                <a:lnTo>
                  <a:pt x="419968" y="3682004"/>
                </a:lnTo>
                <a:cubicBezTo>
                  <a:pt x="466929" y="3682004"/>
                  <a:pt x="503733" y="3675350"/>
                  <a:pt x="530381" y="3662040"/>
                </a:cubicBezTo>
                <a:cubicBezTo>
                  <a:pt x="557028" y="3648731"/>
                  <a:pt x="578795" y="3628635"/>
                  <a:pt x="595680" y="3601753"/>
                </a:cubicBezTo>
                <a:cubicBezTo>
                  <a:pt x="612566" y="3574871"/>
                  <a:pt x="621009" y="3545090"/>
                  <a:pt x="621009" y="3512410"/>
                </a:cubicBezTo>
                <a:cubicBezTo>
                  <a:pt x="621009" y="3478412"/>
                  <a:pt x="612839" y="3448960"/>
                  <a:pt x="596499" y="3424055"/>
                </a:cubicBezTo>
                <a:cubicBezTo>
                  <a:pt x="580159" y="3399149"/>
                  <a:pt x="554331" y="3378395"/>
                  <a:pt x="519015" y="3361791"/>
                </a:cubicBezTo>
                <a:cubicBezTo>
                  <a:pt x="540099" y="3345978"/>
                  <a:pt x="555319" y="3329046"/>
                  <a:pt x="564675" y="3310992"/>
                </a:cubicBezTo>
                <a:cubicBezTo>
                  <a:pt x="574031" y="3292939"/>
                  <a:pt x="578709" y="3272843"/>
                  <a:pt x="578709" y="3250705"/>
                </a:cubicBezTo>
                <a:cubicBezTo>
                  <a:pt x="578709" y="3216707"/>
                  <a:pt x="568418" y="3187190"/>
                  <a:pt x="547837" y="3162152"/>
                </a:cubicBezTo>
                <a:cubicBezTo>
                  <a:pt x="527255" y="3137115"/>
                  <a:pt x="499547" y="3119984"/>
                  <a:pt x="464713" y="3110760"/>
                </a:cubicBezTo>
                <a:cubicBezTo>
                  <a:pt x="440175" y="3103908"/>
                  <a:pt x="401385" y="3100482"/>
                  <a:pt x="348346" y="3100482"/>
                </a:cubicBezTo>
                <a:close/>
                <a:moveTo>
                  <a:pt x="4022913" y="3085854"/>
                </a:moveTo>
                <a:cubicBezTo>
                  <a:pt x="3977793" y="3085854"/>
                  <a:pt x="3939862" y="3100284"/>
                  <a:pt x="3909122" y="3129143"/>
                </a:cubicBezTo>
                <a:cubicBezTo>
                  <a:pt x="3878381" y="3158001"/>
                  <a:pt x="3863011" y="3192592"/>
                  <a:pt x="3863011" y="3232915"/>
                </a:cubicBezTo>
                <a:cubicBezTo>
                  <a:pt x="3863011" y="3260852"/>
                  <a:pt x="3872251" y="3288854"/>
                  <a:pt x="3890730" y="3316922"/>
                </a:cubicBezTo>
                <a:cubicBezTo>
                  <a:pt x="3909209" y="3344990"/>
                  <a:pt x="3950130" y="3384852"/>
                  <a:pt x="4013494" y="3436508"/>
                </a:cubicBezTo>
                <a:cubicBezTo>
                  <a:pt x="4046759" y="3463653"/>
                  <a:pt x="4068275" y="3483815"/>
                  <a:pt x="4078042" y="3496992"/>
                </a:cubicBezTo>
                <a:cubicBezTo>
                  <a:pt x="4087811" y="3510170"/>
                  <a:pt x="4092694" y="3523347"/>
                  <a:pt x="4092694" y="3536525"/>
                </a:cubicBezTo>
                <a:cubicBezTo>
                  <a:pt x="4092694" y="3551020"/>
                  <a:pt x="4086227" y="3563802"/>
                  <a:pt x="4073292" y="3574871"/>
                </a:cubicBezTo>
                <a:cubicBezTo>
                  <a:pt x="4060358" y="3585940"/>
                  <a:pt x="4044389" y="3591475"/>
                  <a:pt x="4025384" y="3591475"/>
                </a:cubicBezTo>
                <a:cubicBezTo>
                  <a:pt x="3988961" y="3591475"/>
                  <a:pt x="3956758" y="3565779"/>
                  <a:pt x="3928777" y="3514386"/>
                </a:cubicBezTo>
                <a:lnTo>
                  <a:pt x="3835733" y="3570523"/>
                </a:lnTo>
                <a:cubicBezTo>
                  <a:pt x="3857633" y="3614008"/>
                  <a:pt x="3883951" y="3645898"/>
                  <a:pt x="3914687" y="3666191"/>
                </a:cubicBezTo>
                <a:cubicBezTo>
                  <a:pt x="3945424" y="3686484"/>
                  <a:pt x="3981503" y="3696631"/>
                  <a:pt x="4022926" y="3696631"/>
                </a:cubicBezTo>
                <a:cubicBezTo>
                  <a:pt x="4075957" y="3696631"/>
                  <a:pt x="4118962" y="3681082"/>
                  <a:pt x="4151941" y="3649983"/>
                </a:cubicBezTo>
                <a:cubicBezTo>
                  <a:pt x="4184919" y="3618884"/>
                  <a:pt x="4201409" y="3579483"/>
                  <a:pt x="4201409" y="3531781"/>
                </a:cubicBezTo>
                <a:cubicBezTo>
                  <a:pt x="4201409" y="3507271"/>
                  <a:pt x="4196723" y="3484671"/>
                  <a:pt x="4187350" y="3463983"/>
                </a:cubicBezTo>
                <a:cubicBezTo>
                  <a:pt x="4177978" y="3443294"/>
                  <a:pt x="4162072" y="3421617"/>
                  <a:pt x="4139633" y="3398952"/>
                </a:cubicBezTo>
                <a:cubicBezTo>
                  <a:pt x="4130656" y="3389728"/>
                  <a:pt x="4105046" y="3367458"/>
                  <a:pt x="4062804" y="3332142"/>
                </a:cubicBezTo>
                <a:cubicBezTo>
                  <a:pt x="4017663" y="3293927"/>
                  <a:pt x="3990604" y="3269022"/>
                  <a:pt x="3981627" y="3257426"/>
                </a:cubicBezTo>
                <a:cubicBezTo>
                  <a:pt x="3975026" y="3248728"/>
                  <a:pt x="3971725" y="3239504"/>
                  <a:pt x="3971725" y="3229753"/>
                </a:cubicBezTo>
                <a:cubicBezTo>
                  <a:pt x="3971725" y="3220002"/>
                  <a:pt x="3976345" y="3211238"/>
                  <a:pt x="3985586" y="3203464"/>
                </a:cubicBezTo>
                <a:cubicBezTo>
                  <a:pt x="3994827" y="3195689"/>
                  <a:pt x="4006707" y="3191802"/>
                  <a:pt x="4021227" y="3191802"/>
                </a:cubicBezTo>
                <a:cubicBezTo>
                  <a:pt x="4051062" y="3191802"/>
                  <a:pt x="4080369" y="3211832"/>
                  <a:pt x="4109150" y="3251891"/>
                </a:cubicBezTo>
                <a:lnTo>
                  <a:pt x="4191130" y="3179546"/>
                </a:lnTo>
                <a:cubicBezTo>
                  <a:pt x="4160521" y="3143967"/>
                  <a:pt x="4132090" y="3119457"/>
                  <a:pt x="4105836" y="3106016"/>
                </a:cubicBezTo>
                <a:cubicBezTo>
                  <a:pt x="4079582" y="3092575"/>
                  <a:pt x="4051941" y="3085854"/>
                  <a:pt x="4022913" y="3085854"/>
                </a:cubicBezTo>
                <a:close/>
                <a:moveTo>
                  <a:pt x="1226793" y="3085854"/>
                </a:moveTo>
                <a:cubicBezTo>
                  <a:pt x="1172464" y="3085854"/>
                  <a:pt x="1121764" y="3099493"/>
                  <a:pt x="1074692" y="3126771"/>
                </a:cubicBezTo>
                <a:cubicBezTo>
                  <a:pt x="1027619" y="3154048"/>
                  <a:pt x="990633" y="3191011"/>
                  <a:pt x="963732" y="3237659"/>
                </a:cubicBezTo>
                <a:cubicBezTo>
                  <a:pt x="936831" y="3284308"/>
                  <a:pt x="923381" y="3335437"/>
                  <a:pt x="923381" y="3391045"/>
                </a:cubicBezTo>
                <a:cubicBezTo>
                  <a:pt x="923381" y="3474063"/>
                  <a:pt x="952258" y="3545749"/>
                  <a:pt x="1010013" y="3606102"/>
                </a:cubicBezTo>
                <a:cubicBezTo>
                  <a:pt x="1067767" y="3666455"/>
                  <a:pt x="1140291" y="3696631"/>
                  <a:pt x="1227583" y="3696631"/>
                </a:cubicBezTo>
                <a:cubicBezTo>
                  <a:pt x="1310919" y="3696631"/>
                  <a:pt x="1381794" y="3667245"/>
                  <a:pt x="1440209" y="3608474"/>
                </a:cubicBezTo>
                <a:cubicBezTo>
                  <a:pt x="1498625" y="3549702"/>
                  <a:pt x="1527833" y="3477885"/>
                  <a:pt x="1527833" y="3393022"/>
                </a:cubicBezTo>
                <a:cubicBezTo>
                  <a:pt x="1527833" y="3307369"/>
                  <a:pt x="1498230" y="3234760"/>
                  <a:pt x="1439023" y="3175198"/>
                </a:cubicBezTo>
                <a:cubicBezTo>
                  <a:pt x="1379818" y="3115636"/>
                  <a:pt x="1309074" y="3085854"/>
                  <a:pt x="1226793" y="3085854"/>
                </a:cubicBezTo>
                <a:close/>
                <a:moveTo>
                  <a:pt x="3015858" y="2676433"/>
                </a:moveTo>
                <a:lnTo>
                  <a:pt x="3049071" y="2676433"/>
                </a:lnTo>
                <a:lnTo>
                  <a:pt x="3049071" y="2852865"/>
                </a:lnTo>
                <a:lnTo>
                  <a:pt x="2993655" y="2852865"/>
                </a:lnTo>
                <a:lnTo>
                  <a:pt x="2993655" y="2710276"/>
                </a:lnTo>
                <a:lnTo>
                  <a:pt x="3043555" y="2719517"/>
                </a:lnTo>
                <a:close/>
                <a:moveTo>
                  <a:pt x="2447487" y="2676433"/>
                </a:moveTo>
                <a:lnTo>
                  <a:pt x="2480702" y="2676433"/>
                </a:lnTo>
                <a:lnTo>
                  <a:pt x="2453005" y="2719517"/>
                </a:lnTo>
                <a:lnTo>
                  <a:pt x="2502903" y="2710277"/>
                </a:lnTo>
                <a:lnTo>
                  <a:pt x="2502903" y="2852865"/>
                </a:lnTo>
                <a:lnTo>
                  <a:pt x="2447487" y="2852865"/>
                </a:lnTo>
                <a:close/>
                <a:moveTo>
                  <a:pt x="2786380" y="2671892"/>
                </a:moveTo>
                <a:lnTo>
                  <a:pt x="2845789" y="2682894"/>
                </a:lnTo>
                <a:lnTo>
                  <a:pt x="2786380" y="2693866"/>
                </a:lnTo>
                <a:close/>
                <a:moveTo>
                  <a:pt x="2710180" y="2671892"/>
                </a:moveTo>
                <a:lnTo>
                  <a:pt x="2710180" y="2693848"/>
                </a:lnTo>
                <a:lnTo>
                  <a:pt x="2650903" y="2682869"/>
                </a:lnTo>
                <a:close/>
                <a:moveTo>
                  <a:pt x="2899605" y="2306587"/>
                </a:moveTo>
                <a:cubicBezTo>
                  <a:pt x="2899719" y="2306587"/>
                  <a:pt x="2899758" y="2306644"/>
                  <a:pt x="2899700" y="2306740"/>
                </a:cubicBezTo>
                <a:lnTo>
                  <a:pt x="2881528" y="2334697"/>
                </a:lnTo>
                <a:lnTo>
                  <a:pt x="2865989" y="2310791"/>
                </a:lnTo>
                <a:close/>
                <a:moveTo>
                  <a:pt x="2596953" y="2306587"/>
                </a:moveTo>
                <a:lnTo>
                  <a:pt x="2630571" y="2310791"/>
                </a:lnTo>
                <a:lnTo>
                  <a:pt x="2615031" y="2334698"/>
                </a:lnTo>
                <a:lnTo>
                  <a:pt x="2596858" y="2306740"/>
                </a:lnTo>
                <a:cubicBezTo>
                  <a:pt x="2596801" y="2306644"/>
                  <a:pt x="2596858" y="2306578"/>
                  <a:pt x="2596953" y="2306587"/>
                </a:cubicBezTo>
                <a:close/>
                <a:moveTo>
                  <a:pt x="3021363" y="2060204"/>
                </a:moveTo>
                <a:lnTo>
                  <a:pt x="3178526" y="2291843"/>
                </a:lnTo>
                <a:lnTo>
                  <a:pt x="3124967" y="2285175"/>
                </a:lnTo>
                <a:lnTo>
                  <a:pt x="3105459" y="2282699"/>
                </a:lnTo>
                <a:lnTo>
                  <a:pt x="3104707" y="2282622"/>
                </a:lnTo>
                <a:cubicBezTo>
                  <a:pt x="3099458" y="2282285"/>
                  <a:pt x="3094928" y="2286267"/>
                  <a:pt x="3094590" y="2291517"/>
                </a:cubicBezTo>
                <a:cubicBezTo>
                  <a:pt x="3094263" y="2296600"/>
                  <a:pt x="3097995" y="2301042"/>
                  <a:pt x="3103059" y="2301596"/>
                </a:cubicBezTo>
                <a:lnTo>
                  <a:pt x="3118185" y="2303501"/>
                </a:lnTo>
                <a:lnTo>
                  <a:pt x="3223160" y="2464969"/>
                </a:lnTo>
                <a:lnTo>
                  <a:pt x="3144931" y="2443642"/>
                </a:lnTo>
                <a:lnTo>
                  <a:pt x="3117004" y="2435670"/>
                </a:lnTo>
                <a:cubicBezTo>
                  <a:pt x="3111946" y="2434223"/>
                  <a:pt x="3106673" y="2437151"/>
                  <a:pt x="3105226" y="2442209"/>
                </a:cubicBezTo>
                <a:cubicBezTo>
                  <a:pt x="3103779" y="2447267"/>
                  <a:pt x="3106707" y="2452540"/>
                  <a:pt x="3111765" y="2453987"/>
                </a:cubicBezTo>
                <a:lnTo>
                  <a:pt x="3136301" y="2461007"/>
                </a:lnTo>
                <a:lnTo>
                  <a:pt x="3289968" y="2700075"/>
                </a:lnTo>
                <a:lnTo>
                  <a:pt x="3059463" y="2657383"/>
                </a:lnTo>
                <a:lnTo>
                  <a:pt x="3003612" y="2657383"/>
                </a:lnTo>
                <a:lnTo>
                  <a:pt x="2891913" y="2483629"/>
                </a:lnTo>
                <a:lnTo>
                  <a:pt x="2905812" y="2462010"/>
                </a:lnTo>
                <a:lnTo>
                  <a:pt x="2976880" y="2481392"/>
                </a:lnTo>
                <a:lnTo>
                  <a:pt x="2892895" y="2352184"/>
                </a:lnTo>
                <a:lnTo>
                  <a:pt x="2924551" y="2303463"/>
                </a:lnTo>
                <a:lnTo>
                  <a:pt x="2939677" y="2301558"/>
                </a:lnTo>
                <a:cubicBezTo>
                  <a:pt x="2944918" y="2301108"/>
                  <a:pt x="2948804" y="2296495"/>
                  <a:pt x="2948354" y="2291252"/>
                </a:cubicBezTo>
                <a:cubicBezTo>
                  <a:pt x="2947904" y="2286009"/>
                  <a:pt x="2943291" y="2282125"/>
                  <a:pt x="2938048" y="2282575"/>
                </a:cubicBezTo>
                <a:lnTo>
                  <a:pt x="2937276" y="2282660"/>
                </a:lnTo>
                <a:lnTo>
                  <a:pt x="2918798" y="2285007"/>
                </a:lnTo>
                <a:lnTo>
                  <a:pt x="2893810" y="2248182"/>
                </a:lnTo>
                <a:close/>
                <a:moveTo>
                  <a:pt x="2475195" y="2060204"/>
                </a:moveTo>
                <a:lnTo>
                  <a:pt x="2602743" y="2248194"/>
                </a:lnTo>
                <a:lnTo>
                  <a:pt x="2577739" y="2285041"/>
                </a:lnTo>
                <a:lnTo>
                  <a:pt x="2559291" y="2282699"/>
                </a:lnTo>
                <a:lnTo>
                  <a:pt x="2558539" y="2282622"/>
                </a:lnTo>
                <a:cubicBezTo>
                  <a:pt x="2553290" y="2282285"/>
                  <a:pt x="2548760" y="2286267"/>
                  <a:pt x="2548422" y="2291517"/>
                </a:cubicBezTo>
                <a:cubicBezTo>
                  <a:pt x="2548095" y="2296600"/>
                  <a:pt x="2551827" y="2301042"/>
                  <a:pt x="2556891" y="2301596"/>
                </a:cubicBezTo>
                <a:lnTo>
                  <a:pt x="2572017" y="2303501"/>
                </a:lnTo>
                <a:lnTo>
                  <a:pt x="2603666" y="2352183"/>
                </a:lnTo>
                <a:lnTo>
                  <a:pt x="2519680" y="2481392"/>
                </a:lnTo>
                <a:lnTo>
                  <a:pt x="2590773" y="2462003"/>
                </a:lnTo>
                <a:lnTo>
                  <a:pt x="2604661" y="2483609"/>
                </a:lnTo>
                <a:lnTo>
                  <a:pt x="2492948" y="2657383"/>
                </a:lnTo>
                <a:lnTo>
                  <a:pt x="2437752" y="2657383"/>
                </a:lnTo>
                <a:lnTo>
                  <a:pt x="2206590" y="2700075"/>
                </a:lnTo>
                <a:lnTo>
                  <a:pt x="2360295" y="2460997"/>
                </a:lnTo>
                <a:lnTo>
                  <a:pt x="2384832" y="2453977"/>
                </a:lnTo>
                <a:cubicBezTo>
                  <a:pt x="2389889" y="2452530"/>
                  <a:pt x="2392817" y="2447257"/>
                  <a:pt x="2391370" y="2442199"/>
                </a:cubicBezTo>
                <a:cubicBezTo>
                  <a:pt x="2389924" y="2437142"/>
                  <a:pt x="2384651" y="2434214"/>
                  <a:pt x="2379593" y="2435661"/>
                </a:cubicBezTo>
                <a:lnTo>
                  <a:pt x="2351665" y="2443652"/>
                </a:lnTo>
                <a:lnTo>
                  <a:pt x="2273437" y="2464978"/>
                </a:lnTo>
                <a:lnTo>
                  <a:pt x="2378383" y="2303463"/>
                </a:lnTo>
                <a:lnTo>
                  <a:pt x="2393509" y="2301558"/>
                </a:lnTo>
                <a:cubicBezTo>
                  <a:pt x="2398750" y="2301108"/>
                  <a:pt x="2402636" y="2296495"/>
                  <a:pt x="2402186" y="2291252"/>
                </a:cubicBezTo>
                <a:cubicBezTo>
                  <a:pt x="2401736" y="2286009"/>
                  <a:pt x="2397123" y="2282125"/>
                  <a:pt x="2391880" y="2282575"/>
                </a:cubicBezTo>
                <a:lnTo>
                  <a:pt x="2391108" y="2282660"/>
                </a:lnTo>
                <a:lnTo>
                  <a:pt x="2371601" y="2285137"/>
                </a:lnTo>
                <a:lnTo>
                  <a:pt x="2318042" y="2291804"/>
                </a:lnTo>
                <a:close/>
                <a:moveTo>
                  <a:pt x="2475195" y="2026276"/>
                </a:moveTo>
                <a:lnTo>
                  <a:pt x="2278637" y="2315941"/>
                </a:lnTo>
                <a:lnTo>
                  <a:pt x="2353437" y="2306587"/>
                </a:lnTo>
                <a:cubicBezTo>
                  <a:pt x="2353551" y="2306587"/>
                  <a:pt x="2353590" y="2306644"/>
                  <a:pt x="2353532" y="2306740"/>
                </a:cubicBezTo>
                <a:lnTo>
                  <a:pt x="2230184" y="2496506"/>
                </a:lnTo>
                <a:lnTo>
                  <a:pt x="2332520" y="2468598"/>
                </a:lnTo>
                <a:cubicBezTo>
                  <a:pt x="2332654" y="2468598"/>
                  <a:pt x="2332701" y="2468598"/>
                  <a:pt x="2332625" y="2468741"/>
                </a:cubicBezTo>
                <a:lnTo>
                  <a:pt x="2166709" y="2726868"/>
                </a:lnTo>
                <a:lnTo>
                  <a:pt x="2428437" y="2678396"/>
                </a:lnTo>
                <a:lnTo>
                  <a:pt x="2428437" y="2871915"/>
                </a:lnTo>
                <a:lnTo>
                  <a:pt x="2521953" y="2871915"/>
                </a:lnTo>
                <a:lnTo>
                  <a:pt x="2521953" y="2706749"/>
                </a:lnTo>
                <a:lnTo>
                  <a:pt x="2598606" y="2692554"/>
                </a:lnTo>
                <a:lnTo>
                  <a:pt x="2710180" y="2713218"/>
                </a:lnTo>
                <a:lnTo>
                  <a:pt x="2710180" y="2871917"/>
                </a:lnTo>
                <a:lnTo>
                  <a:pt x="2786380" y="2871917"/>
                </a:lnTo>
                <a:lnTo>
                  <a:pt x="2786380" y="2713256"/>
                </a:lnTo>
                <a:lnTo>
                  <a:pt x="2898057" y="2692573"/>
                </a:lnTo>
                <a:lnTo>
                  <a:pt x="2974605" y="2706749"/>
                </a:lnTo>
                <a:lnTo>
                  <a:pt x="2974605" y="2871915"/>
                </a:lnTo>
                <a:lnTo>
                  <a:pt x="3068121" y="2871915"/>
                </a:lnTo>
                <a:lnTo>
                  <a:pt x="3068121" y="2678358"/>
                </a:lnTo>
                <a:lnTo>
                  <a:pt x="3329849" y="2726830"/>
                </a:lnTo>
                <a:lnTo>
                  <a:pt x="3163933" y="2468703"/>
                </a:lnTo>
                <a:cubicBezTo>
                  <a:pt x="3163857" y="2468627"/>
                  <a:pt x="3163905" y="2468560"/>
                  <a:pt x="3164038" y="2468598"/>
                </a:cubicBezTo>
                <a:lnTo>
                  <a:pt x="3266375" y="2496506"/>
                </a:lnTo>
                <a:lnTo>
                  <a:pt x="3143026" y="2306740"/>
                </a:lnTo>
                <a:cubicBezTo>
                  <a:pt x="3142969" y="2306644"/>
                  <a:pt x="3143026" y="2306578"/>
                  <a:pt x="3143121" y="2306587"/>
                </a:cubicBezTo>
                <a:lnTo>
                  <a:pt x="3217921" y="2315941"/>
                </a:lnTo>
                <a:lnTo>
                  <a:pt x="3021363" y="2026276"/>
                </a:lnTo>
                <a:lnTo>
                  <a:pt x="2882297" y="2231216"/>
                </a:lnTo>
                <a:lnTo>
                  <a:pt x="2748280" y="2033717"/>
                </a:lnTo>
                <a:lnTo>
                  <a:pt x="2614262" y="2231217"/>
                </a:lnTo>
                <a:close/>
                <a:moveTo>
                  <a:pt x="0" y="0"/>
                </a:moveTo>
                <a:lnTo>
                  <a:pt x="5496560" y="0"/>
                </a:lnTo>
                <a:lnTo>
                  <a:pt x="5496560" y="6858000"/>
                </a:lnTo>
                <a:lnTo>
                  <a:pt x="0" y="6858000"/>
                </a:lnTo>
                <a:close/>
              </a:path>
            </a:pathLst>
          </a:custGeom>
          <a:solidFill>
            <a:schemeClr val="bg1"/>
          </a:solidFill>
          <a:ln w="9525" cap="flat">
            <a:noFill/>
            <a:prstDash val="solid"/>
            <a:miter/>
          </a:ln>
        </p:spPr>
        <p:txBody>
          <a:bodyPr wrap="square">
            <a:noAutofit/>
          </a:bodyPr>
          <a:lstStyle/>
          <a:p>
            <a:endParaRPr lang="en-GB" dirty="0"/>
          </a:p>
        </p:txBody>
      </p:sp>
    </p:spTree>
    <p:extLst>
      <p:ext uri="{BB962C8B-B14F-4D97-AF65-F5344CB8AC3E}">
        <p14:creationId xmlns:p14="http://schemas.microsoft.com/office/powerpoint/2010/main" val="735082890"/>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250" fill="hold"/>
                                        <p:tgtEl>
                                          <p:spTgt spid="18"/>
                                        </p:tgtEl>
                                        <p:attrNameLst>
                                          <p:attrName>ppt_x</p:attrName>
                                        </p:attrNameLst>
                                      </p:cBhvr>
                                      <p:tavLst>
                                        <p:tav tm="0">
                                          <p:val>
                                            <p:strVal val="#ppt_x"/>
                                          </p:val>
                                        </p:tav>
                                        <p:tav tm="100000">
                                          <p:val>
                                            <p:strVal val="#ppt_x"/>
                                          </p:val>
                                        </p:tav>
                                      </p:tavLst>
                                    </p:anim>
                                    <p:anim calcmode="lin" valueType="num">
                                      <p:cBhvr additive="base">
                                        <p:cTn id="8" dur="250" fill="hold"/>
                                        <p:tgtEl>
                                          <p:spTgt spid="1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250" fill="hold"/>
                                        <p:tgtEl>
                                          <p:spTgt spid="22"/>
                                        </p:tgtEl>
                                        <p:attrNameLst>
                                          <p:attrName>ppt_x</p:attrName>
                                        </p:attrNameLst>
                                      </p:cBhvr>
                                      <p:tavLst>
                                        <p:tav tm="0">
                                          <p:val>
                                            <p:strVal val="#ppt_x"/>
                                          </p:val>
                                        </p:tav>
                                        <p:tav tm="100000">
                                          <p:val>
                                            <p:strVal val="#ppt_x"/>
                                          </p:val>
                                        </p:tav>
                                      </p:tavLst>
                                    </p:anim>
                                    <p:anim calcmode="lin" valueType="num">
                                      <p:cBhvr additive="base">
                                        <p:cTn id="12" dur="2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29F274E6-E547-E84E-AA05-9D1CD51E74A4}"/>
            </a:ext>
          </a:extLst>
        </p:cNvPr>
        <p:cNvGrpSpPr/>
        <p:nvPr/>
      </p:nvGrpSpPr>
      <p:grpSpPr>
        <a:xfrm>
          <a:off x="0" y="0"/>
          <a:ext cx="0" cy="0"/>
          <a:chOff x="0" y="0"/>
          <a:chExt cx="0" cy="0"/>
        </a:xfrm>
      </p:grpSpPr>
      <p:sp>
        <p:nvSpPr>
          <p:cNvPr id="10" name="Title 1">
            <a:extLst>
              <a:ext uri="{FF2B5EF4-FFF2-40B4-BE49-F238E27FC236}">
                <a16:creationId xmlns:a16="http://schemas.microsoft.com/office/drawing/2014/main" id="{64812FB3-A321-7BEB-18A4-117408CFA93B}"/>
              </a:ext>
            </a:extLst>
          </p:cNvPr>
          <p:cNvSpPr>
            <a:spLocks noGrp="1"/>
          </p:cNvSpPr>
          <p:nvPr>
            <p:ph type="title"/>
          </p:nvPr>
        </p:nvSpPr>
        <p:spPr>
          <a:xfrm>
            <a:off x="1268693" y="564818"/>
            <a:ext cx="3574134" cy="723901"/>
          </a:xfrm>
        </p:spPr>
        <p:txBody>
          <a:bodyPr>
            <a:normAutofit/>
          </a:bodyPr>
          <a:lstStyle/>
          <a:p>
            <a:r>
              <a:rPr lang="en-GB" sz="3200" dirty="0">
                <a:solidFill>
                  <a:schemeClr val="bg1"/>
                </a:solidFill>
              </a:rPr>
              <a:t>INTRODUCTION</a:t>
            </a:r>
          </a:p>
        </p:txBody>
      </p:sp>
      <p:grpSp>
        <p:nvGrpSpPr>
          <p:cNvPr id="11" name="Group 10">
            <a:extLst>
              <a:ext uri="{FF2B5EF4-FFF2-40B4-BE49-F238E27FC236}">
                <a16:creationId xmlns:a16="http://schemas.microsoft.com/office/drawing/2014/main" id="{520FD62C-A9B0-49B0-155C-A1DEA5955D23}"/>
              </a:ext>
            </a:extLst>
          </p:cNvPr>
          <p:cNvGrpSpPr/>
          <p:nvPr/>
        </p:nvGrpSpPr>
        <p:grpSpPr>
          <a:xfrm>
            <a:off x="454938" y="547047"/>
            <a:ext cx="723904" cy="723901"/>
            <a:chOff x="2371725" y="2426589"/>
            <a:chExt cx="2004829" cy="2004822"/>
          </a:xfrm>
        </p:grpSpPr>
        <p:sp>
          <p:nvSpPr>
            <p:cNvPr id="12" name="Oval 11">
              <a:extLst>
                <a:ext uri="{FF2B5EF4-FFF2-40B4-BE49-F238E27FC236}">
                  <a16:creationId xmlns:a16="http://schemas.microsoft.com/office/drawing/2014/main" id="{CD362C5C-CE7C-59A1-D59E-BF03FF4FFB71}"/>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3" name="Graphic 12" descr="Document with solid fill">
              <a:extLst>
                <a:ext uri="{FF2B5EF4-FFF2-40B4-BE49-F238E27FC236}">
                  <a16:creationId xmlns:a16="http://schemas.microsoft.com/office/drawing/2014/main" id="{A67EF8DA-2751-E8FA-A352-A3F4C419377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15" name="Straight Connector 14">
            <a:extLst>
              <a:ext uri="{FF2B5EF4-FFF2-40B4-BE49-F238E27FC236}">
                <a16:creationId xmlns:a16="http://schemas.microsoft.com/office/drawing/2014/main" id="{08AD942C-0DBB-8995-F8BF-9CB0C73F8F65}"/>
              </a:ext>
            </a:extLst>
          </p:cNvPr>
          <p:cNvCxnSpPr/>
          <p:nvPr/>
        </p:nvCxnSpPr>
        <p:spPr>
          <a:xfrm>
            <a:off x="333375" y="1495424"/>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FBE9714-D09E-CC25-8890-339903772795}"/>
              </a:ext>
            </a:extLst>
          </p:cNvPr>
          <p:cNvSpPr txBox="1"/>
          <p:nvPr/>
        </p:nvSpPr>
        <p:spPr>
          <a:xfrm>
            <a:off x="6819900" y="2816484"/>
            <a:ext cx="5038725" cy="3416320"/>
          </a:xfrm>
          <a:prstGeom prst="rect">
            <a:avLst/>
          </a:prstGeom>
          <a:noFill/>
        </p:spPr>
        <p:txBody>
          <a:bodyPr wrap="square" rtlCol="0">
            <a:spAutoFit/>
          </a:bodyPr>
          <a:lstStyle/>
          <a:p>
            <a:r>
              <a:rPr lang="en-GB" b="1" dirty="0">
                <a:solidFill>
                  <a:schemeClr val="bg1"/>
                </a:solidFill>
                <a:latin typeface="+mj-lt"/>
              </a:rPr>
              <a:t>QUESTIONS</a:t>
            </a:r>
            <a:r>
              <a:rPr lang="en-GB" dirty="0">
                <a:solidFill>
                  <a:schemeClr val="bg1"/>
                </a:solidFill>
                <a:latin typeface="+mj-lt"/>
              </a:rPr>
              <a:t>:</a:t>
            </a:r>
          </a:p>
          <a:p>
            <a:endParaRPr lang="en-GB" dirty="0">
              <a:solidFill>
                <a:schemeClr val="bg1"/>
              </a:solidFill>
              <a:latin typeface="+mj-lt"/>
            </a:endParaRPr>
          </a:p>
          <a:p>
            <a:pPr marL="285750" indent="-285750">
              <a:buFontTx/>
              <a:buChar char="-"/>
            </a:pPr>
            <a:r>
              <a:rPr lang="en-GB" dirty="0">
                <a:solidFill>
                  <a:schemeClr val="bg1"/>
                </a:solidFill>
              </a:rPr>
              <a:t>What does the </a:t>
            </a:r>
            <a:r>
              <a:rPr lang="en-GB" b="1" dirty="0">
                <a:solidFill>
                  <a:schemeClr val="bg1"/>
                </a:solidFill>
              </a:rPr>
              <a:t>distribution</a:t>
            </a:r>
            <a:r>
              <a:rPr lang="en-GB" dirty="0">
                <a:solidFill>
                  <a:schemeClr val="bg1"/>
                </a:solidFill>
              </a:rPr>
              <a:t> of endangered species look like across the parks?</a:t>
            </a:r>
          </a:p>
          <a:p>
            <a:pPr marL="285750" indent="-285750">
              <a:buFontTx/>
              <a:buChar char="-"/>
            </a:pPr>
            <a:endParaRPr lang="en-GB" dirty="0">
              <a:solidFill>
                <a:schemeClr val="bg1"/>
              </a:solidFill>
            </a:endParaRPr>
          </a:p>
          <a:p>
            <a:pPr marL="285750" indent="-285750">
              <a:buFontTx/>
              <a:buChar char="-"/>
            </a:pPr>
            <a:r>
              <a:rPr lang="en-GB" dirty="0">
                <a:solidFill>
                  <a:schemeClr val="bg1"/>
                </a:solidFill>
              </a:rPr>
              <a:t>What </a:t>
            </a:r>
            <a:r>
              <a:rPr lang="en-GB" b="1" dirty="0">
                <a:solidFill>
                  <a:schemeClr val="bg1"/>
                </a:solidFill>
              </a:rPr>
              <a:t>proportion</a:t>
            </a:r>
            <a:r>
              <a:rPr lang="en-GB" dirty="0">
                <a:solidFill>
                  <a:schemeClr val="bg1"/>
                </a:solidFill>
              </a:rPr>
              <a:t> of the species in each category are endangered or have a conservation status?</a:t>
            </a:r>
          </a:p>
          <a:p>
            <a:pPr marL="285750" indent="-285750">
              <a:buFontTx/>
              <a:buChar char="-"/>
            </a:pPr>
            <a:endParaRPr lang="en-GB" dirty="0">
              <a:solidFill>
                <a:schemeClr val="bg1"/>
              </a:solidFill>
            </a:endParaRPr>
          </a:p>
          <a:p>
            <a:pPr marL="285750" indent="-285750">
              <a:buFontTx/>
              <a:buChar char="-"/>
            </a:pPr>
            <a:r>
              <a:rPr lang="en-GB" dirty="0">
                <a:solidFill>
                  <a:schemeClr val="bg1"/>
                </a:solidFill>
              </a:rPr>
              <a:t>Which category has the most endangered species, and are species in some categories </a:t>
            </a:r>
            <a:r>
              <a:rPr lang="en-GB" b="1" dirty="0">
                <a:solidFill>
                  <a:schemeClr val="bg1"/>
                </a:solidFill>
              </a:rPr>
              <a:t>more likely</a:t>
            </a:r>
            <a:r>
              <a:rPr lang="en-GB" dirty="0">
                <a:solidFill>
                  <a:schemeClr val="bg1"/>
                </a:solidFill>
              </a:rPr>
              <a:t> to be endangered?</a:t>
            </a:r>
          </a:p>
        </p:txBody>
      </p:sp>
      <p:pic>
        <p:nvPicPr>
          <p:cNvPr id="3" name="Picture 2" descr="A mountain range with trees and blue sky&#10;&#10;AI-generated content may be incorrect.">
            <a:extLst>
              <a:ext uri="{FF2B5EF4-FFF2-40B4-BE49-F238E27FC236}">
                <a16:creationId xmlns:a16="http://schemas.microsoft.com/office/drawing/2014/main" id="{598255A2-8D4B-B06F-4EB1-8E3572735CBF}"/>
              </a:ext>
            </a:extLst>
          </p:cNvPr>
          <p:cNvPicPr>
            <a:picLocks noChangeAspect="1"/>
          </p:cNvPicPr>
          <p:nvPr/>
        </p:nvPicPr>
        <p:blipFill>
          <a:blip r:embed="rId6" cstate="print">
            <a:extLst>
              <a:ext uri="{28A0092B-C50C-407E-A947-70E740481C1C}">
                <a14:useLocalDpi xmlns:a14="http://schemas.microsoft.com/office/drawing/2010/main" val="0"/>
              </a:ext>
            </a:extLst>
          </a:blip>
          <a:srcRect l="5916" r="5916"/>
          <a:stretch>
            <a:fillRect/>
          </a:stretch>
        </p:blipFill>
        <p:spPr>
          <a:xfrm>
            <a:off x="-15965" y="6858000"/>
            <a:ext cx="12207965" cy="6866980"/>
          </a:xfrm>
          <a:prstGeom prst="rect">
            <a:avLst/>
          </a:prstGeom>
        </p:spPr>
      </p:pic>
      <p:sp>
        <p:nvSpPr>
          <p:cNvPr id="4" name="Oval 3">
            <a:extLst>
              <a:ext uri="{FF2B5EF4-FFF2-40B4-BE49-F238E27FC236}">
                <a16:creationId xmlns:a16="http://schemas.microsoft.com/office/drawing/2014/main" id="{9196276D-9F16-F574-FFDC-2CDD4E3AD9F3}"/>
              </a:ext>
              <a:ext uri="{C183D7F6-B498-43B3-948B-1728B52AA6E4}">
                <adec:decorative xmlns:adec="http://schemas.microsoft.com/office/drawing/2017/decorative" val="1"/>
              </a:ext>
            </a:extLst>
          </p:cNvPr>
          <p:cNvSpPr/>
          <p:nvPr/>
        </p:nvSpPr>
        <p:spPr>
          <a:xfrm>
            <a:off x="9741993" y="940329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5" name="Rectangle 4">
            <a:extLst>
              <a:ext uri="{FF2B5EF4-FFF2-40B4-BE49-F238E27FC236}">
                <a16:creationId xmlns:a16="http://schemas.microsoft.com/office/drawing/2014/main" id="{0D2A889D-F063-2EB4-10AE-9FB27CC2949B}"/>
              </a:ext>
              <a:ext uri="{C183D7F6-B498-43B3-948B-1728B52AA6E4}">
                <adec:decorative xmlns:adec="http://schemas.microsoft.com/office/drawing/2017/decorative" val="1"/>
              </a:ext>
            </a:extLst>
          </p:cNvPr>
          <p:cNvSpPr/>
          <p:nvPr/>
        </p:nvSpPr>
        <p:spPr>
          <a:xfrm>
            <a:off x="0" y="1029380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7" name="Oval 6">
            <a:extLst>
              <a:ext uri="{FF2B5EF4-FFF2-40B4-BE49-F238E27FC236}">
                <a16:creationId xmlns:a16="http://schemas.microsoft.com/office/drawing/2014/main" id="{B88131E0-0E3B-41EE-D0FB-6CFC2FC03B43}"/>
              </a:ext>
              <a:ext uri="{C183D7F6-B498-43B3-948B-1728B52AA6E4}">
                <adec:decorative xmlns:adec="http://schemas.microsoft.com/office/drawing/2017/decorative" val="1"/>
              </a:ext>
            </a:extLst>
          </p:cNvPr>
          <p:cNvSpPr/>
          <p:nvPr/>
        </p:nvSpPr>
        <p:spPr>
          <a:xfrm>
            <a:off x="9992809" y="964982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8" name="Straight Connector 7">
            <a:extLst>
              <a:ext uri="{FF2B5EF4-FFF2-40B4-BE49-F238E27FC236}">
                <a16:creationId xmlns:a16="http://schemas.microsoft.com/office/drawing/2014/main" id="{052A5FD1-ADA6-B2EA-3F43-9E314A011814}"/>
              </a:ext>
              <a:ext uri="{C183D7F6-B498-43B3-948B-1728B52AA6E4}">
                <adec:decorative xmlns:adec="http://schemas.microsoft.com/office/drawing/2017/decorative" val="1"/>
              </a:ext>
            </a:extLst>
          </p:cNvPr>
          <p:cNvCxnSpPr/>
          <p:nvPr/>
        </p:nvCxnSpPr>
        <p:spPr>
          <a:xfrm>
            <a:off x="8029776" y="10449694"/>
            <a:ext cx="0" cy="705734"/>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B277269-D39F-0EF2-80D6-3FF0D9E23D33}"/>
              </a:ext>
            </a:extLst>
          </p:cNvPr>
          <p:cNvSpPr txBox="1"/>
          <p:nvPr/>
        </p:nvSpPr>
        <p:spPr>
          <a:xfrm>
            <a:off x="6954113" y="11575328"/>
            <a:ext cx="2151326" cy="861774"/>
          </a:xfrm>
          <a:prstGeom prst="rect">
            <a:avLst/>
          </a:prstGeom>
          <a:noFill/>
        </p:spPr>
        <p:txBody>
          <a:bodyPr wrap="square" lIns="0" tIns="0" rIns="0" bIns="0" rtlCol="0">
            <a:spAutoFit/>
          </a:bodyPr>
          <a:lstStyle/>
          <a:p>
            <a:pPr algn="ctr"/>
            <a:r>
              <a:rPr lang="en-gb" sz="1400" dirty="0"/>
              <a:t>Beginning EDA (Exploratory Data Analysis). Analysing and visualising main points to answer que</a:t>
            </a:r>
            <a:r>
              <a:rPr lang="en-GB" sz="1400" dirty="0"/>
              <a:t>s</a:t>
            </a:r>
            <a:r>
              <a:rPr lang="en-gb" sz="1400" dirty="0"/>
              <a:t>tions.</a:t>
            </a:r>
            <a:endParaRPr lang="en-US" sz="1400" dirty="0">
              <a:solidFill>
                <a:srgbClr val="30353F"/>
              </a:solidFill>
            </a:endParaRPr>
          </a:p>
        </p:txBody>
      </p:sp>
      <p:sp>
        <p:nvSpPr>
          <p:cNvPr id="14" name="TextBox 13">
            <a:extLst>
              <a:ext uri="{FF2B5EF4-FFF2-40B4-BE49-F238E27FC236}">
                <a16:creationId xmlns:a16="http://schemas.microsoft.com/office/drawing/2014/main" id="{0831D54F-86D7-B193-6F0A-C7E6E5B31F29}"/>
              </a:ext>
            </a:extLst>
          </p:cNvPr>
          <p:cNvSpPr txBox="1"/>
          <p:nvPr/>
        </p:nvSpPr>
        <p:spPr>
          <a:xfrm>
            <a:off x="7664293" y="11265866"/>
            <a:ext cx="730969" cy="215444"/>
          </a:xfrm>
          <a:prstGeom prst="rect">
            <a:avLst/>
          </a:prstGeom>
          <a:noFill/>
        </p:spPr>
        <p:txBody>
          <a:bodyPr wrap="none" lIns="0" tIns="0" rIns="0" bIns="0" rtlCol="0">
            <a:spAutoFit/>
          </a:bodyPr>
          <a:lstStyle/>
          <a:p>
            <a:pPr algn="ctr" rtl="0"/>
            <a:r>
              <a:rPr lang="en-gb" sz="1400" b="1" dirty="0">
                <a:solidFill>
                  <a:schemeClr val="bg2">
                    <a:lumMod val="90000"/>
                  </a:schemeClr>
                </a:solidFill>
              </a:rPr>
              <a:t>ANALYSIS</a:t>
            </a:r>
          </a:p>
        </p:txBody>
      </p:sp>
      <p:sp>
        <p:nvSpPr>
          <p:cNvPr id="16" name="Oval 15">
            <a:extLst>
              <a:ext uri="{FF2B5EF4-FFF2-40B4-BE49-F238E27FC236}">
                <a16:creationId xmlns:a16="http://schemas.microsoft.com/office/drawing/2014/main" id="{6EA13DCA-E73B-CBEA-57EA-237B70FC6033}"/>
              </a:ext>
              <a:ext uri="{C183D7F6-B498-43B3-948B-1728B52AA6E4}">
                <adec:decorative xmlns:adec="http://schemas.microsoft.com/office/drawing/2017/decorative" val="1"/>
              </a:ext>
            </a:extLst>
          </p:cNvPr>
          <p:cNvSpPr/>
          <p:nvPr/>
        </p:nvSpPr>
        <p:spPr>
          <a:xfrm>
            <a:off x="7714576" y="1002755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7" name="TextBox 16">
            <a:extLst>
              <a:ext uri="{FF2B5EF4-FFF2-40B4-BE49-F238E27FC236}">
                <a16:creationId xmlns:a16="http://schemas.microsoft.com/office/drawing/2014/main" id="{886B7EA3-BA0F-5ECB-09F0-046629726A38}"/>
              </a:ext>
            </a:extLst>
          </p:cNvPr>
          <p:cNvSpPr txBox="1"/>
          <p:nvPr/>
        </p:nvSpPr>
        <p:spPr>
          <a:xfrm>
            <a:off x="7968061" y="970492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18" name="Straight Connector 17">
            <a:extLst>
              <a:ext uri="{FF2B5EF4-FFF2-40B4-BE49-F238E27FC236}">
                <a16:creationId xmlns:a16="http://schemas.microsoft.com/office/drawing/2014/main" id="{B149FA61-6077-E327-5AC1-335540C68EF8}"/>
              </a:ext>
              <a:ext uri="{C183D7F6-B498-43B3-948B-1728B52AA6E4}">
                <adec:decorative xmlns:adec="http://schemas.microsoft.com/office/drawing/2017/decorative" val="1"/>
              </a:ext>
            </a:extLst>
          </p:cNvPr>
          <p:cNvCxnSpPr/>
          <p:nvPr/>
        </p:nvCxnSpPr>
        <p:spPr>
          <a:xfrm>
            <a:off x="1568345" y="953332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50072058-CBF6-016F-413C-F457C68E3EAC}"/>
              </a:ext>
              <a:ext uri="{C183D7F6-B498-43B3-948B-1728B52AA6E4}">
                <adec:decorative xmlns:adec="http://schemas.microsoft.com/office/drawing/2017/decorative" val="1"/>
              </a:ext>
            </a:extLst>
          </p:cNvPr>
          <p:cNvSpPr/>
          <p:nvPr/>
        </p:nvSpPr>
        <p:spPr>
          <a:xfrm>
            <a:off x="1253145" y="997998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0" name="TextBox 19">
            <a:extLst>
              <a:ext uri="{FF2B5EF4-FFF2-40B4-BE49-F238E27FC236}">
                <a16:creationId xmlns:a16="http://schemas.microsoft.com/office/drawing/2014/main" id="{9FA9DDAA-3B4D-B2D2-DE5A-6BD1E095D33E}"/>
              </a:ext>
            </a:extLst>
          </p:cNvPr>
          <p:cNvSpPr txBox="1"/>
          <p:nvPr/>
        </p:nvSpPr>
        <p:spPr>
          <a:xfrm>
            <a:off x="1527469" y="1081970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21" name="Straight Connector 20">
            <a:extLst>
              <a:ext uri="{FF2B5EF4-FFF2-40B4-BE49-F238E27FC236}">
                <a16:creationId xmlns:a16="http://schemas.microsoft.com/office/drawing/2014/main" id="{1FE9EB6B-B312-BA41-0263-0E9333B06DEE}"/>
              </a:ext>
              <a:ext uri="{C183D7F6-B498-43B3-948B-1728B52AA6E4}">
                <adec:decorative xmlns:adec="http://schemas.microsoft.com/office/drawing/2017/decorative" val="1"/>
              </a:ext>
            </a:extLst>
          </p:cNvPr>
          <p:cNvCxnSpPr/>
          <p:nvPr/>
        </p:nvCxnSpPr>
        <p:spPr>
          <a:xfrm>
            <a:off x="3722155" y="1044969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26480BCA-926B-2769-6F3A-B6E4FA8CBD8B}"/>
              </a:ext>
              <a:ext uri="{C183D7F6-B498-43B3-948B-1728B52AA6E4}">
                <adec:decorative xmlns:adec="http://schemas.microsoft.com/office/drawing/2017/decorative" val="1"/>
              </a:ext>
            </a:extLst>
          </p:cNvPr>
          <p:cNvSpPr/>
          <p:nvPr/>
        </p:nvSpPr>
        <p:spPr>
          <a:xfrm>
            <a:off x="3406955" y="1002755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3" name="TextBox 22">
            <a:extLst>
              <a:ext uri="{FF2B5EF4-FFF2-40B4-BE49-F238E27FC236}">
                <a16:creationId xmlns:a16="http://schemas.microsoft.com/office/drawing/2014/main" id="{F9AB3AC2-3CF7-7006-5561-FAFC0C5ECC01}"/>
              </a:ext>
            </a:extLst>
          </p:cNvPr>
          <p:cNvSpPr txBox="1"/>
          <p:nvPr/>
        </p:nvSpPr>
        <p:spPr>
          <a:xfrm>
            <a:off x="3662845" y="970492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24" name="Straight Connector 23">
            <a:extLst>
              <a:ext uri="{FF2B5EF4-FFF2-40B4-BE49-F238E27FC236}">
                <a16:creationId xmlns:a16="http://schemas.microsoft.com/office/drawing/2014/main" id="{B4E70CD1-3E10-E2F5-CEA8-B658BDE07E17}"/>
              </a:ext>
              <a:ext uri="{C183D7F6-B498-43B3-948B-1728B52AA6E4}">
                <adec:decorative xmlns:adec="http://schemas.microsoft.com/office/drawing/2017/decorative" val="1"/>
              </a:ext>
            </a:extLst>
          </p:cNvPr>
          <p:cNvCxnSpPr/>
          <p:nvPr/>
        </p:nvCxnSpPr>
        <p:spPr>
          <a:xfrm>
            <a:off x="5875965" y="9533325"/>
            <a:ext cx="0" cy="705734"/>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63C7E1E-8989-8365-F2FA-48766A282950}"/>
              </a:ext>
            </a:extLst>
          </p:cNvPr>
          <p:cNvSpPr txBox="1"/>
          <p:nvPr/>
        </p:nvSpPr>
        <p:spPr>
          <a:xfrm>
            <a:off x="5816655" y="1081970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26" name="Oval 25">
            <a:extLst>
              <a:ext uri="{FF2B5EF4-FFF2-40B4-BE49-F238E27FC236}">
                <a16:creationId xmlns:a16="http://schemas.microsoft.com/office/drawing/2014/main" id="{486734C5-BAC2-EC35-1969-679F2EDD1C16}"/>
              </a:ext>
              <a:ext uri="{C183D7F6-B498-43B3-948B-1728B52AA6E4}">
                <adec:decorative xmlns:adec="http://schemas.microsoft.com/office/drawing/2017/decorative" val="1"/>
              </a:ext>
            </a:extLst>
          </p:cNvPr>
          <p:cNvSpPr/>
          <p:nvPr/>
        </p:nvSpPr>
        <p:spPr>
          <a:xfrm>
            <a:off x="5560765" y="1002755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7" name="TextBox 26">
            <a:extLst>
              <a:ext uri="{FF2B5EF4-FFF2-40B4-BE49-F238E27FC236}">
                <a16:creationId xmlns:a16="http://schemas.microsoft.com/office/drawing/2014/main" id="{0CDE204C-173E-6F8A-2715-E0C5DF0ED12D}"/>
              </a:ext>
            </a:extLst>
          </p:cNvPr>
          <p:cNvSpPr txBox="1"/>
          <p:nvPr/>
        </p:nvSpPr>
        <p:spPr>
          <a:xfrm>
            <a:off x="4800302" y="8652823"/>
            <a:ext cx="2151326" cy="646331"/>
          </a:xfrm>
          <a:prstGeom prst="rect">
            <a:avLst/>
          </a:prstGeom>
          <a:noFill/>
        </p:spPr>
        <p:txBody>
          <a:bodyPr wrap="square" lIns="0" tIns="0" rIns="0" bIns="0" rtlCol="0">
            <a:spAutoFit/>
          </a:bodyPr>
          <a:lstStyle/>
          <a:p>
            <a:pPr algn="ctr" rtl="0"/>
            <a:r>
              <a:rPr lang="en-gb" sz="1400" dirty="0"/>
              <a:t>Cleaning the data, deleting duplicates, and merging into one DataFrame.</a:t>
            </a:r>
            <a:endParaRPr lang="en-US" sz="1400" dirty="0">
              <a:solidFill>
                <a:srgbClr val="30353F"/>
              </a:solidFill>
            </a:endParaRPr>
          </a:p>
        </p:txBody>
      </p:sp>
      <p:sp>
        <p:nvSpPr>
          <p:cNvPr id="28" name="TextBox 27">
            <a:extLst>
              <a:ext uri="{FF2B5EF4-FFF2-40B4-BE49-F238E27FC236}">
                <a16:creationId xmlns:a16="http://schemas.microsoft.com/office/drawing/2014/main" id="{2ECCE047-8930-A2DB-9902-66962471868F}"/>
              </a:ext>
            </a:extLst>
          </p:cNvPr>
          <p:cNvSpPr txBox="1"/>
          <p:nvPr/>
        </p:nvSpPr>
        <p:spPr>
          <a:xfrm>
            <a:off x="5470409" y="8343361"/>
            <a:ext cx="811120" cy="215444"/>
          </a:xfrm>
          <a:prstGeom prst="rect">
            <a:avLst/>
          </a:prstGeom>
          <a:noFill/>
        </p:spPr>
        <p:txBody>
          <a:bodyPr wrap="none" lIns="0" tIns="0" rIns="0" bIns="0" rtlCol="0">
            <a:spAutoFit/>
          </a:bodyPr>
          <a:lstStyle/>
          <a:p>
            <a:pPr algn="ctr" rtl="0"/>
            <a:r>
              <a:rPr lang="en-gb" sz="1400" b="1" dirty="0">
                <a:solidFill>
                  <a:schemeClr val="accent3">
                    <a:lumMod val="75000"/>
                  </a:schemeClr>
                </a:solidFill>
              </a:rPr>
              <a:t>CLEANING</a:t>
            </a:r>
          </a:p>
        </p:txBody>
      </p:sp>
      <p:sp>
        <p:nvSpPr>
          <p:cNvPr id="29" name="TextBox 28">
            <a:extLst>
              <a:ext uri="{FF2B5EF4-FFF2-40B4-BE49-F238E27FC236}">
                <a16:creationId xmlns:a16="http://schemas.microsoft.com/office/drawing/2014/main" id="{9007AB18-BC94-2E40-9A44-85FABBD3926E}"/>
              </a:ext>
            </a:extLst>
          </p:cNvPr>
          <p:cNvSpPr txBox="1"/>
          <p:nvPr/>
        </p:nvSpPr>
        <p:spPr>
          <a:xfrm>
            <a:off x="11907454" y="13334690"/>
            <a:ext cx="248786" cy="307777"/>
          </a:xfrm>
          <a:prstGeom prst="rect">
            <a:avLst/>
          </a:prstGeom>
          <a:noFill/>
        </p:spPr>
        <p:txBody>
          <a:bodyPr wrap="none" rtlCol="0">
            <a:spAutoFit/>
          </a:bodyPr>
          <a:lstStyle/>
          <a:p>
            <a:pPr rtl="0"/>
            <a:r>
              <a:rPr lang="en-GB" sz="1400" b="1" dirty="0">
                <a:solidFill>
                  <a:schemeClr val="bg1"/>
                </a:solidFill>
              </a:rPr>
              <a:t>1</a:t>
            </a:r>
            <a:endParaRPr lang="en-gb" sz="1400" b="1" dirty="0">
              <a:solidFill>
                <a:schemeClr val="bg1"/>
              </a:solidFill>
            </a:endParaRPr>
          </a:p>
        </p:txBody>
      </p:sp>
      <p:sp>
        <p:nvSpPr>
          <p:cNvPr id="30" name="TextBox 29">
            <a:extLst>
              <a:ext uri="{FF2B5EF4-FFF2-40B4-BE49-F238E27FC236}">
                <a16:creationId xmlns:a16="http://schemas.microsoft.com/office/drawing/2014/main" id="{8D9DDD03-09C4-4122-E14B-0365922BC269}"/>
              </a:ext>
            </a:extLst>
          </p:cNvPr>
          <p:cNvSpPr txBox="1"/>
          <p:nvPr/>
        </p:nvSpPr>
        <p:spPr>
          <a:xfrm>
            <a:off x="4404831" y="714399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sp>
        <p:nvSpPr>
          <p:cNvPr id="31" name="TextBox 30">
            <a:extLst>
              <a:ext uri="{FF2B5EF4-FFF2-40B4-BE49-F238E27FC236}">
                <a16:creationId xmlns:a16="http://schemas.microsoft.com/office/drawing/2014/main" id="{72DD7899-1954-D0EC-5DE2-808C61EFE65E}"/>
              </a:ext>
            </a:extLst>
          </p:cNvPr>
          <p:cNvSpPr txBox="1"/>
          <p:nvPr/>
        </p:nvSpPr>
        <p:spPr>
          <a:xfrm>
            <a:off x="9549081" y="8594784"/>
            <a:ext cx="2151326" cy="646331"/>
          </a:xfrm>
          <a:prstGeom prst="rect">
            <a:avLst/>
          </a:prstGeom>
          <a:noFill/>
        </p:spPr>
        <p:txBody>
          <a:bodyPr wrap="square" lIns="0" tIns="0" rIns="0" bIns="0" rtlCol="0">
            <a:spAutoFit/>
          </a:bodyPr>
          <a:lstStyle/>
          <a:p>
            <a:pPr algn="ctr" rtl="0"/>
            <a:r>
              <a:rPr lang="en-gb" sz="1400" dirty="0"/>
              <a:t>Summarising findings and answers to the main questions.</a:t>
            </a:r>
            <a:endParaRPr lang="en-US" sz="1400" dirty="0">
              <a:solidFill>
                <a:srgbClr val="30353F"/>
              </a:solidFill>
            </a:endParaRPr>
          </a:p>
        </p:txBody>
      </p:sp>
      <p:cxnSp>
        <p:nvCxnSpPr>
          <p:cNvPr id="32" name="Straight Connector 31">
            <a:extLst>
              <a:ext uri="{FF2B5EF4-FFF2-40B4-BE49-F238E27FC236}">
                <a16:creationId xmlns:a16="http://schemas.microsoft.com/office/drawing/2014/main" id="{7A66AB16-5132-B892-E716-6870988A1FA2}"/>
              </a:ext>
              <a:ext uri="{C183D7F6-B498-43B3-948B-1728B52AA6E4}">
                <adec:decorative xmlns:adec="http://schemas.microsoft.com/office/drawing/2017/decorative" val="1"/>
              </a:ext>
            </a:extLst>
          </p:cNvPr>
          <p:cNvCxnSpPr>
            <a:cxnSpLocks/>
          </p:cNvCxnSpPr>
          <p:nvPr/>
        </p:nvCxnSpPr>
        <p:spPr>
          <a:xfrm>
            <a:off x="10617356" y="9299154"/>
            <a:ext cx="0" cy="284493"/>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ABB7D1D-8014-6D1F-3C9D-B4E544E1B111}"/>
              </a:ext>
            </a:extLst>
          </p:cNvPr>
          <p:cNvSpPr txBox="1"/>
          <p:nvPr/>
        </p:nvSpPr>
        <p:spPr>
          <a:xfrm>
            <a:off x="10088320" y="8314139"/>
            <a:ext cx="1072858" cy="215444"/>
          </a:xfrm>
          <a:prstGeom prst="rect">
            <a:avLst/>
          </a:prstGeom>
          <a:noFill/>
        </p:spPr>
        <p:txBody>
          <a:bodyPr wrap="none" lIns="0" tIns="0" rIns="0" bIns="0" rtlCol="0">
            <a:spAutoFit/>
          </a:bodyPr>
          <a:lstStyle/>
          <a:p>
            <a:pPr algn="ctr" rtl="0"/>
            <a:r>
              <a:rPr lang="en-gb" sz="1400" b="1" dirty="0">
                <a:solidFill>
                  <a:schemeClr val="bg1">
                    <a:lumMod val="50000"/>
                  </a:schemeClr>
                </a:solidFill>
              </a:rPr>
              <a:t>CONCLUSION</a:t>
            </a:r>
          </a:p>
        </p:txBody>
      </p:sp>
      <p:pic>
        <p:nvPicPr>
          <p:cNvPr id="34" name="Graphic 33" descr="Document with solid fill">
            <a:extLst>
              <a:ext uri="{FF2B5EF4-FFF2-40B4-BE49-F238E27FC236}">
                <a16:creationId xmlns:a16="http://schemas.microsoft.com/office/drawing/2014/main" id="{DF6FE5D6-1CF7-AE88-DD11-EEC461C514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31391" y="10054535"/>
            <a:ext cx="473910" cy="473910"/>
          </a:xfrm>
          <a:prstGeom prst="rect">
            <a:avLst/>
          </a:prstGeom>
        </p:spPr>
      </p:pic>
      <p:pic>
        <p:nvPicPr>
          <p:cNvPr id="35" name="Graphic 34" descr="Folder Search outline">
            <a:extLst>
              <a:ext uri="{FF2B5EF4-FFF2-40B4-BE49-F238E27FC236}">
                <a16:creationId xmlns:a16="http://schemas.microsoft.com/office/drawing/2014/main" id="{BD51BC81-860D-53E4-66A8-4D0169A5037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4962" y="10102063"/>
            <a:ext cx="474385" cy="474385"/>
          </a:xfrm>
          <a:prstGeom prst="rect">
            <a:avLst/>
          </a:prstGeom>
        </p:spPr>
      </p:pic>
      <p:pic>
        <p:nvPicPr>
          <p:cNvPr id="36" name="Graphic 35" descr="Table with solid fill">
            <a:extLst>
              <a:ext uri="{FF2B5EF4-FFF2-40B4-BE49-F238E27FC236}">
                <a16:creationId xmlns:a16="http://schemas.microsoft.com/office/drawing/2014/main" id="{1855F540-1EB9-4541-CC1E-EF97D641C85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659813" y="10110655"/>
            <a:ext cx="457200" cy="457200"/>
          </a:xfrm>
          <a:prstGeom prst="rect">
            <a:avLst/>
          </a:prstGeom>
        </p:spPr>
      </p:pic>
      <p:pic>
        <p:nvPicPr>
          <p:cNvPr id="37" name="Graphic 36" descr="Bar chart with solid fill">
            <a:extLst>
              <a:ext uri="{FF2B5EF4-FFF2-40B4-BE49-F238E27FC236}">
                <a16:creationId xmlns:a16="http://schemas.microsoft.com/office/drawing/2014/main" id="{B5BAA171-9E2B-6D9D-1DED-255883C246A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795986" y="10110655"/>
            <a:ext cx="477964" cy="477964"/>
          </a:xfrm>
          <a:prstGeom prst="rect">
            <a:avLst/>
          </a:prstGeom>
        </p:spPr>
      </p:pic>
      <p:pic>
        <p:nvPicPr>
          <p:cNvPr id="38" name="Graphic 37" descr="Presentation with pie chart with solid fill">
            <a:extLst>
              <a:ext uri="{FF2B5EF4-FFF2-40B4-BE49-F238E27FC236}">
                <a16:creationId xmlns:a16="http://schemas.microsoft.com/office/drawing/2014/main" id="{2A1DE58F-B292-BB0B-5D0C-0A2D3B49A68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147864" y="9882055"/>
            <a:ext cx="914400" cy="914400"/>
          </a:xfrm>
          <a:prstGeom prst="rect">
            <a:avLst/>
          </a:prstGeom>
        </p:spPr>
      </p:pic>
      <p:sp useBgFill="1">
        <p:nvSpPr>
          <p:cNvPr id="39" name="Flowchart: Alternate Process 38">
            <a:extLst>
              <a:ext uri="{FF2B5EF4-FFF2-40B4-BE49-F238E27FC236}">
                <a16:creationId xmlns:a16="http://schemas.microsoft.com/office/drawing/2014/main" id="{3A8E233A-012C-61E4-81EB-130836214D14}"/>
              </a:ext>
            </a:extLst>
          </p:cNvPr>
          <p:cNvSpPr/>
          <p:nvPr/>
        </p:nvSpPr>
        <p:spPr>
          <a:xfrm>
            <a:off x="369860" y="826472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t>Setting the project goals and introduc</a:t>
            </a:r>
            <a:r>
              <a:rPr lang="en-GB" sz="1200" dirty="0"/>
              <a:t>ing the data. Posing questions for analysis to answer.</a:t>
            </a:r>
            <a:r>
              <a:rPr lang="en-gb" sz="1200" dirty="0"/>
              <a:t> </a:t>
            </a:r>
            <a:endParaRPr lang="en-US" sz="1200" dirty="0">
              <a:solidFill>
                <a:srgbClr val="30353F"/>
              </a:solidFill>
            </a:endParaRPr>
          </a:p>
          <a:p>
            <a:pPr algn="ctr"/>
            <a:endParaRPr lang="en-GB" dirty="0"/>
          </a:p>
        </p:txBody>
      </p:sp>
      <p:sp useBgFill="1">
        <p:nvSpPr>
          <p:cNvPr id="40" name="Flowchart: Alternate Process 39">
            <a:extLst>
              <a:ext uri="{FF2B5EF4-FFF2-40B4-BE49-F238E27FC236}">
                <a16:creationId xmlns:a16="http://schemas.microsoft.com/office/drawing/2014/main" id="{C9B6011F-F178-1D0E-374D-EBFE82C6F2BA}"/>
              </a:ext>
            </a:extLst>
          </p:cNvPr>
          <p:cNvSpPr/>
          <p:nvPr/>
        </p:nvSpPr>
        <p:spPr>
          <a:xfrm>
            <a:off x="2523669" y="1122042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p:nvSpPr>
          <p:cNvPr id="42" name="TextBox 41">
            <a:extLst>
              <a:ext uri="{FF2B5EF4-FFF2-40B4-BE49-F238E27FC236}">
                <a16:creationId xmlns:a16="http://schemas.microsoft.com/office/drawing/2014/main" id="{51F45AD5-0800-F2A2-3F66-7079942B001C}"/>
              </a:ext>
            </a:extLst>
          </p:cNvPr>
          <p:cNvSpPr txBox="1"/>
          <p:nvPr/>
        </p:nvSpPr>
        <p:spPr>
          <a:xfrm>
            <a:off x="1088992" y="1971675"/>
            <a:ext cx="5007008" cy="3970318"/>
          </a:xfrm>
          <a:prstGeom prst="rect">
            <a:avLst/>
          </a:prstGeom>
          <a:noFill/>
        </p:spPr>
        <p:txBody>
          <a:bodyPr wrap="square" rtlCol="0">
            <a:spAutoFit/>
          </a:bodyPr>
          <a:lstStyle/>
          <a:p>
            <a:r>
              <a:rPr lang="en-GB" dirty="0">
                <a:solidFill>
                  <a:schemeClr val="bg1"/>
                </a:solidFill>
              </a:rPr>
              <a:t>This aim of this project was to </a:t>
            </a:r>
            <a:r>
              <a:rPr lang="en-GB" b="1" dirty="0">
                <a:solidFill>
                  <a:schemeClr val="bg1"/>
                </a:solidFill>
              </a:rPr>
              <a:t>analyse</a:t>
            </a:r>
            <a:r>
              <a:rPr lang="en-GB" dirty="0">
                <a:solidFill>
                  <a:schemeClr val="bg1"/>
                </a:solidFill>
              </a:rPr>
              <a:t> and </a:t>
            </a:r>
            <a:r>
              <a:rPr lang="en-GB" b="1" dirty="0">
                <a:solidFill>
                  <a:schemeClr val="bg1"/>
                </a:solidFill>
              </a:rPr>
              <a:t>explore</a:t>
            </a:r>
            <a:r>
              <a:rPr lang="en-GB" dirty="0">
                <a:solidFill>
                  <a:schemeClr val="bg1"/>
                </a:solidFill>
              </a:rPr>
              <a:t> the </a:t>
            </a:r>
            <a:r>
              <a:rPr lang="en-GB" b="1" dirty="0">
                <a:solidFill>
                  <a:schemeClr val="bg1"/>
                </a:solidFill>
              </a:rPr>
              <a:t>biodiversity</a:t>
            </a:r>
            <a:r>
              <a:rPr lang="en-GB" dirty="0">
                <a:solidFill>
                  <a:schemeClr val="bg1"/>
                </a:solidFill>
              </a:rPr>
              <a:t> of species across a selection of national parks. Through Exploratory Data Analysis (EDA) of the </a:t>
            </a:r>
            <a:r>
              <a:rPr lang="en-GB" b="1" dirty="0">
                <a:solidFill>
                  <a:schemeClr val="bg1"/>
                </a:solidFill>
              </a:rPr>
              <a:t>conservation statuses</a:t>
            </a:r>
            <a:r>
              <a:rPr lang="en-GB" dirty="0">
                <a:solidFill>
                  <a:schemeClr val="bg1"/>
                </a:solidFill>
              </a:rPr>
              <a:t> of the species, we investigated if there were any common themes to the types of species that become endangered. Two datasets used in this project were provided by the </a:t>
            </a:r>
            <a:r>
              <a:rPr lang="en-GB" dirty="0" err="1">
                <a:solidFill>
                  <a:schemeClr val="bg1"/>
                </a:solidFill>
              </a:rPr>
              <a:t>Codecademy</a:t>
            </a:r>
            <a:r>
              <a:rPr lang="en-GB" dirty="0">
                <a:solidFill>
                  <a:schemeClr val="bg1"/>
                </a:solidFill>
              </a:rPr>
              <a:t> website.</a:t>
            </a:r>
          </a:p>
          <a:p>
            <a:endParaRPr lang="en-GB" dirty="0">
              <a:solidFill>
                <a:schemeClr val="bg1"/>
              </a:solidFill>
            </a:endParaRPr>
          </a:p>
          <a:p>
            <a:r>
              <a:rPr lang="en-GB" dirty="0">
                <a:solidFill>
                  <a:schemeClr val="bg1"/>
                </a:solidFill>
              </a:rPr>
              <a:t>The primary goals were to clean, explore and analyse the data, before visualising the findings to try and answer the project questions posed in this introduction.</a:t>
            </a:r>
          </a:p>
          <a:p>
            <a:endParaRPr lang="en-GB" dirty="0"/>
          </a:p>
        </p:txBody>
      </p:sp>
    </p:spTree>
    <p:extLst>
      <p:ext uri="{BB962C8B-B14F-4D97-AF65-F5344CB8AC3E}">
        <p14:creationId xmlns:p14="http://schemas.microsoft.com/office/powerpoint/2010/main" val="3723976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a:extLst>
            <a:ext uri="{FF2B5EF4-FFF2-40B4-BE49-F238E27FC236}">
              <a16:creationId xmlns:a16="http://schemas.microsoft.com/office/drawing/2014/main" id="{5990AA75-9479-DC44-70D1-57A56A847603}"/>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079A461F-3E0B-4D99-75E2-04E4D17001D4}"/>
              </a:ext>
            </a:extLst>
          </p:cNvPr>
          <p:cNvGrpSpPr/>
          <p:nvPr/>
        </p:nvGrpSpPr>
        <p:grpSpPr>
          <a:xfrm>
            <a:off x="6777722" y="-10750728"/>
            <a:ext cx="4707205" cy="16348900"/>
            <a:chOff x="6345405" y="2415281"/>
            <a:chExt cx="4707205" cy="16348900"/>
          </a:xfrm>
        </p:grpSpPr>
        <p:pic>
          <p:nvPicPr>
            <p:cNvPr id="24" name="Picture 23">
              <a:extLst>
                <a:ext uri="{FF2B5EF4-FFF2-40B4-BE49-F238E27FC236}">
                  <a16:creationId xmlns:a16="http://schemas.microsoft.com/office/drawing/2014/main" id="{DE7CF110-9DF1-6C1A-FA07-041B574AE3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5405" y="2415281"/>
              <a:ext cx="4123070" cy="2749263"/>
            </a:xfrm>
            <a:prstGeom prst="rect">
              <a:avLst/>
            </a:prstGeom>
          </p:spPr>
        </p:pic>
        <p:pic>
          <p:nvPicPr>
            <p:cNvPr id="22" name="Picture 21">
              <a:extLst>
                <a:ext uri="{FF2B5EF4-FFF2-40B4-BE49-F238E27FC236}">
                  <a16:creationId xmlns:a16="http://schemas.microsoft.com/office/drawing/2014/main" id="{98A5DC78-5BAB-500B-71E4-CC324AE8E7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5405" y="9000785"/>
              <a:ext cx="4123070" cy="2748714"/>
            </a:xfrm>
            <a:prstGeom prst="rect">
              <a:avLst/>
            </a:prstGeom>
          </p:spPr>
        </p:pic>
        <p:pic>
          <p:nvPicPr>
            <p:cNvPr id="26" name="Picture 25">
              <a:extLst>
                <a:ext uri="{FF2B5EF4-FFF2-40B4-BE49-F238E27FC236}">
                  <a16:creationId xmlns:a16="http://schemas.microsoft.com/office/drawing/2014/main" id="{7F9240AC-6E5C-7C56-13CA-C6326411B3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5405" y="15556671"/>
              <a:ext cx="4123070" cy="2796517"/>
            </a:xfrm>
            <a:prstGeom prst="rect">
              <a:avLst/>
            </a:prstGeom>
          </p:spPr>
        </p:pic>
        <p:grpSp>
          <p:nvGrpSpPr>
            <p:cNvPr id="5" name="Group 4">
              <a:extLst>
                <a:ext uri="{FF2B5EF4-FFF2-40B4-BE49-F238E27FC236}">
                  <a16:creationId xmlns:a16="http://schemas.microsoft.com/office/drawing/2014/main" id="{235BF372-4C07-8E27-7784-362EA2BC8127}"/>
                </a:ext>
              </a:extLst>
            </p:cNvPr>
            <p:cNvGrpSpPr/>
            <p:nvPr/>
          </p:nvGrpSpPr>
          <p:grpSpPr>
            <a:xfrm>
              <a:off x="6345408" y="3415271"/>
              <a:ext cx="4707202" cy="15348910"/>
              <a:chOff x="6434867" y="-9780736"/>
              <a:chExt cx="4707202" cy="15348910"/>
            </a:xfrm>
          </p:grpSpPr>
          <p:sp>
            <p:nvSpPr>
              <p:cNvPr id="9" name="TextBox 8">
                <a:extLst>
                  <a:ext uri="{FF2B5EF4-FFF2-40B4-BE49-F238E27FC236}">
                    <a16:creationId xmlns:a16="http://schemas.microsoft.com/office/drawing/2014/main" id="{BFDC598B-DDC5-2528-A103-E6AAA5F23B7B}"/>
                  </a:ext>
                </a:extLst>
              </p:cNvPr>
              <p:cNvSpPr txBox="1"/>
              <p:nvPr/>
            </p:nvSpPr>
            <p:spPr>
              <a:xfrm>
                <a:off x="6434868" y="-1422732"/>
                <a:ext cx="4707201" cy="400110"/>
              </a:xfrm>
              <a:prstGeom prst="rect">
                <a:avLst/>
              </a:prstGeom>
              <a:noFill/>
            </p:spPr>
            <p:txBody>
              <a:bodyPr wrap="square" rtlCol="0">
                <a:spAutoFit/>
              </a:bodyPr>
              <a:lstStyle/>
              <a:p>
                <a:r>
                  <a:rPr lang="en-GB" sz="2000" b="1" dirty="0" err="1">
                    <a:solidFill>
                      <a:schemeClr val="bg1"/>
                    </a:solidFill>
                  </a:rPr>
                  <a:t>Chasmistes</a:t>
                </a:r>
                <a:r>
                  <a:rPr lang="en-GB" sz="2000" b="1" dirty="0">
                    <a:solidFill>
                      <a:schemeClr val="bg1"/>
                    </a:solidFill>
                  </a:rPr>
                  <a:t> </a:t>
                </a:r>
                <a:r>
                  <a:rPr lang="en-GB" sz="2000" b="1" dirty="0" err="1">
                    <a:solidFill>
                      <a:schemeClr val="bg1"/>
                    </a:solidFill>
                  </a:rPr>
                  <a:t>Liorus</a:t>
                </a:r>
                <a:endParaRPr lang="en-GB" sz="2000" b="1" dirty="0">
                  <a:solidFill>
                    <a:schemeClr val="bg1"/>
                  </a:solidFill>
                </a:endParaRPr>
              </a:p>
            </p:txBody>
          </p:sp>
          <p:grpSp>
            <p:nvGrpSpPr>
              <p:cNvPr id="11" name="Group 10">
                <a:extLst>
                  <a:ext uri="{FF2B5EF4-FFF2-40B4-BE49-F238E27FC236}">
                    <a16:creationId xmlns:a16="http://schemas.microsoft.com/office/drawing/2014/main" id="{75B80014-CE8F-6A2B-4FFB-602F3F19FC51}"/>
                  </a:ext>
                </a:extLst>
              </p:cNvPr>
              <p:cNvGrpSpPr/>
              <p:nvPr/>
            </p:nvGrpSpPr>
            <p:grpSpPr>
              <a:xfrm>
                <a:off x="10177854" y="-9780736"/>
                <a:ext cx="760164" cy="13919741"/>
                <a:chOff x="11177686" y="3800150"/>
                <a:chExt cx="462081" cy="8461395"/>
              </a:xfrm>
            </p:grpSpPr>
            <p:sp>
              <p:nvSpPr>
                <p:cNvPr id="15" name="Oval 14">
                  <a:extLst>
                    <a:ext uri="{FF2B5EF4-FFF2-40B4-BE49-F238E27FC236}">
                      <a16:creationId xmlns:a16="http://schemas.microsoft.com/office/drawing/2014/main" id="{902848DF-18E9-006D-1F46-0374D205E9B2}"/>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699B942B-B4AE-3716-A143-655AB989A700}"/>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C1A42948-C4F5-6B4F-AB43-7BFF56F1375B}"/>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9" name="Straight Connector 18">
                  <a:extLst>
                    <a:ext uri="{FF2B5EF4-FFF2-40B4-BE49-F238E27FC236}">
                      <a16:creationId xmlns:a16="http://schemas.microsoft.com/office/drawing/2014/main" id="{26D2B02E-9BDF-B425-B7B7-541E684ECD05}"/>
                    </a:ext>
                  </a:extLst>
                </p:cNvPr>
                <p:cNvCxnSpPr>
                  <a:cxnSpLocks/>
                </p:cNvCxnSpPr>
                <p:nvPr/>
              </p:nvCxnSpPr>
              <p:spPr>
                <a:xfrm flipH="1">
                  <a:off x="11408725" y="4031191"/>
                  <a:ext cx="2" cy="776827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680B0A0B-6332-35C0-A72D-BEB6668EF081}"/>
                  </a:ext>
                </a:extLst>
              </p:cNvPr>
              <p:cNvSpPr txBox="1"/>
              <p:nvPr/>
            </p:nvSpPr>
            <p:spPr>
              <a:xfrm>
                <a:off x="6434868" y="-7917988"/>
                <a:ext cx="4707201" cy="400110"/>
              </a:xfrm>
              <a:prstGeom prst="rect">
                <a:avLst/>
              </a:prstGeom>
              <a:noFill/>
            </p:spPr>
            <p:txBody>
              <a:bodyPr wrap="square" rtlCol="0">
                <a:spAutoFit/>
              </a:bodyPr>
              <a:lstStyle/>
              <a:p>
                <a:r>
                  <a:rPr lang="en-GB" sz="2000" b="1" dirty="0" err="1">
                    <a:solidFill>
                      <a:schemeClr val="bg1"/>
                    </a:solidFill>
                  </a:rPr>
                  <a:t>Etheostoma</a:t>
                </a:r>
                <a:r>
                  <a:rPr lang="en-GB" sz="2000" b="1" dirty="0">
                    <a:solidFill>
                      <a:schemeClr val="bg1"/>
                    </a:solidFill>
                  </a:rPr>
                  <a:t> </a:t>
                </a:r>
                <a:r>
                  <a:rPr lang="en-GB" sz="2000" b="1" dirty="0" err="1">
                    <a:solidFill>
                      <a:schemeClr val="bg1"/>
                    </a:solidFill>
                  </a:rPr>
                  <a:t>Percnurum</a:t>
                </a:r>
                <a:endParaRPr lang="en-GB" sz="2000" b="1" dirty="0">
                  <a:solidFill>
                    <a:schemeClr val="bg1"/>
                  </a:solidFill>
                </a:endParaRPr>
              </a:p>
            </p:txBody>
          </p:sp>
          <p:sp>
            <p:nvSpPr>
              <p:cNvPr id="13" name="TextBox 12">
                <a:extLst>
                  <a:ext uri="{FF2B5EF4-FFF2-40B4-BE49-F238E27FC236}">
                    <a16:creationId xmlns:a16="http://schemas.microsoft.com/office/drawing/2014/main" id="{9B0AB245-B875-240A-33CC-4DCBD85A5A11}"/>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Noturus</a:t>
                </a:r>
                <a:r>
                  <a:rPr lang="en-GB" sz="2000" b="1" dirty="0">
                    <a:solidFill>
                      <a:schemeClr val="bg1"/>
                    </a:solidFill>
                  </a:rPr>
                  <a:t> Baileyi</a:t>
                </a:r>
              </a:p>
            </p:txBody>
          </p:sp>
        </p:grpSp>
      </p:grpSp>
      <p:sp useBgFill="1">
        <p:nvSpPr>
          <p:cNvPr id="6" name="Rectangle 5">
            <a:extLst>
              <a:ext uri="{FF2B5EF4-FFF2-40B4-BE49-F238E27FC236}">
                <a16:creationId xmlns:a16="http://schemas.microsoft.com/office/drawing/2014/main" id="{227B94C3-FE34-2E46-5B18-0FED6694DB94}"/>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599DC70B-FA37-7D7F-D60C-655C5CD9E27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603" y="1736135"/>
            <a:ext cx="4733732" cy="4447706"/>
          </a:xfrm>
          <a:prstGeom prst="rect">
            <a:avLst/>
          </a:prstGeom>
        </p:spPr>
      </p:pic>
      <p:sp>
        <p:nvSpPr>
          <p:cNvPr id="2" name="TextBox 1">
            <a:extLst>
              <a:ext uri="{FF2B5EF4-FFF2-40B4-BE49-F238E27FC236}">
                <a16:creationId xmlns:a16="http://schemas.microsoft.com/office/drawing/2014/main" id="{0A4CE765-A738-ED85-68F9-E0E8F687D537}"/>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
        <p:nvSpPr>
          <p:cNvPr id="3" name="TextBox 2">
            <a:extLst>
              <a:ext uri="{FF2B5EF4-FFF2-40B4-BE49-F238E27FC236}">
                <a16:creationId xmlns:a16="http://schemas.microsoft.com/office/drawing/2014/main" id="{83A8BFA0-31E6-3A8B-83D4-92ABDE587697}"/>
              </a:ext>
            </a:extLst>
          </p:cNvPr>
          <p:cNvSpPr txBox="1"/>
          <p:nvPr/>
        </p:nvSpPr>
        <p:spPr>
          <a:xfrm>
            <a:off x="13323078" y="2360438"/>
            <a:ext cx="4320073" cy="3416320"/>
          </a:xfrm>
          <a:prstGeom prst="rect">
            <a:avLst/>
          </a:prstGeom>
          <a:noFill/>
        </p:spPr>
        <p:txBody>
          <a:bodyPr wrap="square" rtlCol="0">
            <a:spAutoFit/>
          </a:bodyPr>
          <a:lstStyle/>
          <a:p>
            <a:pPr algn="ctr"/>
            <a:r>
              <a:rPr lang="en-GB" dirty="0">
                <a:solidFill>
                  <a:schemeClr val="bg1"/>
                </a:solidFill>
              </a:rPr>
              <a:t>As with the previous category, 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‘Fish’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Etheostoma</a:t>
            </a:r>
            <a:r>
              <a:rPr lang="en-GB" dirty="0">
                <a:solidFill>
                  <a:schemeClr val="accent5"/>
                </a:solidFill>
              </a:rPr>
              <a:t> </a:t>
            </a:r>
            <a:r>
              <a:rPr lang="en-GB" dirty="0" err="1">
                <a:solidFill>
                  <a:schemeClr val="accent5"/>
                </a:solidFill>
              </a:rPr>
              <a:t>Percnurum</a:t>
            </a:r>
            <a:r>
              <a:rPr lang="en-GB" dirty="0">
                <a:solidFill>
                  <a:schemeClr val="accent5"/>
                </a:solidFill>
              </a:rPr>
              <a:t>’</a:t>
            </a:r>
            <a:r>
              <a:rPr lang="en-GB" dirty="0">
                <a:solidFill>
                  <a:schemeClr val="bg1"/>
                </a:solidFill>
              </a:rPr>
              <a:t>,</a:t>
            </a:r>
            <a:r>
              <a:rPr lang="en-GB" dirty="0">
                <a:solidFill>
                  <a:schemeClr val="accent5"/>
                </a:solidFill>
              </a:rPr>
              <a:t> </a:t>
            </a:r>
            <a:r>
              <a:rPr lang="en-GB" dirty="0">
                <a:solidFill>
                  <a:schemeClr val="bg1"/>
                </a:solidFill>
              </a:rPr>
              <a:t>or the </a:t>
            </a:r>
            <a:r>
              <a:rPr lang="en-GB" b="1" dirty="0" err="1">
                <a:solidFill>
                  <a:schemeClr val="bg1"/>
                </a:solidFill>
              </a:rPr>
              <a:t>Duskytail</a:t>
            </a:r>
            <a:r>
              <a:rPr lang="en-GB" b="1" dirty="0">
                <a:solidFill>
                  <a:schemeClr val="bg1"/>
                </a:solidFill>
              </a:rPr>
              <a:t> Darter</a:t>
            </a:r>
            <a:r>
              <a:rPr lang="en-GB" dirty="0">
                <a:solidFill>
                  <a:schemeClr val="bg1"/>
                </a:solidFill>
              </a:rPr>
              <a:t>, has the most observations in the category at 36%.</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Noturus</a:t>
            </a:r>
            <a:r>
              <a:rPr lang="en-GB" dirty="0">
                <a:solidFill>
                  <a:schemeClr val="accent5"/>
                </a:solidFill>
              </a:rPr>
              <a:t> Baileyi’</a:t>
            </a:r>
            <a:r>
              <a:rPr lang="en-GB" dirty="0">
                <a:solidFill>
                  <a:schemeClr val="bg1"/>
                </a:solidFill>
              </a:rPr>
              <a:t>, or </a:t>
            </a:r>
            <a:r>
              <a:rPr lang="en-GB" b="1" dirty="0">
                <a:solidFill>
                  <a:schemeClr val="bg1"/>
                </a:solidFill>
              </a:rPr>
              <a:t>Smoky Madtom</a:t>
            </a:r>
            <a:r>
              <a:rPr lang="en-GB" dirty="0">
                <a:solidFill>
                  <a:schemeClr val="bg1"/>
                </a:solidFill>
              </a:rPr>
              <a:t>, has the least, making up 31% of the observations of endangered </a:t>
            </a:r>
            <a:r>
              <a:rPr lang="en-GB" dirty="0">
                <a:solidFill>
                  <a:schemeClr val="accent5"/>
                </a:solidFill>
              </a:rPr>
              <a:t>‘Fish’ </a:t>
            </a:r>
            <a:r>
              <a:rPr lang="en-GB" dirty="0">
                <a:solidFill>
                  <a:schemeClr val="bg1"/>
                </a:solidFill>
              </a:rPr>
              <a:t>species.</a:t>
            </a:r>
          </a:p>
          <a:p>
            <a:endParaRPr lang="en-GB" dirty="0">
              <a:solidFill>
                <a:schemeClr val="bg1"/>
              </a:solidFill>
            </a:endParaRPr>
          </a:p>
        </p:txBody>
      </p:sp>
    </p:spTree>
    <p:extLst>
      <p:ext uri="{BB962C8B-B14F-4D97-AF65-F5344CB8AC3E}">
        <p14:creationId xmlns:p14="http://schemas.microsoft.com/office/powerpoint/2010/main" val="423580663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5000" contrast="20000"/>
                    </a14:imgEffect>
                  </a14:imgLayer>
                </a14:imgProps>
              </a:ext>
            </a:extLst>
          </a:blip>
          <a:srcRect/>
          <a:stretch>
            <a:fillRect t="-3000" r="-1000" b="-3000"/>
          </a:stretch>
        </a:blip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FBECF26-DAC5-3FEF-BAE6-901896B592E2}"/>
              </a:ext>
            </a:extLst>
          </p:cNvPr>
          <p:cNvGrpSpPr/>
          <p:nvPr/>
        </p:nvGrpSpPr>
        <p:grpSpPr>
          <a:xfrm>
            <a:off x="0" y="387897"/>
            <a:ext cx="12192000" cy="5908128"/>
            <a:chOff x="0" y="387897"/>
            <a:chExt cx="12192000" cy="5908128"/>
          </a:xfrm>
        </p:grpSpPr>
        <p:sp>
          <p:nvSpPr>
            <p:cNvPr id="10" name="Freeform: Shape 9">
              <a:extLst>
                <a:ext uri="{FF2B5EF4-FFF2-40B4-BE49-F238E27FC236}">
                  <a16:creationId xmlns:a16="http://schemas.microsoft.com/office/drawing/2014/main" id="{8A2A9AB6-91C7-CC15-0517-EC062E9E9FE5}"/>
                </a:ext>
              </a:extLst>
            </p:cNvPr>
            <p:cNvSpPr/>
            <p:nvPr/>
          </p:nvSpPr>
          <p:spPr>
            <a:xfrm>
              <a:off x="0" y="5057775"/>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7" name="TextBox 6">
              <a:extLst>
                <a:ext uri="{FF2B5EF4-FFF2-40B4-BE49-F238E27FC236}">
                  <a16:creationId xmlns:a16="http://schemas.microsoft.com/office/drawing/2014/main" id="{E69461BB-8058-2F37-0FC3-431D8CBF652B}"/>
                </a:ext>
              </a:extLst>
            </p:cNvPr>
            <p:cNvSpPr txBox="1"/>
            <p:nvPr/>
          </p:nvSpPr>
          <p:spPr>
            <a:xfrm>
              <a:off x="1243641" y="387897"/>
              <a:ext cx="9704716" cy="3693319"/>
            </a:xfrm>
            <a:prstGeom prst="rect">
              <a:avLst/>
            </a:prstGeom>
            <a:noFill/>
          </p:spPr>
          <p:txBody>
            <a:bodyPr wrap="square" rtlCol="0">
              <a:spAutoFit/>
            </a:bodyPr>
            <a:lstStyle/>
            <a:p>
              <a:pPr algn="ctr"/>
              <a:r>
                <a:rPr lang="en-GB" sz="5400" dirty="0">
                  <a:solidFill>
                    <a:schemeClr val="bg1"/>
                  </a:solidFill>
                </a:rPr>
                <a:t>Which category has the most endangered species, and are species in some categories </a:t>
              </a:r>
              <a:r>
                <a:rPr lang="en-GB" sz="5400" b="1" dirty="0">
                  <a:solidFill>
                    <a:schemeClr val="bg1"/>
                  </a:solidFill>
                </a:rPr>
                <a:t>more likely</a:t>
              </a:r>
              <a:r>
                <a:rPr lang="en-GB" sz="5400" dirty="0">
                  <a:solidFill>
                    <a:schemeClr val="bg1"/>
                  </a:solidFill>
                </a:rPr>
                <a:t> to be endangered?</a:t>
              </a:r>
            </a:p>
            <a:p>
              <a:endParaRPr lang="en-GB" dirty="0"/>
            </a:p>
          </p:txBody>
        </p:sp>
        <p:sp>
          <p:nvSpPr>
            <p:cNvPr id="13" name="Freeform: Shape 12">
              <a:extLst>
                <a:ext uri="{FF2B5EF4-FFF2-40B4-BE49-F238E27FC236}">
                  <a16:creationId xmlns:a16="http://schemas.microsoft.com/office/drawing/2014/main" id="{1ACD311F-2D30-7677-FBCF-CFE5B7E36A2E}"/>
                </a:ext>
              </a:extLst>
            </p:cNvPr>
            <p:cNvSpPr/>
            <p:nvPr/>
          </p:nvSpPr>
          <p:spPr>
            <a:xfrm>
              <a:off x="5019675" y="4143375"/>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spTree>
    <p:extLst>
      <p:ext uri="{BB962C8B-B14F-4D97-AF65-F5344CB8AC3E}">
        <p14:creationId xmlns:p14="http://schemas.microsoft.com/office/powerpoint/2010/main" val="318079815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5000" contrast="20000"/>
                    </a14:imgEffect>
                  </a14:imgLayer>
                </a14:imgProps>
              </a:ext>
            </a:extLst>
          </a:blip>
          <a:srcRect/>
          <a:stretch>
            <a:fillRect t="-3000" r="-1000" b="-3000"/>
          </a:stretch>
        </a:blipFill>
        <a:effectLst/>
      </p:bgPr>
    </p:bg>
    <p:spTree>
      <p:nvGrpSpPr>
        <p:cNvPr id="1" name="">
          <a:extLst>
            <a:ext uri="{FF2B5EF4-FFF2-40B4-BE49-F238E27FC236}">
              <a16:creationId xmlns:a16="http://schemas.microsoft.com/office/drawing/2014/main" id="{78CA91CE-9E55-BBCB-4436-45CF41108D1A}"/>
            </a:ext>
          </a:extLst>
        </p:cNvPr>
        <p:cNvGrpSpPr/>
        <p:nvPr/>
      </p:nvGrpSpPr>
      <p:grpSpPr>
        <a:xfrm>
          <a:off x="0" y="0"/>
          <a:ext cx="0" cy="0"/>
          <a:chOff x="0" y="0"/>
          <a:chExt cx="0" cy="0"/>
        </a:xfrm>
      </p:grpSpPr>
      <p:grpSp>
        <p:nvGrpSpPr>
          <p:cNvPr id="55" name="Group 54">
            <a:extLst>
              <a:ext uri="{FF2B5EF4-FFF2-40B4-BE49-F238E27FC236}">
                <a16:creationId xmlns:a16="http://schemas.microsoft.com/office/drawing/2014/main" id="{52648BC8-241C-194C-20EB-D92F9643AB93}"/>
              </a:ext>
            </a:extLst>
          </p:cNvPr>
          <p:cNvGrpSpPr/>
          <p:nvPr/>
        </p:nvGrpSpPr>
        <p:grpSpPr>
          <a:xfrm>
            <a:off x="6095999" y="1607957"/>
            <a:ext cx="18297234" cy="5250043"/>
            <a:chOff x="6095999" y="1607957"/>
            <a:chExt cx="18297234" cy="5250043"/>
          </a:xfrm>
        </p:grpSpPr>
        <p:grpSp>
          <p:nvGrpSpPr>
            <p:cNvPr id="48" name="Group 47">
              <a:extLst>
                <a:ext uri="{FF2B5EF4-FFF2-40B4-BE49-F238E27FC236}">
                  <a16:creationId xmlns:a16="http://schemas.microsoft.com/office/drawing/2014/main" id="{A246161A-4ADA-6E4A-77B2-C56C4F96CB3F}"/>
                </a:ext>
              </a:extLst>
            </p:cNvPr>
            <p:cNvGrpSpPr/>
            <p:nvPr/>
          </p:nvGrpSpPr>
          <p:grpSpPr>
            <a:xfrm>
              <a:off x="6095999" y="1607957"/>
              <a:ext cx="18297234" cy="5250043"/>
              <a:chOff x="6095999" y="1607957"/>
              <a:chExt cx="18297234" cy="5250043"/>
            </a:xfrm>
          </p:grpSpPr>
          <p:grpSp>
            <p:nvGrpSpPr>
              <p:cNvPr id="30" name="Group 29">
                <a:extLst>
                  <a:ext uri="{FF2B5EF4-FFF2-40B4-BE49-F238E27FC236}">
                    <a16:creationId xmlns:a16="http://schemas.microsoft.com/office/drawing/2014/main" id="{D84A553D-43CE-0660-BEA1-248267795B60}"/>
                  </a:ext>
                </a:extLst>
              </p:cNvPr>
              <p:cNvGrpSpPr/>
              <p:nvPr/>
            </p:nvGrpSpPr>
            <p:grpSpPr>
              <a:xfrm>
                <a:off x="6095999" y="1607957"/>
                <a:ext cx="6096001" cy="5250042"/>
                <a:chOff x="6095999" y="1607957"/>
                <a:chExt cx="6096001" cy="5250042"/>
              </a:xfrm>
            </p:grpSpPr>
            <p:sp>
              <p:nvSpPr>
                <p:cNvPr id="17" name="Rectangle 16">
                  <a:extLst>
                    <a:ext uri="{FF2B5EF4-FFF2-40B4-BE49-F238E27FC236}">
                      <a16:creationId xmlns:a16="http://schemas.microsoft.com/office/drawing/2014/main" id="{8027027A-8BE9-F948-742F-7A38C5189E1A}"/>
                    </a:ext>
                  </a:extLst>
                </p:cNvPr>
                <p:cNvSpPr/>
                <p:nvPr/>
              </p:nvSpPr>
              <p:spPr>
                <a:xfrm>
                  <a:off x="6095999" y="2009742"/>
                  <a:ext cx="6096001" cy="484825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0" name="Straight Connector 19">
                  <a:extLst>
                    <a:ext uri="{FF2B5EF4-FFF2-40B4-BE49-F238E27FC236}">
                      <a16:creationId xmlns:a16="http://schemas.microsoft.com/office/drawing/2014/main" id="{516F40AB-43D1-8019-2956-A6422559C779}"/>
                    </a:ext>
                  </a:extLst>
                </p:cNvPr>
                <p:cNvCxnSpPr>
                  <a:cxnSpLocks/>
                </p:cNvCxnSpPr>
                <p:nvPr/>
              </p:nvCxnSpPr>
              <p:spPr>
                <a:xfrm>
                  <a:off x="6095999" y="2009741"/>
                  <a:ext cx="6096001" cy="0"/>
                </a:xfrm>
                <a:prstGeom prst="line">
                  <a:avLst/>
                </a:prstGeom>
                <a:ln w="31750">
                  <a:solidFill>
                    <a:srgbClr val="8FA0A3"/>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20AD346-AAD4-4F96-88AE-3A70C82A8CC9}"/>
                    </a:ext>
                  </a:extLst>
                </p:cNvPr>
                <p:cNvSpPr/>
                <p:nvPr/>
              </p:nvSpPr>
              <p:spPr>
                <a:xfrm>
                  <a:off x="8737600" y="1607957"/>
                  <a:ext cx="803568" cy="803568"/>
                </a:xfrm>
                <a:prstGeom prst="ellipse">
                  <a:avLst/>
                </a:prstGeom>
                <a:solidFill>
                  <a:srgbClr val="8FA0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t>1</a:t>
                  </a:r>
                </a:p>
              </p:txBody>
            </p:sp>
          </p:grpSp>
          <p:grpSp>
            <p:nvGrpSpPr>
              <p:cNvPr id="29" name="Group 28">
                <a:extLst>
                  <a:ext uri="{FF2B5EF4-FFF2-40B4-BE49-F238E27FC236}">
                    <a16:creationId xmlns:a16="http://schemas.microsoft.com/office/drawing/2014/main" id="{8DA2B707-E5B6-3034-D27B-80A30EF5C7EA}"/>
                  </a:ext>
                </a:extLst>
              </p:cNvPr>
              <p:cNvGrpSpPr/>
              <p:nvPr/>
            </p:nvGrpSpPr>
            <p:grpSpPr>
              <a:xfrm>
                <a:off x="12112978" y="1607957"/>
                <a:ext cx="6184255" cy="5250043"/>
                <a:chOff x="12103746" y="1607957"/>
                <a:chExt cx="6184255" cy="5250043"/>
              </a:xfrm>
            </p:grpSpPr>
            <p:sp>
              <p:nvSpPr>
                <p:cNvPr id="28" name="Rectangle 27">
                  <a:extLst>
                    <a:ext uri="{FF2B5EF4-FFF2-40B4-BE49-F238E27FC236}">
                      <a16:creationId xmlns:a16="http://schemas.microsoft.com/office/drawing/2014/main" id="{6EF65135-C4D7-863C-7A30-9FFD6AE06816}"/>
                    </a:ext>
                  </a:extLst>
                </p:cNvPr>
                <p:cNvSpPr/>
                <p:nvPr/>
              </p:nvSpPr>
              <p:spPr>
                <a:xfrm>
                  <a:off x="12182768" y="2009743"/>
                  <a:ext cx="6096001" cy="484825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EAB6865E-10F1-08EF-BC8C-CC75C6EF18FD}"/>
                    </a:ext>
                  </a:extLst>
                </p:cNvPr>
                <p:cNvCxnSpPr>
                  <a:cxnSpLocks/>
                </p:cNvCxnSpPr>
                <p:nvPr/>
              </p:nvCxnSpPr>
              <p:spPr>
                <a:xfrm>
                  <a:off x="12103746" y="2009741"/>
                  <a:ext cx="6184255" cy="0"/>
                </a:xfrm>
                <a:prstGeom prst="line">
                  <a:avLst/>
                </a:prstGeom>
                <a:ln w="31750">
                  <a:solidFill>
                    <a:srgbClr val="8FA0A3"/>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2E4892E3-6464-C51A-B9C2-2A0AA5E5445A}"/>
                    </a:ext>
                  </a:extLst>
                </p:cNvPr>
                <p:cNvSpPr/>
                <p:nvPr/>
              </p:nvSpPr>
              <p:spPr>
                <a:xfrm>
                  <a:off x="14833601" y="1607957"/>
                  <a:ext cx="803568" cy="803568"/>
                </a:xfrm>
                <a:prstGeom prst="ellipse">
                  <a:avLst/>
                </a:prstGeom>
                <a:solidFill>
                  <a:srgbClr val="8FA0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t>2</a:t>
                  </a:r>
                </a:p>
              </p:txBody>
            </p:sp>
          </p:grpSp>
          <p:grpSp>
            <p:nvGrpSpPr>
              <p:cNvPr id="33" name="Group 32">
                <a:extLst>
                  <a:ext uri="{FF2B5EF4-FFF2-40B4-BE49-F238E27FC236}">
                    <a16:creationId xmlns:a16="http://schemas.microsoft.com/office/drawing/2014/main" id="{0F836A1F-98E7-9D9E-4601-1DDFBAE99AF8}"/>
                  </a:ext>
                </a:extLst>
              </p:cNvPr>
              <p:cNvGrpSpPr/>
              <p:nvPr/>
            </p:nvGrpSpPr>
            <p:grpSpPr>
              <a:xfrm>
                <a:off x="18208978" y="1607957"/>
                <a:ext cx="6184255" cy="5250043"/>
                <a:chOff x="12103746" y="1607957"/>
                <a:chExt cx="6184255" cy="5250043"/>
              </a:xfrm>
            </p:grpSpPr>
            <p:sp>
              <p:nvSpPr>
                <p:cNvPr id="34" name="Rectangle 33">
                  <a:extLst>
                    <a:ext uri="{FF2B5EF4-FFF2-40B4-BE49-F238E27FC236}">
                      <a16:creationId xmlns:a16="http://schemas.microsoft.com/office/drawing/2014/main" id="{D0031C47-7DC0-77CD-7531-A47C09197777}"/>
                    </a:ext>
                  </a:extLst>
                </p:cNvPr>
                <p:cNvSpPr/>
                <p:nvPr/>
              </p:nvSpPr>
              <p:spPr>
                <a:xfrm>
                  <a:off x="12182768" y="2009743"/>
                  <a:ext cx="6096001" cy="484825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5" name="Straight Connector 34">
                  <a:extLst>
                    <a:ext uri="{FF2B5EF4-FFF2-40B4-BE49-F238E27FC236}">
                      <a16:creationId xmlns:a16="http://schemas.microsoft.com/office/drawing/2014/main" id="{74DF7C5D-69DF-58CE-CA80-482CCC0B7277}"/>
                    </a:ext>
                  </a:extLst>
                </p:cNvPr>
                <p:cNvCxnSpPr>
                  <a:cxnSpLocks/>
                </p:cNvCxnSpPr>
                <p:nvPr/>
              </p:nvCxnSpPr>
              <p:spPr>
                <a:xfrm>
                  <a:off x="12103746" y="2009741"/>
                  <a:ext cx="6184255" cy="0"/>
                </a:xfrm>
                <a:prstGeom prst="line">
                  <a:avLst/>
                </a:prstGeom>
                <a:ln w="31750">
                  <a:solidFill>
                    <a:srgbClr val="8FA0A3"/>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FB91908E-3CF2-E5D4-2AE1-323B39D0D3E2}"/>
                    </a:ext>
                  </a:extLst>
                </p:cNvPr>
                <p:cNvSpPr/>
                <p:nvPr/>
              </p:nvSpPr>
              <p:spPr>
                <a:xfrm>
                  <a:off x="14833601" y="1607957"/>
                  <a:ext cx="803568" cy="803568"/>
                </a:xfrm>
                <a:prstGeom prst="ellipse">
                  <a:avLst/>
                </a:prstGeom>
                <a:solidFill>
                  <a:srgbClr val="8FA0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t>3</a:t>
                  </a:r>
                </a:p>
              </p:txBody>
            </p:sp>
          </p:grpSp>
          <p:sp>
            <p:nvSpPr>
              <p:cNvPr id="12" name="TextBox 11">
                <a:extLst>
                  <a:ext uri="{FF2B5EF4-FFF2-40B4-BE49-F238E27FC236}">
                    <a16:creationId xmlns:a16="http://schemas.microsoft.com/office/drawing/2014/main" id="{A95A29E6-41A2-36D4-9090-7CA636CDE355}"/>
                  </a:ext>
                </a:extLst>
              </p:cNvPr>
              <p:cNvSpPr txBox="1"/>
              <p:nvPr/>
            </p:nvSpPr>
            <p:spPr>
              <a:xfrm>
                <a:off x="6099589" y="2587212"/>
                <a:ext cx="6096000" cy="646331"/>
              </a:xfrm>
              <a:prstGeom prst="rect">
                <a:avLst/>
              </a:prstGeom>
              <a:noFill/>
            </p:spPr>
            <p:txBody>
              <a:bodyPr wrap="square">
                <a:spAutoFit/>
              </a:bodyPr>
              <a:lstStyle/>
              <a:p>
                <a:pPr algn="ctr"/>
                <a:r>
                  <a:rPr lang="en-GB" b="1" dirty="0">
                    <a:solidFill>
                      <a:schemeClr val="bg1"/>
                    </a:solidFill>
                  </a:rPr>
                  <a:t>CREATE A COLUMN FOR THE PROTECTION STATUS OF EACH CATEGORY IN THE DATASET</a:t>
                </a:r>
              </a:p>
            </p:txBody>
          </p:sp>
          <p:sp>
            <p:nvSpPr>
              <p:cNvPr id="9" name="TextBox 8">
                <a:extLst>
                  <a:ext uri="{FF2B5EF4-FFF2-40B4-BE49-F238E27FC236}">
                    <a16:creationId xmlns:a16="http://schemas.microsoft.com/office/drawing/2014/main" id="{96B1E61F-4885-2AE3-80A5-93A1B24D0AA7}"/>
                  </a:ext>
                </a:extLst>
              </p:cNvPr>
              <p:cNvSpPr txBox="1"/>
              <p:nvPr/>
            </p:nvSpPr>
            <p:spPr>
              <a:xfrm>
                <a:off x="12201233" y="2587211"/>
                <a:ext cx="6096000" cy="369332"/>
              </a:xfrm>
              <a:prstGeom prst="rect">
                <a:avLst/>
              </a:prstGeom>
              <a:noFill/>
            </p:spPr>
            <p:txBody>
              <a:bodyPr wrap="square">
                <a:spAutoFit/>
              </a:bodyPr>
              <a:lstStyle/>
              <a:p>
                <a:pPr algn="ctr"/>
                <a:r>
                  <a:rPr lang="en-GB" b="1" dirty="0">
                    <a:solidFill>
                      <a:schemeClr val="bg1"/>
                    </a:solidFill>
                  </a:rPr>
                  <a:t>CALCULATE A RATE OF PROTECTION FOR EACH CATEGORY</a:t>
                </a:r>
              </a:p>
            </p:txBody>
          </p:sp>
          <p:sp>
            <p:nvSpPr>
              <p:cNvPr id="16" name="TextBox 15">
                <a:extLst>
                  <a:ext uri="{FF2B5EF4-FFF2-40B4-BE49-F238E27FC236}">
                    <a16:creationId xmlns:a16="http://schemas.microsoft.com/office/drawing/2014/main" id="{B599C13A-6E24-4721-3833-D94527B7EA29}"/>
                  </a:ext>
                </a:extLst>
              </p:cNvPr>
              <p:cNvSpPr txBox="1"/>
              <p:nvPr/>
            </p:nvSpPr>
            <p:spPr>
              <a:xfrm>
                <a:off x="18285944" y="2587212"/>
                <a:ext cx="6096000" cy="646331"/>
              </a:xfrm>
              <a:prstGeom prst="rect">
                <a:avLst/>
              </a:prstGeom>
              <a:noFill/>
            </p:spPr>
            <p:txBody>
              <a:bodyPr wrap="square">
                <a:spAutoFit/>
              </a:bodyPr>
              <a:lstStyle/>
              <a:p>
                <a:pPr algn="ctr"/>
                <a:r>
                  <a:rPr lang="en-GB" b="1" dirty="0">
                    <a:solidFill>
                      <a:schemeClr val="bg1"/>
                    </a:solidFill>
                  </a:rPr>
                  <a:t>CREATE CONTINGENCY TABLES WITH PROTECTION RATES OF CATEGORIES AND PERFORM CHI-SQUARED TESTS</a:t>
                </a:r>
              </a:p>
            </p:txBody>
          </p:sp>
        </p:grpSp>
        <p:pic>
          <p:nvPicPr>
            <p:cNvPr id="50" name="Picture 49">
              <a:extLst>
                <a:ext uri="{FF2B5EF4-FFF2-40B4-BE49-F238E27FC236}">
                  <a16:creationId xmlns:a16="http://schemas.microsoft.com/office/drawing/2014/main" id="{B8DFBFAA-D14B-1422-7A89-0E2541176D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9129" y="3409230"/>
              <a:ext cx="2136920" cy="3149876"/>
            </a:xfrm>
            <a:prstGeom prst="rect">
              <a:avLst/>
            </a:prstGeom>
          </p:spPr>
        </p:pic>
        <p:pic>
          <p:nvPicPr>
            <p:cNvPr id="52" name="Picture 51">
              <a:extLst>
                <a:ext uri="{FF2B5EF4-FFF2-40B4-BE49-F238E27FC236}">
                  <a16:creationId xmlns:a16="http://schemas.microsoft.com/office/drawing/2014/main" id="{AF185F02-D464-0A4C-CFED-D260C6B5B1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84752" y="3340578"/>
              <a:ext cx="5328962" cy="2986230"/>
            </a:xfrm>
            <a:prstGeom prst="rect">
              <a:avLst/>
            </a:prstGeom>
          </p:spPr>
        </p:pic>
        <mc:AlternateContent xmlns:mc="http://schemas.openxmlformats.org/markup-compatibility/2006">
          <mc:Choice xmlns:psez="http://schemas.microsoft.com/office/powerpoint/2016/sectionzoom" Requires="psez">
            <p:graphicFrame>
              <p:nvGraphicFramePr>
                <p:cNvPr id="54" name="Section Zoom 53">
                  <a:extLst>
                    <a:ext uri="{FF2B5EF4-FFF2-40B4-BE49-F238E27FC236}">
                      <a16:creationId xmlns:a16="http://schemas.microsoft.com/office/drawing/2014/main" id="{4EA24D80-8B72-BBC2-78D1-6B65CF456D32}"/>
                    </a:ext>
                  </a:extLst>
                </p:cNvPr>
                <p:cNvGraphicFramePr>
                  <a:graphicFrameLocks noChangeAspect="1"/>
                </p:cNvGraphicFramePr>
                <p:nvPr>
                  <p:extLst>
                    <p:ext uri="{D42A27DB-BD31-4B8C-83A1-F6EECF244321}">
                      <p14:modId xmlns:p14="http://schemas.microsoft.com/office/powerpoint/2010/main" val="3858070791"/>
                    </p:ext>
                  </p:extLst>
                </p:nvPr>
              </p:nvGraphicFramePr>
              <p:xfrm>
                <a:off x="18465786" y="3331271"/>
                <a:ext cx="5738373" cy="3227835"/>
              </p:xfrm>
              <a:graphic>
                <a:graphicData uri="http://schemas.microsoft.com/office/powerpoint/2016/sectionzoom">
                  <psez:sectionZm>
                    <psez:sectionZmObj sectionId="{8EBE8CAF-FAD5-4727-922B-53466718E743}">
                      <psez:zmPr id="{3F6FEF74-C9CE-4FF1-9949-C699E3CA4869}" transitionDur="1000">
                        <p166:blipFill xmlns:p166="http://schemas.microsoft.com/office/powerpoint/2016/6/main">
                          <a:blip r:embed="rId6"/>
                          <a:stretch>
                            <a:fillRect/>
                          </a:stretch>
                        </p166:blipFill>
                        <p166:spPr xmlns:p166="http://schemas.microsoft.com/office/powerpoint/2016/6/main">
                          <a:xfrm>
                            <a:off x="0" y="0"/>
                            <a:ext cx="5738373" cy="3227835"/>
                          </a:xfrm>
                          <a:prstGeom prst="rect">
                            <a:avLst/>
                          </a:prstGeom>
                          <a:ln w="3175">
                            <a:solidFill>
                              <a:prstClr val="ltGray"/>
                            </a:solidFill>
                          </a:ln>
                        </p166:spPr>
                      </psez:zmPr>
                    </psez:sectionZmObj>
                  </psez:sectionZm>
                </a:graphicData>
              </a:graphic>
            </p:graphicFrame>
          </mc:Choice>
          <mc:Fallback>
            <p:pic>
              <p:nvPicPr>
                <p:cNvPr id="54" name="Section Zoom 53">
                  <a:hlinkClick r:id="rId7" action="ppaction://hlinksldjump"/>
                  <a:extLst>
                    <a:ext uri="{FF2B5EF4-FFF2-40B4-BE49-F238E27FC236}">
                      <a16:creationId xmlns:a16="http://schemas.microsoft.com/office/drawing/2014/main" id="{4EA24D80-8B72-BBC2-78D1-6B65CF456D32}"/>
                    </a:ext>
                  </a:extLst>
                </p:cNvPr>
                <p:cNvPicPr>
                  <a:picLocks noGrp="1" noRot="1" noChangeAspect="1" noMove="1" noResize="1" noEditPoints="1" noAdjustHandles="1" noChangeArrowheads="1" noChangeShapeType="1"/>
                </p:cNvPicPr>
                <p:nvPr/>
              </p:nvPicPr>
              <p:blipFill>
                <a:blip r:embed="rId6"/>
                <a:stretch>
                  <a:fillRect/>
                </a:stretch>
              </p:blipFill>
              <p:spPr>
                <a:xfrm>
                  <a:off x="18465786" y="3331271"/>
                  <a:ext cx="5738373" cy="3227835"/>
                </a:xfrm>
                <a:prstGeom prst="rect">
                  <a:avLst/>
                </a:prstGeom>
                <a:ln w="3175">
                  <a:solidFill>
                    <a:prstClr val="ltGray"/>
                  </a:solidFill>
                </a:ln>
              </p:spPr>
            </p:pic>
          </mc:Fallback>
        </mc:AlternateContent>
      </p:grpSp>
      <p:sp useBgFill="1">
        <p:nvSpPr>
          <p:cNvPr id="47" name="Rectangle 46">
            <a:extLst>
              <a:ext uri="{FF2B5EF4-FFF2-40B4-BE49-F238E27FC236}">
                <a16:creationId xmlns:a16="http://schemas.microsoft.com/office/drawing/2014/main" id="{DA242D0F-64E2-52EE-6998-D2C12AB8A0D6}"/>
              </a:ext>
            </a:extLst>
          </p:cNvPr>
          <p:cNvSpPr/>
          <p:nvPr/>
        </p:nvSpPr>
        <p:spPr>
          <a:xfrm>
            <a:off x="-101600" y="1346976"/>
            <a:ext cx="6188366" cy="56069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 name="Group 13">
            <a:extLst>
              <a:ext uri="{FF2B5EF4-FFF2-40B4-BE49-F238E27FC236}">
                <a16:creationId xmlns:a16="http://schemas.microsoft.com/office/drawing/2014/main" id="{90ECD56F-200E-27B3-C058-E131F4D8EA4B}"/>
              </a:ext>
            </a:extLst>
          </p:cNvPr>
          <p:cNvGrpSpPr/>
          <p:nvPr/>
        </p:nvGrpSpPr>
        <p:grpSpPr>
          <a:xfrm>
            <a:off x="0" y="-6769258"/>
            <a:ext cx="12192000" cy="5908128"/>
            <a:chOff x="0" y="387897"/>
            <a:chExt cx="12192000" cy="5908128"/>
          </a:xfrm>
        </p:grpSpPr>
        <p:sp>
          <p:nvSpPr>
            <p:cNvPr id="10" name="Freeform: Shape 9">
              <a:extLst>
                <a:ext uri="{FF2B5EF4-FFF2-40B4-BE49-F238E27FC236}">
                  <a16:creationId xmlns:a16="http://schemas.microsoft.com/office/drawing/2014/main" id="{F5C2FF19-2A4B-CF3B-9FEA-2F6F0674F1A4}"/>
                </a:ext>
              </a:extLst>
            </p:cNvPr>
            <p:cNvSpPr/>
            <p:nvPr/>
          </p:nvSpPr>
          <p:spPr>
            <a:xfrm>
              <a:off x="0" y="5057775"/>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7" name="TextBox 6">
              <a:extLst>
                <a:ext uri="{FF2B5EF4-FFF2-40B4-BE49-F238E27FC236}">
                  <a16:creationId xmlns:a16="http://schemas.microsoft.com/office/drawing/2014/main" id="{81C787F4-F04E-BA9E-4ABD-59B195C5C113}"/>
                </a:ext>
              </a:extLst>
            </p:cNvPr>
            <p:cNvSpPr txBox="1"/>
            <p:nvPr/>
          </p:nvSpPr>
          <p:spPr>
            <a:xfrm>
              <a:off x="1243641" y="387897"/>
              <a:ext cx="9704716" cy="3693319"/>
            </a:xfrm>
            <a:prstGeom prst="rect">
              <a:avLst/>
            </a:prstGeom>
            <a:noFill/>
          </p:spPr>
          <p:txBody>
            <a:bodyPr wrap="square" rtlCol="0">
              <a:spAutoFit/>
            </a:bodyPr>
            <a:lstStyle/>
            <a:p>
              <a:pPr algn="ctr"/>
              <a:r>
                <a:rPr lang="en-GB" sz="5400" dirty="0">
                  <a:solidFill>
                    <a:schemeClr val="bg1"/>
                  </a:solidFill>
                </a:rPr>
                <a:t>Which category has the most endangered species, and are species in some categories </a:t>
              </a:r>
              <a:r>
                <a:rPr lang="en-GB" sz="5400" b="1" dirty="0">
                  <a:solidFill>
                    <a:schemeClr val="bg1"/>
                  </a:solidFill>
                </a:rPr>
                <a:t>more likely</a:t>
              </a:r>
              <a:r>
                <a:rPr lang="en-GB" sz="5400" dirty="0">
                  <a:solidFill>
                    <a:schemeClr val="bg1"/>
                  </a:solidFill>
                </a:rPr>
                <a:t> to be endangered?</a:t>
              </a:r>
            </a:p>
            <a:p>
              <a:endParaRPr lang="en-GB" dirty="0"/>
            </a:p>
          </p:txBody>
        </p:sp>
        <p:sp>
          <p:nvSpPr>
            <p:cNvPr id="13" name="Freeform: Shape 12">
              <a:extLst>
                <a:ext uri="{FF2B5EF4-FFF2-40B4-BE49-F238E27FC236}">
                  <a16:creationId xmlns:a16="http://schemas.microsoft.com/office/drawing/2014/main" id="{19507931-3E8F-1666-7299-1C130C299B9F}"/>
                </a:ext>
              </a:extLst>
            </p:cNvPr>
            <p:cNvSpPr/>
            <p:nvPr/>
          </p:nvSpPr>
          <p:spPr>
            <a:xfrm>
              <a:off x="5019675" y="4143375"/>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sp>
        <p:nvSpPr>
          <p:cNvPr id="2" name="TextBox 1">
            <a:extLst>
              <a:ext uri="{FF2B5EF4-FFF2-40B4-BE49-F238E27FC236}">
                <a16:creationId xmlns:a16="http://schemas.microsoft.com/office/drawing/2014/main" id="{EC42A9EF-F77D-D963-1560-10F0B94CCEFA}"/>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CHI-SQUARED TESTING</a:t>
            </a:r>
          </a:p>
          <a:p>
            <a:pPr algn="ctr"/>
            <a:r>
              <a:rPr lang="en-GB" sz="3200" dirty="0">
                <a:solidFill>
                  <a:schemeClr val="bg2"/>
                </a:solidFill>
                <a:latin typeface="+mj-lt"/>
              </a:rPr>
              <a:t> </a:t>
            </a:r>
            <a:r>
              <a:rPr lang="en-GB" sz="3200" dirty="0">
                <a:solidFill>
                  <a:schemeClr val="bg1"/>
                </a:solidFill>
                <a:latin typeface="+mj-lt"/>
              </a:rPr>
              <a:t>LIKELIHOOD OF ENDANGERED STATUS</a:t>
            </a:r>
          </a:p>
        </p:txBody>
      </p:sp>
      <p:grpSp>
        <p:nvGrpSpPr>
          <p:cNvPr id="46" name="Group 45">
            <a:extLst>
              <a:ext uri="{FF2B5EF4-FFF2-40B4-BE49-F238E27FC236}">
                <a16:creationId xmlns:a16="http://schemas.microsoft.com/office/drawing/2014/main" id="{7E685B9F-DC47-7412-09D0-F564BDD7151A}"/>
              </a:ext>
            </a:extLst>
          </p:cNvPr>
          <p:cNvGrpSpPr/>
          <p:nvPr/>
        </p:nvGrpSpPr>
        <p:grpSpPr>
          <a:xfrm>
            <a:off x="0" y="2009744"/>
            <a:ext cx="6096000" cy="4848256"/>
            <a:chOff x="0" y="2009744"/>
            <a:chExt cx="6096000" cy="4848256"/>
          </a:xfrm>
        </p:grpSpPr>
        <p:sp useBgFill="1">
          <p:nvSpPr>
            <p:cNvPr id="6" name="Rectangle 5">
              <a:extLst>
                <a:ext uri="{FF2B5EF4-FFF2-40B4-BE49-F238E27FC236}">
                  <a16:creationId xmlns:a16="http://schemas.microsoft.com/office/drawing/2014/main" id="{68D283C1-790C-0FCE-2302-1AD69503225B}"/>
                </a:ext>
              </a:extLst>
            </p:cNvPr>
            <p:cNvSpPr/>
            <p:nvPr/>
          </p:nvSpPr>
          <p:spPr>
            <a:xfrm>
              <a:off x="0" y="2009744"/>
              <a:ext cx="6096000" cy="4848256"/>
            </a:xfrm>
            <a:prstGeom prst="rect">
              <a:avLst/>
            </a:prstGeom>
            <a:ln>
              <a:noFill/>
            </a:ln>
            <a:effectLst>
              <a:innerShdw blurRad="9525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AA4809DD-8876-5FC2-5838-0A21D42D966E}"/>
                </a:ext>
              </a:extLst>
            </p:cNvPr>
            <p:cNvSpPr txBox="1"/>
            <p:nvPr/>
          </p:nvSpPr>
          <p:spPr>
            <a:xfrm>
              <a:off x="842812" y="2587212"/>
              <a:ext cx="4410376" cy="3693319"/>
            </a:xfrm>
            <a:prstGeom prst="rect">
              <a:avLst/>
            </a:prstGeom>
            <a:noFill/>
          </p:spPr>
          <p:txBody>
            <a:bodyPr wrap="square" rtlCol="0">
              <a:spAutoFit/>
            </a:bodyPr>
            <a:lstStyle/>
            <a:p>
              <a:pPr algn="ctr"/>
              <a:r>
                <a:rPr lang="en-GB" sz="2400" dirty="0">
                  <a:solidFill>
                    <a:schemeClr val="bg1"/>
                  </a:solidFill>
                </a:rPr>
                <a:t>In order to answer the question of likelihood of endangerment, we employed the use of </a:t>
              </a:r>
              <a:r>
                <a:rPr lang="en-GB" sz="2400" b="1" dirty="0">
                  <a:solidFill>
                    <a:schemeClr val="bg1"/>
                  </a:solidFill>
                </a:rPr>
                <a:t>chi-squared testing</a:t>
              </a:r>
              <a:r>
                <a:rPr lang="en-GB" sz="2400" dirty="0">
                  <a:solidFill>
                    <a:schemeClr val="bg1"/>
                  </a:solidFill>
                </a:rPr>
                <a:t>. We investigated if there was a significant </a:t>
              </a:r>
              <a:r>
                <a:rPr lang="en-GB" sz="2400" b="1" dirty="0">
                  <a:solidFill>
                    <a:schemeClr val="bg1"/>
                  </a:solidFill>
                </a:rPr>
                <a:t>difference in the percentage or rate of protected species</a:t>
              </a:r>
              <a:r>
                <a:rPr lang="en-GB" sz="2400" dirty="0">
                  <a:solidFill>
                    <a:schemeClr val="bg1"/>
                  </a:solidFill>
                </a:rPr>
                <a:t> between the categories. This is the process we followed:</a:t>
              </a:r>
            </a:p>
            <a:p>
              <a:endParaRPr lang="en-GB" dirty="0">
                <a:solidFill>
                  <a:schemeClr val="bg1"/>
                </a:solidFill>
              </a:endParaRPr>
            </a:p>
          </p:txBody>
        </p:sp>
      </p:grpSp>
    </p:spTree>
    <p:extLst>
      <p:ext uri="{BB962C8B-B14F-4D97-AF65-F5344CB8AC3E}">
        <p14:creationId xmlns:p14="http://schemas.microsoft.com/office/powerpoint/2010/main" val="7908350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D5F3475-1ED8-98CE-C314-335FFBC84965}"/>
              </a:ext>
            </a:extLst>
          </p:cNvPr>
          <p:cNvSpPr txBox="1"/>
          <p:nvPr/>
        </p:nvSpPr>
        <p:spPr>
          <a:xfrm>
            <a:off x="707072" y="392869"/>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pic>
        <p:nvPicPr>
          <p:cNvPr id="5" name="Picture 4">
            <a:extLst>
              <a:ext uri="{FF2B5EF4-FFF2-40B4-BE49-F238E27FC236}">
                <a16:creationId xmlns:a16="http://schemas.microsoft.com/office/drawing/2014/main" id="{D45830F4-F203-01AC-B70A-7CD7BAA57B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563" y="1736027"/>
            <a:ext cx="4618298" cy="1599216"/>
          </a:xfrm>
          <a:prstGeom prst="rect">
            <a:avLst/>
          </a:prstGeom>
        </p:spPr>
      </p:pic>
      <p:pic>
        <p:nvPicPr>
          <p:cNvPr id="7" name="Picture 6">
            <a:extLst>
              <a:ext uri="{FF2B5EF4-FFF2-40B4-BE49-F238E27FC236}">
                <a16:creationId xmlns:a16="http://schemas.microsoft.com/office/drawing/2014/main" id="{CB850416-5C22-63B3-A125-A34C6E6AF2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564" y="3447005"/>
            <a:ext cx="4618297" cy="1534739"/>
          </a:xfrm>
          <a:prstGeom prst="rect">
            <a:avLst/>
          </a:prstGeom>
        </p:spPr>
      </p:pic>
      <p:pic>
        <p:nvPicPr>
          <p:cNvPr id="9" name="Picture 8">
            <a:extLst>
              <a:ext uri="{FF2B5EF4-FFF2-40B4-BE49-F238E27FC236}">
                <a16:creationId xmlns:a16="http://schemas.microsoft.com/office/drawing/2014/main" id="{EF14C47E-AF45-74F2-C91A-6714D9AD68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562" y="5093506"/>
            <a:ext cx="4618297" cy="1401506"/>
          </a:xfrm>
          <a:prstGeom prst="rect">
            <a:avLst/>
          </a:prstGeom>
        </p:spPr>
      </p:pic>
      <p:pic>
        <p:nvPicPr>
          <p:cNvPr id="11" name="Picture 10">
            <a:extLst>
              <a:ext uri="{FF2B5EF4-FFF2-40B4-BE49-F238E27FC236}">
                <a16:creationId xmlns:a16="http://schemas.microsoft.com/office/drawing/2014/main" id="{45643E09-13B5-2133-E01D-004E503D69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805477"/>
            <a:ext cx="5710178" cy="4543908"/>
          </a:xfrm>
          <a:prstGeom prst="rect">
            <a:avLst/>
          </a:prstGeom>
        </p:spPr>
      </p:pic>
      <p:sp>
        <p:nvSpPr>
          <p:cNvPr id="12" name="TextBox 11">
            <a:extLst>
              <a:ext uri="{FF2B5EF4-FFF2-40B4-BE49-F238E27FC236}">
                <a16:creationId xmlns:a16="http://schemas.microsoft.com/office/drawing/2014/main" id="{4B98C04D-9017-83F2-8C4B-E07C16F5FA7C}"/>
              </a:ext>
            </a:extLst>
          </p:cNvPr>
          <p:cNvSpPr txBox="1"/>
          <p:nvPr/>
        </p:nvSpPr>
        <p:spPr>
          <a:xfrm>
            <a:off x="2500132" y="7610052"/>
            <a:ext cx="7211027" cy="5016758"/>
          </a:xfrm>
          <a:prstGeom prst="rect">
            <a:avLst/>
          </a:prstGeom>
          <a:noFill/>
        </p:spPr>
        <p:txBody>
          <a:bodyPr wrap="square" rtlCol="0">
            <a:spAutoFit/>
          </a:bodyPr>
          <a:lstStyle/>
          <a:p>
            <a:pPr algn="ctr"/>
            <a:r>
              <a:rPr lang="en-GB" sz="3200" b="1" dirty="0">
                <a:solidFill>
                  <a:schemeClr val="bg2"/>
                </a:solidFill>
              </a:rPr>
              <a:t>"Are species in some categories more likely to be endangered?“</a:t>
            </a:r>
          </a:p>
          <a:p>
            <a:pPr algn="ctr"/>
            <a:endParaRPr lang="en-GB" sz="3200" b="1" dirty="0">
              <a:solidFill>
                <a:schemeClr val="bg2"/>
              </a:solidFill>
            </a:endParaRPr>
          </a:p>
          <a:p>
            <a:pPr algn="ctr"/>
            <a:r>
              <a:rPr lang="en-GB" sz="3200" dirty="0">
                <a:solidFill>
                  <a:schemeClr val="bg1"/>
                </a:solidFill>
              </a:rPr>
              <a:t> Our </a:t>
            </a:r>
            <a:r>
              <a:rPr lang="en-GB" sz="3200" b="1" dirty="0">
                <a:solidFill>
                  <a:schemeClr val="bg1"/>
                </a:solidFill>
              </a:rPr>
              <a:t>null hypothesis</a:t>
            </a:r>
            <a:r>
              <a:rPr lang="en-GB" sz="3200" dirty="0">
                <a:solidFill>
                  <a:schemeClr val="bg1"/>
                </a:solidFill>
              </a:rPr>
              <a:t> is that there is </a:t>
            </a:r>
            <a:r>
              <a:rPr lang="en-GB" sz="3200" b="1" dirty="0">
                <a:solidFill>
                  <a:schemeClr val="bg1"/>
                </a:solidFill>
              </a:rPr>
              <a:t>no difference</a:t>
            </a:r>
            <a:r>
              <a:rPr lang="en-GB" sz="3200" dirty="0">
                <a:solidFill>
                  <a:schemeClr val="bg1"/>
                </a:solidFill>
              </a:rPr>
              <a:t> between the rate of protection required for each category, while our </a:t>
            </a:r>
            <a:r>
              <a:rPr lang="en-GB" sz="3200" b="1" dirty="0">
                <a:solidFill>
                  <a:schemeClr val="bg1"/>
                </a:solidFill>
              </a:rPr>
              <a:t>alternative hypothesis</a:t>
            </a:r>
            <a:r>
              <a:rPr lang="en-GB" sz="3200" dirty="0">
                <a:solidFill>
                  <a:schemeClr val="bg1"/>
                </a:solidFill>
              </a:rPr>
              <a:t> is that </a:t>
            </a:r>
            <a:r>
              <a:rPr lang="en-GB" sz="3200" b="1" dirty="0">
                <a:solidFill>
                  <a:schemeClr val="bg1"/>
                </a:solidFill>
              </a:rPr>
              <a:t>there is a difference</a:t>
            </a:r>
            <a:r>
              <a:rPr lang="en-GB" sz="3200" dirty="0">
                <a:solidFill>
                  <a:schemeClr val="bg1"/>
                </a:solidFill>
              </a:rPr>
              <a:t> between the rate of protection required for each category.</a:t>
            </a:r>
          </a:p>
        </p:txBody>
      </p:sp>
    </p:spTree>
    <p:extLst>
      <p:ext uri="{BB962C8B-B14F-4D97-AF65-F5344CB8AC3E}">
        <p14:creationId xmlns:p14="http://schemas.microsoft.com/office/powerpoint/2010/main" val="118924014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6B0524-61A5-C611-2346-174905DFCB39}"/>
              </a:ext>
            </a:extLst>
          </p:cNvPr>
          <p:cNvSpPr txBox="1"/>
          <p:nvPr/>
        </p:nvSpPr>
        <p:spPr>
          <a:xfrm>
            <a:off x="2500132" y="938626"/>
            <a:ext cx="7211027" cy="5016758"/>
          </a:xfrm>
          <a:prstGeom prst="rect">
            <a:avLst/>
          </a:prstGeom>
          <a:noFill/>
        </p:spPr>
        <p:txBody>
          <a:bodyPr wrap="square" rtlCol="0">
            <a:spAutoFit/>
          </a:bodyPr>
          <a:lstStyle/>
          <a:p>
            <a:pPr algn="ctr"/>
            <a:r>
              <a:rPr lang="en-GB" sz="3200" b="1" dirty="0">
                <a:solidFill>
                  <a:schemeClr val="bg2"/>
                </a:solidFill>
              </a:rPr>
              <a:t>"Are species in some categories more likely to be endangered?“</a:t>
            </a:r>
          </a:p>
          <a:p>
            <a:pPr algn="ctr"/>
            <a:endParaRPr lang="en-GB" sz="3200" b="1" dirty="0">
              <a:solidFill>
                <a:schemeClr val="bg2"/>
              </a:solidFill>
            </a:endParaRPr>
          </a:p>
          <a:p>
            <a:pPr algn="ctr"/>
            <a:r>
              <a:rPr lang="en-GB" sz="3200" dirty="0">
                <a:solidFill>
                  <a:schemeClr val="bg1"/>
                </a:solidFill>
              </a:rPr>
              <a:t> Our </a:t>
            </a:r>
            <a:r>
              <a:rPr lang="en-GB" sz="3200" b="1" dirty="0">
                <a:solidFill>
                  <a:schemeClr val="bg1"/>
                </a:solidFill>
              </a:rPr>
              <a:t>null hypothesis</a:t>
            </a:r>
            <a:r>
              <a:rPr lang="en-GB" sz="3200" dirty="0">
                <a:solidFill>
                  <a:schemeClr val="bg1"/>
                </a:solidFill>
              </a:rPr>
              <a:t> is that there is </a:t>
            </a:r>
            <a:r>
              <a:rPr lang="en-GB" sz="3200" b="1" dirty="0">
                <a:solidFill>
                  <a:schemeClr val="bg1"/>
                </a:solidFill>
              </a:rPr>
              <a:t>no difference</a:t>
            </a:r>
            <a:r>
              <a:rPr lang="en-GB" sz="3200" dirty="0">
                <a:solidFill>
                  <a:schemeClr val="bg1"/>
                </a:solidFill>
              </a:rPr>
              <a:t> between the rate of protection required for each category, while our </a:t>
            </a:r>
            <a:r>
              <a:rPr lang="en-GB" sz="3200" b="1" dirty="0">
                <a:solidFill>
                  <a:schemeClr val="bg1"/>
                </a:solidFill>
              </a:rPr>
              <a:t>alternative hypothesis</a:t>
            </a:r>
            <a:r>
              <a:rPr lang="en-GB" sz="3200" dirty="0">
                <a:solidFill>
                  <a:schemeClr val="bg1"/>
                </a:solidFill>
              </a:rPr>
              <a:t> is that </a:t>
            </a:r>
            <a:r>
              <a:rPr lang="en-GB" sz="3200" b="1" dirty="0">
                <a:solidFill>
                  <a:schemeClr val="bg1"/>
                </a:solidFill>
              </a:rPr>
              <a:t>there is a difference</a:t>
            </a:r>
            <a:r>
              <a:rPr lang="en-GB" sz="3200" dirty="0">
                <a:solidFill>
                  <a:schemeClr val="bg1"/>
                </a:solidFill>
              </a:rPr>
              <a:t> between the rate of protection required for each category.</a:t>
            </a:r>
          </a:p>
        </p:txBody>
      </p:sp>
      <p:pic>
        <p:nvPicPr>
          <p:cNvPr id="4" name="Picture 3">
            <a:extLst>
              <a:ext uri="{FF2B5EF4-FFF2-40B4-BE49-F238E27FC236}">
                <a16:creationId xmlns:a16="http://schemas.microsoft.com/office/drawing/2014/main" id="{DD1C26F9-987A-3FF3-9683-B4B7450F0F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2384" y="1736027"/>
            <a:ext cx="4618298" cy="1599216"/>
          </a:xfrm>
          <a:prstGeom prst="rect">
            <a:avLst/>
          </a:prstGeom>
        </p:spPr>
      </p:pic>
      <p:pic>
        <p:nvPicPr>
          <p:cNvPr id="5" name="Picture 4">
            <a:extLst>
              <a:ext uri="{FF2B5EF4-FFF2-40B4-BE49-F238E27FC236}">
                <a16:creationId xmlns:a16="http://schemas.microsoft.com/office/drawing/2014/main" id="{E7AD1CFA-489B-C184-049F-BD4BA5AC97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383" y="3447005"/>
            <a:ext cx="4618297" cy="1534739"/>
          </a:xfrm>
          <a:prstGeom prst="rect">
            <a:avLst/>
          </a:prstGeom>
        </p:spPr>
      </p:pic>
      <p:pic>
        <p:nvPicPr>
          <p:cNvPr id="6" name="Picture 5">
            <a:extLst>
              <a:ext uri="{FF2B5EF4-FFF2-40B4-BE49-F238E27FC236}">
                <a16:creationId xmlns:a16="http://schemas.microsoft.com/office/drawing/2014/main" id="{EE51B34C-29B1-F101-C760-2F32028AB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2385" y="5093506"/>
            <a:ext cx="4618297" cy="1401506"/>
          </a:xfrm>
          <a:prstGeom prst="rect">
            <a:avLst/>
          </a:prstGeom>
        </p:spPr>
      </p:pic>
      <p:pic>
        <p:nvPicPr>
          <p:cNvPr id="7" name="Picture 6">
            <a:extLst>
              <a:ext uri="{FF2B5EF4-FFF2-40B4-BE49-F238E27FC236}">
                <a16:creationId xmlns:a16="http://schemas.microsoft.com/office/drawing/2014/main" id="{D33AE35C-2973-A252-EF68-0646C2FDB4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025377" y="1805477"/>
            <a:ext cx="5710178" cy="4543908"/>
          </a:xfrm>
          <a:prstGeom prst="rect">
            <a:avLst/>
          </a:prstGeom>
        </p:spPr>
      </p:pic>
      <p:sp>
        <p:nvSpPr>
          <p:cNvPr id="8" name="TextBox 7">
            <a:extLst>
              <a:ext uri="{FF2B5EF4-FFF2-40B4-BE49-F238E27FC236}">
                <a16:creationId xmlns:a16="http://schemas.microsoft.com/office/drawing/2014/main" id="{F5ABEBC5-C47D-B786-625E-D9BC22DDE8A2}"/>
              </a:ext>
            </a:extLst>
          </p:cNvPr>
          <p:cNvSpPr txBox="1"/>
          <p:nvPr/>
        </p:nvSpPr>
        <p:spPr>
          <a:xfrm>
            <a:off x="707072" y="-1528528"/>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spTree>
    <p:extLst>
      <p:ext uri="{BB962C8B-B14F-4D97-AF65-F5344CB8AC3E}">
        <p14:creationId xmlns:p14="http://schemas.microsoft.com/office/powerpoint/2010/main" val="1002877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AF69A48-DC2F-14A7-0331-17DD6F1878A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9FD05D2-06F0-48E1-3298-9BE5AF25E56B}"/>
              </a:ext>
            </a:extLst>
          </p:cNvPr>
          <p:cNvSpPr txBox="1"/>
          <p:nvPr/>
        </p:nvSpPr>
        <p:spPr>
          <a:xfrm>
            <a:off x="2500132" y="938626"/>
            <a:ext cx="7211027" cy="5016758"/>
          </a:xfrm>
          <a:prstGeom prst="rect">
            <a:avLst/>
          </a:prstGeom>
          <a:noFill/>
        </p:spPr>
        <p:txBody>
          <a:bodyPr wrap="square" rtlCol="0">
            <a:spAutoFit/>
          </a:bodyPr>
          <a:lstStyle/>
          <a:p>
            <a:pPr algn="ctr"/>
            <a:r>
              <a:rPr lang="en-GB" sz="3200" b="1" dirty="0">
                <a:solidFill>
                  <a:schemeClr val="bg2"/>
                </a:solidFill>
              </a:rPr>
              <a:t>"Are species in some categories more likely to be endangered?“</a:t>
            </a:r>
          </a:p>
          <a:p>
            <a:pPr algn="ctr"/>
            <a:endParaRPr lang="en-GB" sz="3200" b="1" dirty="0">
              <a:solidFill>
                <a:schemeClr val="bg2"/>
              </a:solidFill>
            </a:endParaRPr>
          </a:p>
          <a:p>
            <a:pPr algn="ctr"/>
            <a:r>
              <a:rPr lang="en-GB" sz="3200" dirty="0">
                <a:solidFill>
                  <a:schemeClr val="bg1"/>
                </a:solidFill>
              </a:rPr>
              <a:t> Our </a:t>
            </a:r>
            <a:r>
              <a:rPr lang="en-GB" sz="3200" b="1" dirty="0">
                <a:solidFill>
                  <a:schemeClr val="bg1"/>
                </a:solidFill>
              </a:rPr>
              <a:t>null hypothesis</a:t>
            </a:r>
            <a:r>
              <a:rPr lang="en-GB" sz="3200" dirty="0">
                <a:solidFill>
                  <a:schemeClr val="bg1"/>
                </a:solidFill>
              </a:rPr>
              <a:t> is that there is </a:t>
            </a:r>
            <a:r>
              <a:rPr lang="en-GB" sz="3200" b="1" dirty="0">
                <a:solidFill>
                  <a:schemeClr val="bg1"/>
                </a:solidFill>
              </a:rPr>
              <a:t>no difference</a:t>
            </a:r>
            <a:r>
              <a:rPr lang="en-GB" sz="3200" dirty="0">
                <a:solidFill>
                  <a:schemeClr val="bg1"/>
                </a:solidFill>
              </a:rPr>
              <a:t> between the rate of protection required for each category, while our </a:t>
            </a:r>
            <a:r>
              <a:rPr lang="en-GB" sz="3200" b="1" dirty="0">
                <a:solidFill>
                  <a:schemeClr val="bg1"/>
                </a:solidFill>
              </a:rPr>
              <a:t>alternative hypothesis</a:t>
            </a:r>
            <a:r>
              <a:rPr lang="en-GB" sz="3200" dirty="0">
                <a:solidFill>
                  <a:schemeClr val="bg1"/>
                </a:solidFill>
              </a:rPr>
              <a:t> is that </a:t>
            </a:r>
            <a:r>
              <a:rPr lang="en-GB" sz="3200" b="1" dirty="0">
                <a:solidFill>
                  <a:schemeClr val="bg1"/>
                </a:solidFill>
              </a:rPr>
              <a:t>there is a difference</a:t>
            </a:r>
            <a:r>
              <a:rPr lang="en-GB" sz="3200" dirty="0">
                <a:solidFill>
                  <a:schemeClr val="bg1"/>
                </a:solidFill>
              </a:rPr>
              <a:t> between the rate of protection required for each category.</a:t>
            </a:r>
          </a:p>
        </p:txBody>
      </p:sp>
      <p:pic>
        <p:nvPicPr>
          <p:cNvPr id="7" name="Picture 6">
            <a:extLst>
              <a:ext uri="{FF2B5EF4-FFF2-40B4-BE49-F238E27FC236}">
                <a16:creationId xmlns:a16="http://schemas.microsoft.com/office/drawing/2014/main" id="{3AE7929C-9B53-014A-5493-92ACDD868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25377" y="1805477"/>
            <a:ext cx="5710178" cy="4543908"/>
          </a:xfrm>
          <a:prstGeom prst="rect">
            <a:avLst/>
          </a:prstGeom>
        </p:spPr>
      </p:pic>
      <p:sp>
        <p:nvSpPr>
          <p:cNvPr id="8" name="TextBox 7">
            <a:extLst>
              <a:ext uri="{FF2B5EF4-FFF2-40B4-BE49-F238E27FC236}">
                <a16:creationId xmlns:a16="http://schemas.microsoft.com/office/drawing/2014/main" id="{8A77BADE-7070-E3D3-A6DF-DB1FD3A8ABCD}"/>
              </a:ext>
            </a:extLst>
          </p:cNvPr>
          <p:cNvSpPr txBox="1"/>
          <p:nvPr/>
        </p:nvSpPr>
        <p:spPr>
          <a:xfrm>
            <a:off x="707072" y="-1528528"/>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pic>
        <p:nvPicPr>
          <p:cNvPr id="2" name="Picture 1">
            <a:extLst>
              <a:ext uri="{FF2B5EF4-FFF2-40B4-BE49-F238E27FC236}">
                <a16:creationId xmlns:a16="http://schemas.microsoft.com/office/drawing/2014/main" id="{BB00BC14-4C94-55C6-A0C5-EE1F32F998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384" y="1620280"/>
            <a:ext cx="4618298" cy="1599216"/>
          </a:xfrm>
          <a:prstGeom prst="rect">
            <a:avLst/>
          </a:prstGeom>
        </p:spPr>
      </p:pic>
      <p:pic>
        <p:nvPicPr>
          <p:cNvPr id="9" name="Picture 8">
            <a:extLst>
              <a:ext uri="{FF2B5EF4-FFF2-40B4-BE49-F238E27FC236}">
                <a16:creationId xmlns:a16="http://schemas.microsoft.com/office/drawing/2014/main" id="{976B3B12-4999-E756-6670-54CDEC9B0C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2383" y="3331258"/>
            <a:ext cx="4618297" cy="1534739"/>
          </a:xfrm>
          <a:prstGeom prst="rect">
            <a:avLst/>
          </a:prstGeom>
        </p:spPr>
      </p:pic>
      <p:pic>
        <p:nvPicPr>
          <p:cNvPr id="10" name="Picture 9">
            <a:extLst>
              <a:ext uri="{FF2B5EF4-FFF2-40B4-BE49-F238E27FC236}">
                <a16:creationId xmlns:a16="http://schemas.microsoft.com/office/drawing/2014/main" id="{45B7DCF5-B604-6094-AB10-850E7BAE7C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32385" y="4977759"/>
            <a:ext cx="4618297" cy="1401506"/>
          </a:xfrm>
          <a:prstGeom prst="rect">
            <a:avLst/>
          </a:prstGeom>
        </p:spPr>
      </p:pic>
      <p:sp>
        <p:nvSpPr>
          <p:cNvPr id="14" name="TextBox 13">
            <a:extLst>
              <a:ext uri="{FF2B5EF4-FFF2-40B4-BE49-F238E27FC236}">
                <a16:creationId xmlns:a16="http://schemas.microsoft.com/office/drawing/2014/main" id="{783C6487-B3E2-D81B-46C1-55352DA05D8B}"/>
              </a:ext>
            </a:extLst>
          </p:cNvPr>
          <p:cNvSpPr txBox="1"/>
          <p:nvPr/>
        </p:nvSpPr>
        <p:spPr>
          <a:xfrm>
            <a:off x="13025377" y="3447005"/>
            <a:ext cx="5193174" cy="1200329"/>
          </a:xfrm>
          <a:prstGeom prst="rect">
            <a:avLst/>
          </a:prstGeom>
          <a:noFill/>
        </p:spPr>
        <p:txBody>
          <a:bodyPr wrap="square" rtlCol="0">
            <a:spAutoFit/>
          </a:bodyPr>
          <a:lstStyle/>
          <a:p>
            <a:r>
              <a:rPr lang="en-GB" dirty="0">
                <a:solidFill>
                  <a:schemeClr val="bg1"/>
                </a:solidFill>
              </a:rPr>
              <a:t>Returned p-value: 1.00 (100%)</a:t>
            </a:r>
          </a:p>
          <a:p>
            <a:r>
              <a:rPr lang="en-GB" b="1" dirty="0">
                <a:solidFill>
                  <a:schemeClr val="bg1"/>
                </a:solidFill>
              </a:rPr>
              <a:t>Higher than the standard significance level of 0.05.</a:t>
            </a:r>
          </a:p>
          <a:p>
            <a:r>
              <a:rPr lang="en-GB" b="1" dirty="0">
                <a:solidFill>
                  <a:schemeClr val="bg1"/>
                </a:solidFill>
              </a:rPr>
              <a:t>Very likely to be due to random chance</a:t>
            </a:r>
            <a:r>
              <a:rPr lang="en-GB" dirty="0">
                <a:solidFill>
                  <a:schemeClr val="bg1"/>
                </a:solidFill>
              </a:rPr>
              <a:t>.</a:t>
            </a:r>
            <a:r>
              <a:rPr lang="en-GB" b="1" dirty="0">
                <a:solidFill>
                  <a:schemeClr val="bg1"/>
                </a:solidFill>
              </a:rPr>
              <a:t> </a:t>
            </a:r>
          </a:p>
          <a:p>
            <a:r>
              <a:rPr lang="en-GB" dirty="0">
                <a:solidFill>
                  <a:schemeClr val="bg1"/>
                </a:solidFill>
              </a:rPr>
              <a:t>Null hypothesis </a:t>
            </a:r>
            <a:r>
              <a:rPr lang="en-GB" b="1" dirty="0">
                <a:solidFill>
                  <a:schemeClr val="bg1"/>
                </a:solidFill>
              </a:rPr>
              <a:t>could not be rejected.</a:t>
            </a:r>
            <a:r>
              <a:rPr lang="en-GB" dirty="0">
                <a:solidFill>
                  <a:schemeClr val="bg1"/>
                </a:solidFill>
              </a:rPr>
              <a:t> </a:t>
            </a:r>
          </a:p>
        </p:txBody>
      </p:sp>
      <p:sp>
        <p:nvSpPr>
          <p:cNvPr id="15" name="TextBox 14">
            <a:extLst>
              <a:ext uri="{FF2B5EF4-FFF2-40B4-BE49-F238E27FC236}">
                <a16:creationId xmlns:a16="http://schemas.microsoft.com/office/drawing/2014/main" id="{06FB252E-E037-F95E-C3EA-D87EE305C39C}"/>
              </a:ext>
            </a:extLst>
          </p:cNvPr>
          <p:cNvSpPr txBox="1"/>
          <p:nvPr/>
        </p:nvSpPr>
        <p:spPr>
          <a:xfrm>
            <a:off x="13025377" y="1781753"/>
            <a:ext cx="5193174" cy="1200329"/>
          </a:xfrm>
          <a:prstGeom prst="rect">
            <a:avLst/>
          </a:prstGeom>
          <a:noFill/>
        </p:spPr>
        <p:txBody>
          <a:bodyPr wrap="square" rtlCol="0">
            <a:spAutoFit/>
          </a:bodyPr>
          <a:lstStyle/>
          <a:p>
            <a:r>
              <a:rPr lang="en-GB" dirty="0">
                <a:solidFill>
                  <a:schemeClr val="bg1"/>
                </a:solidFill>
              </a:rPr>
              <a:t>Returned p-value: 0.01 (1%)</a:t>
            </a:r>
          </a:p>
          <a:p>
            <a:r>
              <a:rPr lang="en-GB" b="1" dirty="0">
                <a:solidFill>
                  <a:schemeClr val="bg1"/>
                </a:solidFill>
              </a:rPr>
              <a:t>Less than the standard significance level of 0.05</a:t>
            </a:r>
            <a:r>
              <a:rPr lang="en-GB" dirty="0">
                <a:solidFill>
                  <a:schemeClr val="bg1"/>
                </a:solidFill>
              </a:rPr>
              <a:t>. </a:t>
            </a:r>
            <a:r>
              <a:rPr lang="en-GB" b="1" dirty="0">
                <a:solidFill>
                  <a:schemeClr val="bg1"/>
                </a:solidFill>
              </a:rPr>
              <a:t>Unlikely</a:t>
            </a:r>
            <a:r>
              <a:rPr lang="en-GB" dirty="0">
                <a:solidFill>
                  <a:schemeClr val="bg1"/>
                </a:solidFill>
              </a:rPr>
              <a:t> </a:t>
            </a:r>
            <a:r>
              <a:rPr lang="en-GB" b="1" dirty="0">
                <a:solidFill>
                  <a:schemeClr val="bg1"/>
                </a:solidFill>
              </a:rPr>
              <a:t>to be due to random chance.</a:t>
            </a:r>
          </a:p>
          <a:p>
            <a:r>
              <a:rPr lang="en-GB" b="1" dirty="0">
                <a:solidFill>
                  <a:schemeClr val="bg1"/>
                </a:solidFill>
              </a:rPr>
              <a:t>Rejected null hypothesis.</a:t>
            </a:r>
            <a:endParaRPr lang="en-GB" dirty="0">
              <a:solidFill>
                <a:schemeClr val="bg1"/>
              </a:solidFill>
            </a:endParaRPr>
          </a:p>
        </p:txBody>
      </p:sp>
      <p:sp>
        <p:nvSpPr>
          <p:cNvPr id="16" name="TextBox 15">
            <a:extLst>
              <a:ext uri="{FF2B5EF4-FFF2-40B4-BE49-F238E27FC236}">
                <a16:creationId xmlns:a16="http://schemas.microsoft.com/office/drawing/2014/main" id="{B782DC13-A80C-4136-F3E0-F5682AFA6A6B}"/>
              </a:ext>
            </a:extLst>
          </p:cNvPr>
          <p:cNvSpPr txBox="1"/>
          <p:nvPr/>
        </p:nvSpPr>
        <p:spPr>
          <a:xfrm>
            <a:off x="13025377" y="5070588"/>
            <a:ext cx="5193174" cy="1200329"/>
          </a:xfrm>
          <a:prstGeom prst="rect">
            <a:avLst/>
          </a:prstGeom>
          <a:noFill/>
        </p:spPr>
        <p:txBody>
          <a:bodyPr wrap="square" rtlCol="0">
            <a:spAutoFit/>
          </a:bodyPr>
          <a:lstStyle/>
          <a:p>
            <a:r>
              <a:rPr lang="en-GB" dirty="0">
                <a:solidFill>
                  <a:schemeClr val="bg1"/>
                </a:solidFill>
              </a:rPr>
              <a:t>Returned p-value: 0.00 (0%)</a:t>
            </a:r>
          </a:p>
          <a:p>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r>
              <a:rPr lang="en-GB" b="1" dirty="0">
                <a:solidFill>
                  <a:schemeClr val="bg1"/>
                </a:solidFill>
              </a:rPr>
              <a:t>Unlikely to be due to random chance.</a:t>
            </a:r>
            <a:endParaRPr lang="en-GB" dirty="0">
              <a:solidFill>
                <a:schemeClr val="bg1"/>
              </a:solidFill>
            </a:endParaRPr>
          </a:p>
          <a:p>
            <a:r>
              <a:rPr lang="en-GB" b="1" dirty="0">
                <a:solidFill>
                  <a:schemeClr val="bg1"/>
                </a:solidFill>
              </a:rPr>
              <a:t>Rejected the null hypothesis.</a:t>
            </a:r>
            <a:endParaRPr lang="en-GB" dirty="0">
              <a:solidFill>
                <a:schemeClr val="bg1"/>
              </a:solidFill>
            </a:endParaRPr>
          </a:p>
        </p:txBody>
      </p:sp>
    </p:spTree>
    <p:extLst>
      <p:ext uri="{BB962C8B-B14F-4D97-AF65-F5344CB8AC3E}">
        <p14:creationId xmlns:p14="http://schemas.microsoft.com/office/powerpoint/2010/main" val="371171524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F8E95EE-E47E-6A91-0588-9437E0A7A0C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AD76EE5-ACD1-D0E0-F653-AF15586D2129}"/>
              </a:ext>
            </a:extLst>
          </p:cNvPr>
          <p:cNvSpPr txBox="1"/>
          <p:nvPr/>
        </p:nvSpPr>
        <p:spPr>
          <a:xfrm>
            <a:off x="13025377" y="938626"/>
            <a:ext cx="7211027" cy="5016758"/>
          </a:xfrm>
          <a:prstGeom prst="rect">
            <a:avLst/>
          </a:prstGeom>
          <a:noFill/>
        </p:spPr>
        <p:txBody>
          <a:bodyPr wrap="square" rtlCol="0">
            <a:spAutoFit/>
          </a:bodyPr>
          <a:lstStyle/>
          <a:p>
            <a:pPr algn="ctr"/>
            <a:r>
              <a:rPr lang="en-GB" sz="3200" b="1" dirty="0">
                <a:solidFill>
                  <a:schemeClr val="bg2"/>
                </a:solidFill>
              </a:rPr>
              <a:t>"Are species in some categories more likely to be endangered?“</a:t>
            </a:r>
          </a:p>
          <a:p>
            <a:pPr algn="ctr"/>
            <a:endParaRPr lang="en-GB" sz="3200" b="1" dirty="0">
              <a:solidFill>
                <a:schemeClr val="bg2"/>
              </a:solidFill>
            </a:endParaRPr>
          </a:p>
          <a:p>
            <a:pPr algn="ctr"/>
            <a:r>
              <a:rPr lang="en-GB" sz="3200" dirty="0">
                <a:solidFill>
                  <a:schemeClr val="bg1"/>
                </a:solidFill>
              </a:rPr>
              <a:t> Our </a:t>
            </a:r>
            <a:r>
              <a:rPr lang="en-GB" sz="3200" b="1" dirty="0">
                <a:solidFill>
                  <a:schemeClr val="bg1"/>
                </a:solidFill>
              </a:rPr>
              <a:t>null hypothesis</a:t>
            </a:r>
            <a:r>
              <a:rPr lang="en-GB" sz="3200" dirty="0">
                <a:solidFill>
                  <a:schemeClr val="bg1"/>
                </a:solidFill>
              </a:rPr>
              <a:t> is that there is </a:t>
            </a:r>
            <a:r>
              <a:rPr lang="en-GB" sz="3200" b="1" dirty="0">
                <a:solidFill>
                  <a:schemeClr val="bg1"/>
                </a:solidFill>
              </a:rPr>
              <a:t>no difference</a:t>
            </a:r>
            <a:r>
              <a:rPr lang="en-GB" sz="3200" dirty="0">
                <a:solidFill>
                  <a:schemeClr val="bg1"/>
                </a:solidFill>
              </a:rPr>
              <a:t> between the rate of protection required for each category, while our </a:t>
            </a:r>
            <a:r>
              <a:rPr lang="en-GB" sz="3200" b="1" dirty="0">
                <a:solidFill>
                  <a:schemeClr val="bg1"/>
                </a:solidFill>
              </a:rPr>
              <a:t>alternative hypothesis</a:t>
            </a:r>
            <a:r>
              <a:rPr lang="en-GB" sz="3200" dirty="0">
                <a:solidFill>
                  <a:schemeClr val="bg1"/>
                </a:solidFill>
              </a:rPr>
              <a:t> is that </a:t>
            </a:r>
            <a:r>
              <a:rPr lang="en-GB" sz="3200" b="1" dirty="0">
                <a:solidFill>
                  <a:schemeClr val="bg1"/>
                </a:solidFill>
              </a:rPr>
              <a:t>there is a difference</a:t>
            </a:r>
            <a:r>
              <a:rPr lang="en-GB" sz="3200" dirty="0">
                <a:solidFill>
                  <a:schemeClr val="bg1"/>
                </a:solidFill>
              </a:rPr>
              <a:t> between the rate of protection required for each category.</a:t>
            </a:r>
          </a:p>
        </p:txBody>
      </p:sp>
      <p:pic>
        <p:nvPicPr>
          <p:cNvPr id="7" name="Picture 6">
            <a:extLst>
              <a:ext uri="{FF2B5EF4-FFF2-40B4-BE49-F238E27FC236}">
                <a16:creationId xmlns:a16="http://schemas.microsoft.com/office/drawing/2014/main" id="{D275F3F3-8639-0B76-EB03-F7962E3DE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25377" y="1805477"/>
            <a:ext cx="5710178" cy="4543908"/>
          </a:xfrm>
          <a:prstGeom prst="rect">
            <a:avLst/>
          </a:prstGeom>
        </p:spPr>
      </p:pic>
      <p:sp>
        <p:nvSpPr>
          <p:cNvPr id="8" name="TextBox 7">
            <a:extLst>
              <a:ext uri="{FF2B5EF4-FFF2-40B4-BE49-F238E27FC236}">
                <a16:creationId xmlns:a16="http://schemas.microsoft.com/office/drawing/2014/main" id="{50AA8590-3F34-3CB2-88DC-B6EA98F4661C}"/>
              </a:ext>
            </a:extLst>
          </p:cNvPr>
          <p:cNvSpPr txBox="1"/>
          <p:nvPr/>
        </p:nvSpPr>
        <p:spPr>
          <a:xfrm>
            <a:off x="707072" y="-1528528"/>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pic>
        <p:nvPicPr>
          <p:cNvPr id="2" name="Picture 1">
            <a:extLst>
              <a:ext uri="{FF2B5EF4-FFF2-40B4-BE49-F238E27FC236}">
                <a16:creationId xmlns:a16="http://schemas.microsoft.com/office/drawing/2014/main" id="{472CD240-BE03-6BB5-F982-766569329D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384" y="1620280"/>
            <a:ext cx="4618298" cy="1599216"/>
          </a:xfrm>
          <a:prstGeom prst="rect">
            <a:avLst/>
          </a:prstGeom>
        </p:spPr>
      </p:pic>
      <p:pic>
        <p:nvPicPr>
          <p:cNvPr id="9" name="Picture 8">
            <a:extLst>
              <a:ext uri="{FF2B5EF4-FFF2-40B4-BE49-F238E27FC236}">
                <a16:creationId xmlns:a16="http://schemas.microsoft.com/office/drawing/2014/main" id="{37DD4B17-C6E6-3A72-B564-02F7F742C5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2383" y="3331258"/>
            <a:ext cx="4618297" cy="1534739"/>
          </a:xfrm>
          <a:prstGeom prst="rect">
            <a:avLst/>
          </a:prstGeom>
        </p:spPr>
      </p:pic>
      <p:pic>
        <p:nvPicPr>
          <p:cNvPr id="10" name="Picture 9">
            <a:extLst>
              <a:ext uri="{FF2B5EF4-FFF2-40B4-BE49-F238E27FC236}">
                <a16:creationId xmlns:a16="http://schemas.microsoft.com/office/drawing/2014/main" id="{1F26C5F6-3EE1-9B28-E495-097DDF5467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32385" y="4977759"/>
            <a:ext cx="4618297" cy="1401506"/>
          </a:xfrm>
          <a:prstGeom prst="rect">
            <a:avLst/>
          </a:prstGeom>
        </p:spPr>
      </p:pic>
      <p:sp>
        <p:nvSpPr>
          <p:cNvPr id="14" name="TextBox 13">
            <a:extLst>
              <a:ext uri="{FF2B5EF4-FFF2-40B4-BE49-F238E27FC236}">
                <a16:creationId xmlns:a16="http://schemas.microsoft.com/office/drawing/2014/main" id="{272F36DB-424B-36C7-2BD9-CCA1C133FD43}"/>
              </a:ext>
            </a:extLst>
          </p:cNvPr>
          <p:cNvSpPr txBox="1"/>
          <p:nvPr/>
        </p:nvSpPr>
        <p:spPr>
          <a:xfrm>
            <a:off x="13025377" y="3447005"/>
            <a:ext cx="5193174" cy="1200329"/>
          </a:xfrm>
          <a:prstGeom prst="rect">
            <a:avLst/>
          </a:prstGeom>
          <a:noFill/>
        </p:spPr>
        <p:txBody>
          <a:bodyPr wrap="square" rtlCol="0">
            <a:spAutoFit/>
          </a:bodyPr>
          <a:lstStyle/>
          <a:p>
            <a:r>
              <a:rPr lang="en-GB" dirty="0">
                <a:solidFill>
                  <a:schemeClr val="bg1"/>
                </a:solidFill>
              </a:rPr>
              <a:t>Returned p-value: 1.00 (100%)</a:t>
            </a:r>
          </a:p>
          <a:p>
            <a:r>
              <a:rPr lang="en-GB" b="1" dirty="0">
                <a:solidFill>
                  <a:schemeClr val="bg1"/>
                </a:solidFill>
              </a:rPr>
              <a:t>Higher than the standard significance level of 0.05.</a:t>
            </a:r>
          </a:p>
          <a:p>
            <a:r>
              <a:rPr lang="en-GB" b="1" dirty="0">
                <a:solidFill>
                  <a:schemeClr val="bg1"/>
                </a:solidFill>
              </a:rPr>
              <a:t>Very likely to be due to random chance</a:t>
            </a:r>
            <a:r>
              <a:rPr lang="en-GB" dirty="0">
                <a:solidFill>
                  <a:schemeClr val="bg1"/>
                </a:solidFill>
              </a:rPr>
              <a:t>.</a:t>
            </a:r>
            <a:r>
              <a:rPr lang="en-GB" b="1" dirty="0">
                <a:solidFill>
                  <a:schemeClr val="bg1"/>
                </a:solidFill>
              </a:rPr>
              <a:t> </a:t>
            </a:r>
          </a:p>
          <a:p>
            <a:r>
              <a:rPr lang="en-GB" dirty="0">
                <a:solidFill>
                  <a:schemeClr val="bg1"/>
                </a:solidFill>
              </a:rPr>
              <a:t>Null hypothesis </a:t>
            </a:r>
            <a:r>
              <a:rPr lang="en-GB" b="1" dirty="0">
                <a:solidFill>
                  <a:schemeClr val="bg1"/>
                </a:solidFill>
              </a:rPr>
              <a:t>could not be rejected.</a:t>
            </a:r>
            <a:r>
              <a:rPr lang="en-GB" dirty="0">
                <a:solidFill>
                  <a:schemeClr val="bg1"/>
                </a:solidFill>
              </a:rPr>
              <a:t> </a:t>
            </a:r>
          </a:p>
        </p:txBody>
      </p:sp>
      <p:sp>
        <p:nvSpPr>
          <p:cNvPr id="15" name="TextBox 14">
            <a:extLst>
              <a:ext uri="{FF2B5EF4-FFF2-40B4-BE49-F238E27FC236}">
                <a16:creationId xmlns:a16="http://schemas.microsoft.com/office/drawing/2014/main" id="{1252A1EA-EBE5-169E-6D68-C8BD56D2715F}"/>
              </a:ext>
            </a:extLst>
          </p:cNvPr>
          <p:cNvSpPr txBox="1"/>
          <p:nvPr/>
        </p:nvSpPr>
        <p:spPr>
          <a:xfrm>
            <a:off x="13025377" y="1781753"/>
            <a:ext cx="5193174" cy="1200329"/>
          </a:xfrm>
          <a:prstGeom prst="rect">
            <a:avLst/>
          </a:prstGeom>
          <a:noFill/>
        </p:spPr>
        <p:txBody>
          <a:bodyPr wrap="square" rtlCol="0">
            <a:spAutoFit/>
          </a:bodyPr>
          <a:lstStyle/>
          <a:p>
            <a:r>
              <a:rPr lang="en-GB" dirty="0">
                <a:solidFill>
                  <a:schemeClr val="bg1"/>
                </a:solidFill>
              </a:rPr>
              <a:t>Returned p-value: 0.01 (1%)</a:t>
            </a:r>
          </a:p>
          <a:p>
            <a:r>
              <a:rPr lang="en-GB" b="1" dirty="0">
                <a:solidFill>
                  <a:schemeClr val="bg1"/>
                </a:solidFill>
              </a:rPr>
              <a:t>Less than the standard significance level of 0.05</a:t>
            </a:r>
            <a:r>
              <a:rPr lang="en-GB" dirty="0">
                <a:solidFill>
                  <a:schemeClr val="bg1"/>
                </a:solidFill>
              </a:rPr>
              <a:t>. </a:t>
            </a:r>
            <a:r>
              <a:rPr lang="en-GB" b="1" dirty="0">
                <a:solidFill>
                  <a:schemeClr val="bg1"/>
                </a:solidFill>
              </a:rPr>
              <a:t>Unlikely</a:t>
            </a:r>
            <a:r>
              <a:rPr lang="en-GB" dirty="0">
                <a:solidFill>
                  <a:schemeClr val="bg1"/>
                </a:solidFill>
              </a:rPr>
              <a:t> </a:t>
            </a:r>
            <a:r>
              <a:rPr lang="en-GB" b="1" dirty="0">
                <a:solidFill>
                  <a:schemeClr val="bg1"/>
                </a:solidFill>
              </a:rPr>
              <a:t>to be due to random chance.</a:t>
            </a:r>
          </a:p>
          <a:p>
            <a:r>
              <a:rPr lang="en-GB" b="1" dirty="0">
                <a:solidFill>
                  <a:schemeClr val="bg1"/>
                </a:solidFill>
              </a:rPr>
              <a:t>Rejected null hypothesis.</a:t>
            </a:r>
            <a:endParaRPr lang="en-GB" dirty="0">
              <a:solidFill>
                <a:schemeClr val="bg1"/>
              </a:solidFill>
            </a:endParaRPr>
          </a:p>
        </p:txBody>
      </p:sp>
      <p:sp>
        <p:nvSpPr>
          <p:cNvPr id="16" name="TextBox 15">
            <a:extLst>
              <a:ext uri="{FF2B5EF4-FFF2-40B4-BE49-F238E27FC236}">
                <a16:creationId xmlns:a16="http://schemas.microsoft.com/office/drawing/2014/main" id="{39BABC79-54EF-C43D-8FB3-02730FF04465}"/>
              </a:ext>
            </a:extLst>
          </p:cNvPr>
          <p:cNvSpPr txBox="1"/>
          <p:nvPr/>
        </p:nvSpPr>
        <p:spPr>
          <a:xfrm>
            <a:off x="13025377" y="5070588"/>
            <a:ext cx="5193174" cy="1200329"/>
          </a:xfrm>
          <a:prstGeom prst="rect">
            <a:avLst/>
          </a:prstGeom>
          <a:noFill/>
        </p:spPr>
        <p:txBody>
          <a:bodyPr wrap="square" rtlCol="0">
            <a:spAutoFit/>
          </a:bodyPr>
          <a:lstStyle/>
          <a:p>
            <a:r>
              <a:rPr lang="en-GB" dirty="0">
                <a:solidFill>
                  <a:schemeClr val="bg1"/>
                </a:solidFill>
              </a:rPr>
              <a:t>Returned p-value: 0.00 (0%)</a:t>
            </a:r>
          </a:p>
          <a:p>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r>
              <a:rPr lang="en-GB" b="1" dirty="0">
                <a:solidFill>
                  <a:schemeClr val="bg1"/>
                </a:solidFill>
              </a:rPr>
              <a:t>Unlikely to be due to random chance.</a:t>
            </a:r>
            <a:endParaRPr lang="en-GB" dirty="0">
              <a:solidFill>
                <a:schemeClr val="bg1"/>
              </a:solidFill>
            </a:endParaRPr>
          </a:p>
          <a:p>
            <a:r>
              <a:rPr lang="en-GB" b="1" dirty="0">
                <a:solidFill>
                  <a:schemeClr val="bg1"/>
                </a:solidFill>
              </a:rPr>
              <a:t>Rejected the null hypothesis.</a:t>
            </a:r>
            <a:endParaRPr lang="en-GB" dirty="0">
              <a:solidFill>
                <a:schemeClr val="bg1"/>
              </a:solidFill>
            </a:endParaRPr>
          </a:p>
        </p:txBody>
      </p:sp>
    </p:spTree>
    <p:extLst>
      <p:ext uri="{BB962C8B-B14F-4D97-AF65-F5344CB8AC3E}">
        <p14:creationId xmlns:p14="http://schemas.microsoft.com/office/powerpoint/2010/main" val="22983440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44FED98-E797-4651-5EE5-988822901B26}"/>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AED2FBCE-72FF-62BD-237E-C70409B6EB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25377" y="1805477"/>
            <a:ext cx="5710178" cy="4543908"/>
          </a:xfrm>
          <a:prstGeom prst="rect">
            <a:avLst/>
          </a:prstGeom>
        </p:spPr>
      </p:pic>
      <p:sp>
        <p:nvSpPr>
          <p:cNvPr id="12" name="TextBox 11">
            <a:extLst>
              <a:ext uri="{FF2B5EF4-FFF2-40B4-BE49-F238E27FC236}">
                <a16:creationId xmlns:a16="http://schemas.microsoft.com/office/drawing/2014/main" id="{3123139D-227E-765F-F6C9-415C4C070E2F}"/>
              </a:ext>
            </a:extLst>
          </p:cNvPr>
          <p:cNvSpPr txBox="1"/>
          <p:nvPr/>
        </p:nvSpPr>
        <p:spPr>
          <a:xfrm>
            <a:off x="19089499" y="1805477"/>
            <a:ext cx="4421529" cy="4801314"/>
          </a:xfrm>
          <a:prstGeom prst="rect">
            <a:avLst/>
          </a:prstGeom>
          <a:noFill/>
        </p:spPr>
        <p:txBody>
          <a:bodyPr wrap="square" rtlCol="0">
            <a:spAutoFit/>
          </a:bodyPr>
          <a:lstStyle/>
          <a:p>
            <a:r>
              <a:rPr lang="en-GB" dirty="0">
                <a:solidFill>
                  <a:schemeClr val="bg1"/>
                </a:solidFill>
              </a:rPr>
              <a:t>Finally, we performed a chi-squared test on a contingency table with all the categories and protection rates, with these results:</a:t>
            </a:r>
          </a:p>
          <a:p>
            <a:endParaRPr lang="en-GB" dirty="0">
              <a:solidFill>
                <a:schemeClr val="bg1"/>
              </a:solidFill>
            </a:endParaRPr>
          </a:p>
          <a:p>
            <a:pPr lvl="1"/>
            <a:r>
              <a:rPr lang="en-GB" dirty="0">
                <a:solidFill>
                  <a:schemeClr val="bg1"/>
                </a:solidFill>
              </a:rPr>
              <a:t>Returned p-value: 0.00 (0%)</a:t>
            </a:r>
          </a:p>
          <a:p>
            <a:pPr lvl="1"/>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pPr lvl="1"/>
            <a:r>
              <a:rPr lang="en-GB" b="1" dirty="0">
                <a:solidFill>
                  <a:schemeClr val="bg1"/>
                </a:solidFill>
              </a:rPr>
              <a:t>Very unlikely to be due to random chance.</a:t>
            </a:r>
            <a:endParaRPr lang="en-GB" dirty="0">
              <a:solidFill>
                <a:schemeClr val="bg1"/>
              </a:solidFill>
            </a:endParaRPr>
          </a:p>
          <a:p>
            <a:pPr lvl="1"/>
            <a:r>
              <a:rPr lang="en-GB" b="1" dirty="0">
                <a:solidFill>
                  <a:schemeClr val="bg1"/>
                </a:solidFill>
              </a:rPr>
              <a:t>Rejected the null hypothesis.</a:t>
            </a:r>
            <a:endParaRPr lang="en-GB" dirty="0">
              <a:solidFill>
                <a:schemeClr val="bg1"/>
              </a:solidFill>
            </a:endParaRPr>
          </a:p>
          <a:p>
            <a:pPr lvl="1"/>
            <a:r>
              <a:rPr lang="en-GB" dirty="0">
                <a:solidFill>
                  <a:schemeClr val="bg1"/>
                </a:solidFill>
              </a:rPr>
              <a:t>Overall </a:t>
            </a:r>
            <a:r>
              <a:rPr lang="en-GB" b="1" dirty="0">
                <a:solidFill>
                  <a:schemeClr val="bg1"/>
                </a:solidFill>
              </a:rPr>
              <a:t>significant relationship</a:t>
            </a:r>
            <a:r>
              <a:rPr lang="en-GB" dirty="0">
                <a:solidFill>
                  <a:schemeClr val="bg1"/>
                </a:solidFill>
              </a:rPr>
              <a:t> between category and protection status. </a:t>
            </a:r>
          </a:p>
          <a:p>
            <a:endParaRPr lang="en-GB" dirty="0">
              <a:solidFill>
                <a:schemeClr val="bg1"/>
              </a:solidFill>
            </a:endParaRPr>
          </a:p>
          <a:p>
            <a:r>
              <a:rPr lang="en-GB" dirty="0">
                <a:solidFill>
                  <a:schemeClr val="bg1"/>
                </a:solidFill>
              </a:rPr>
              <a:t>We therefore concluded that </a:t>
            </a:r>
            <a:r>
              <a:rPr lang="en-GB" b="1" dirty="0">
                <a:solidFill>
                  <a:schemeClr val="bg1"/>
                </a:solidFill>
              </a:rPr>
              <a:t>some species are more likely to be endangered or in need of protection than others</a:t>
            </a:r>
            <a:r>
              <a:rPr lang="en-GB" dirty="0">
                <a:solidFill>
                  <a:schemeClr val="bg1"/>
                </a:solidFill>
              </a:rPr>
              <a:t>.</a:t>
            </a:r>
          </a:p>
          <a:p>
            <a:endParaRPr lang="en-GB" dirty="0">
              <a:solidFill>
                <a:schemeClr val="bg1"/>
              </a:solidFill>
            </a:endParaRPr>
          </a:p>
        </p:txBody>
      </p:sp>
      <p:pic>
        <p:nvPicPr>
          <p:cNvPr id="4" name="Picture 3">
            <a:extLst>
              <a:ext uri="{FF2B5EF4-FFF2-40B4-BE49-F238E27FC236}">
                <a16:creationId xmlns:a16="http://schemas.microsoft.com/office/drawing/2014/main" id="{B94C8246-E8BB-AA66-16B5-BA166BAFB8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2588" y="1620280"/>
            <a:ext cx="4618298" cy="1599216"/>
          </a:xfrm>
          <a:prstGeom prst="rect">
            <a:avLst/>
          </a:prstGeom>
        </p:spPr>
      </p:pic>
      <p:pic>
        <p:nvPicPr>
          <p:cNvPr id="5" name="Picture 4">
            <a:extLst>
              <a:ext uri="{FF2B5EF4-FFF2-40B4-BE49-F238E27FC236}">
                <a16:creationId xmlns:a16="http://schemas.microsoft.com/office/drawing/2014/main" id="{D39F65F7-5966-3619-A255-D4C943F508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2589" y="3331258"/>
            <a:ext cx="4618297" cy="1534739"/>
          </a:xfrm>
          <a:prstGeom prst="rect">
            <a:avLst/>
          </a:prstGeom>
        </p:spPr>
      </p:pic>
      <p:pic>
        <p:nvPicPr>
          <p:cNvPr id="6" name="Picture 5">
            <a:extLst>
              <a:ext uri="{FF2B5EF4-FFF2-40B4-BE49-F238E27FC236}">
                <a16:creationId xmlns:a16="http://schemas.microsoft.com/office/drawing/2014/main" id="{0C8D46C0-74DD-8D8C-B0F2-1F49D992D0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2587" y="4977759"/>
            <a:ext cx="4618297" cy="1401506"/>
          </a:xfrm>
          <a:prstGeom prst="rect">
            <a:avLst/>
          </a:prstGeom>
        </p:spPr>
      </p:pic>
      <p:sp>
        <p:nvSpPr>
          <p:cNvPr id="8" name="TextBox 7">
            <a:extLst>
              <a:ext uri="{FF2B5EF4-FFF2-40B4-BE49-F238E27FC236}">
                <a16:creationId xmlns:a16="http://schemas.microsoft.com/office/drawing/2014/main" id="{40008D30-47E0-0935-A70A-285609A9C6A3}"/>
              </a:ext>
            </a:extLst>
          </p:cNvPr>
          <p:cNvSpPr txBox="1"/>
          <p:nvPr/>
        </p:nvSpPr>
        <p:spPr>
          <a:xfrm>
            <a:off x="707072" y="309412"/>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sp>
        <p:nvSpPr>
          <p:cNvPr id="2" name="TextBox 1">
            <a:extLst>
              <a:ext uri="{FF2B5EF4-FFF2-40B4-BE49-F238E27FC236}">
                <a16:creationId xmlns:a16="http://schemas.microsoft.com/office/drawing/2014/main" id="{77A75600-E24C-6830-E4A1-630A6AB3075F}"/>
              </a:ext>
            </a:extLst>
          </p:cNvPr>
          <p:cNvSpPr txBox="1"/>
          <p:nvPr/>
        </p:nvSpPr>
        <p:spPr>
          <a:xfrm>
            <a:off x="5926237" y="3447005"/>
            <a:ext cx="5193174" cy="1200329"/>
          </a:xfrm>
          <a:prstGeom prst="rect">
            <a:avLst/>
          </a:prstGeom>
          <a:noFill/>
        </p:spPr>
        <p:txBody>
          <a:bodyPr wrap="square" rtlCol="0">
            <a:spAutoFit/>
          </a:bodyPr>
          <a:lstStyle/>
          <a:p>
            <a:r>
              <a:rPr lang="en-GB" dirty="0">
                <a:solidFill>
                  <a:schemeClr val="bg1"/>
                </a:solidFill>
              </a:rPr>
              <a:t>Returned p-value: 1.00 (100%)</a:t>
            </a:r>
          </a:p>
          <a:p>
            <a:r>
              <a:rPr lang="en-GB" b="1" dirty="0">
                <a:solidFill>
                  <a:schemeClr val="bg1"/>
                </a:solidFill>
              </a:rPr>
              <a:t>Higher than the standard significance level of 0.05.</a:t>
            </a:r>
          </a:p>
          <a:p>
            <a:r>
              <a:rPr lang="en-GB" b="1" dirty="0">
                <a:solidFill>
                  <a:schemeClr val="bg1"/>
                </a:solidFill>
              </a:rPr>
              <a:t>Very likely to be due to random chance</a:t>
            </a:r>
            <a:r>
              <a:rPr lang="en-GB" dirty="0">
                <a:solidFill>
                  <a:schemeClr val="bg1"/>
                </a:solidFill>
              </a:rPr>
              <a:t>.</a:t>
            </a:r>
            <a:r>
              <a:rPr lang="en-GB" b="1" dirty="0">
                <a:solidFill>
                  <a:schemeClr val="bg1"/>
                </a:solidFill>
              </a:rPr>
              <a:t> </a:t>
            </a:r>
          </a:p>
          <a:p>
            <a:r>
              <a:rPr lang="en-GB" dirty="0">
                <a:solidFill>
                  <a:schemeClr val="bg1"/>
                </a:solidFill>
              </a:rPr>
              <a:t>Null hypothesis </a:t>
            </a:r>
            <a:r>
              <a:rPr lang="en-GB" b="1" dirty="0">
                <a:solidFill>
                  <a:schemeClr val="bg1"/>
                </a:solidFill>
              </a:rPr>
              <a:t>could not be rejected.</a:t>
            </a:r>
            <a:r>
              <a:rPr lang="en-GB" dirty="0">
                <a:solidFill>
                  <a:schemeClr val="bg1"/>
                </a:solidFill>
              </a:rPr>
              <a:t> </a:t>
            </a:r>
          </a:p>
        </p:txBody>
      </p:sp>
      <p:sp>
        <p:nvSpPr>
          <p:cNvPr id="9" name="TextBox 8">
            <a:extLst>
              <a:ext uri="{FF2B5EF4-FFF2-40B4-BE49-F238E27FC236}">
                <a16:creationId xmlns:a16="http://schemas.microsoft.com/office/drawing/2014/main" id="{FAF27EB8-B3C6-70F8-45C9-5C75D9BF2551}"/>
              </a:ext>
            </a:extLst>
          </p:cNvPr>
          <p:cNvSpPr txBox="1"/>
          <p:nvPr/>
        </p:nvSpPr>
        <p:spPr>
          <a:xfrm>
            <a:off x="5926237" y="1781753"/>
            <a:ext cx="5193174" cy="1200329"/>
          </a:xfrm>
          <a:prstGeom prst="rect">
            <a:avLst/>
          </a:prstGeom>
          <a:noFill/>
        </p:spPr>
        <p:txBody>
          <a:bodyPr wrap="square" rtlCol="0">
            <a:spAutoFit/>
          </a:bodyPr>
          <a:lstStyle/>
          <a:p>
            <a:r>
              <a:rPr lang="en-GB" dirty="0">
                <a:solidFill>
                  <a:schemeClr val="bg1"/>
                </a:solidFill>
              </a:rPr>
              <a:t>Returned p-value: 0.01 (1%)</a:t>
            </a:r>
          </a:p>
          <a:p>
            <a:r>
              <a:rPr lang="en-GB" b="1" dirty="0">
                <a:solidFill>
                  <a:schemeClr val="bg1"/>
                </a:solidFill>
              </a:rPr>
              <a:t>Less than the standard significance level of 0.05</a:t>
            </a:r>
            <a:r>
              <a:rPr lang="en-GB" dirty="0">
                <a:solidFill>
                  <a:schemeClr val="bg1"/>
                </a:solidFill>
              </a:rPr>
              <a:t>. </a:t>
            </a:r>
            <a:r>
              <a:rPr lang="en-GB" b="1" dirty="0">
                <a:solidFill>
                  <a:schemeClr val="bg1"/>
                </a:solidFill>
              </a:rPr>
              <a:t>Unlikely</a:t>
            </a:r>
            <a:r>
              <a:rPr lang="en-GB" dirty="0">
                <a:solidFill>
                  <a:schemeClr val="bg1"/>
                </a:solidFill>
              </a:rPr>
              <a:t> </a:t>
            </a:r>
            <a:r>
              <a:rPr lang="en-GB" b="1" dirty="0">
                <a:solidFill>
                  <a:schemeClr val="bg1"/>
                </a:solidFill>
              </a:rPr>
              <a:t>to be due to random chance.</a:t>
            </a:r>
          </a:p>
          <a:p>
            <a:r>
              <a:rPr lang="en-GB" b="1" dirty="0">
                <a:solidFill>
                  <a:schemeClr val="bg1"/>
                </a:solidFill>
              </a:rPr>
              <a:t>Rejected null hypothesis.</a:t>
            </a:r>
            <a:endParaRPr lang="en-GB" dirty="0">
              <a:solidFill>
                <a:schemeClr val="bg1"/>
              </a:solidFill>
            </a:endParaRPr>
          </a:p>
        </p:txBody>
      </p:sp>
      <p:sp>
        <p:nvSpPr>
          <p:cNvPr id="10" name="TextBox 9">
            <a:extLst>
              <a:ext uri="{FF2B5EF4-FFF2-40B4-BE49-F238E27FC236}">
                <a16:creationId xmlns:a16="http://schemas.microsoft.com/office/drawing/2014/main" id="{B1D8332B-E4D3-319A-2F8D-497DA42FE668}"/>
              </a:ext>
            </a:extLst>
          </p:cNvPr>
          <p:cNvSpPr txBox="1"/>
          <p:nvPr/>
        </p:nvSpPr>
        <p:spPr>
          <a:xfrm>
            <a:off x="5926237" y="5070588"/>
            <a:ext cx="5193174" cy="1200329"/>
          </a:xfrm>
          <a:prstGeom prst="rect">
            <a:avLst/>
          </a:prstGeom>
          <a:noFill/>
        </p:spPr>
        <p:txBody>
          <a:bodyPr wrap="square" rtlCol="0">
            <a:spAutoFit/>
          </a:bodyPr>
          <a:lstStyle/>
          <a:p>
            <a:r>
              <a:rPr lang="en-GB" dirty="0">
                <a:solidFill>
                  <a:schemeClr val="bg1"/>
                </a:solidFill>
              </a:rPr>
              <a:t>Returned p-value: 0.00 (0%)</a:t>
            </a:r>
          </a:p>
          <a:p>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r>
              <a:rPr lang="en-GB" b="1" dirty="0">
                <a:solidFill>
                  <a:schemeClr val="bg1"/>
                </a:solidFill>
              </a:rPr>
              <a:t>Unlikely to be due to random chance.</a:t>
            </a:r>
            <a:endParaRPr lang="en-GB" dirty="0">
              <a:solidFill>
                <a:schemeClr val="bg1"/>
              </a:solidFill>
            </a:endParaRPr>
          </a:p>
          <a:p>
            <a:r>
              <a:rPr lang="en-GB" b="1" dirty="0">
                <a:solidFill>
                  <a:schemeClr val="bg1"/>
                </a:solidFill>
              </a:rPr>
              <a:t>Rejected the null hypothesis.</a:t>
            </a:r>
            <a:endParaRPr lang="en-GB" dirty="0">
              <a:solidFill>
                <a:schemeClr val="bg1"/>
              </a:solidFill>
            </a:endParaRPr>
          </a:p>
        </p:txBody>
      </p:sp>
    </p:spTree>
    <p:extLst>
      <p:ext uri="{BB962C8B-B14F-4D97-AF65-F5344CB8AC3E}">
        <p14:creationId xmlns:p14="http://schemas.microsoft.com/office/powerpoint/2010/main" val="17904569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9473777-61A8-0304-6100-3AF895F0F8E3}"/>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9042C6C-1C2D-FA57-A5FA-EA8EC125F2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49337" y="1620280"/>
            <a:ext cx="4618298" cy="1599216"/>
          </a:xfrm>
          <a:prstGeom prst="rect">
            <a:avLst/>
          </a:prstGeom>
        </p:spPr>
      </p:pic>
      <p:pic>
        <p:nvPicPr>
          <p:cNvPr id="5" name="Picture 4">
            <a:extLst>
              <a:ext uri="{FF2B5EF4-FFF2-40B4-BE49-F238E27FC236}">
                <a16:creationId xmlns:a16="http://schemas.microsoft.com/office/drawing/2014/main" id="{FEDB58BB-3CE6-FF73-7F28-E71CECBADA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9336" y="3331258"/>
            <a:ext cx="4618297" cy="1534739"/>
          </a:xfrm>
          <a:prstGeom prst="rect">
            <a:avLst/>
          </a:prstGeom>
        </p:spPr>
      </p:pic>
      <p:pic>
        <p:nvPicPr>
          <p:cNvPr id="6" name="Picture 5">
            <a:extLst>
              <a:ext uri="{FF2B5EF4-FFF2-40B4-BE49-F238E27FC236}">
                <a16:creationId xmlns:a16="http://schemas.microsoft.com/office/drawing/2014/main" id="{8E746F50-0EC9-39D5-A84D-AC76D5BF16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9338" y="4977759"/>
            <a:ext cx="4618297" cy="1401506"/>
          </a:xfrm>
          <a:prstGeom prst="rect">
            <a:avLst/>
          </a:prstGeom>
        </p:spPr>
      </p:pic>
      <p:pic>
        <p:nvPicPr>
          <p:cNvPr id="7" name="Picture 6">
            <a:extLst>
              <a:ext uri="{FF2B5EF4-FFF2-40B4-BE49-F238E27FC236}">
                <a16:creationId xmlns:a16="http://schemas.microsoft.com/office/drawing/2014/main" id="{29FA99AC-B0B8-C960-EAE1-7DB436A17F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9276" y="1805477"/>
            <a:ext cx="5710178" cy="4543908"/>
          </a:xfrm>
          <a:prstGeom prst="rect">
            <a:avLst/>
          </a:prstGeom>
        </p:spPr>
      </p:pic>
      <p:sp>
        <p:nvSpPr>
          <p:cNvPr id="8" name="TextBox 7">
            <a:extLst>
              <a:ext uri="{FF2B5EF4-FFF2-40B4-BE49-F238E27FC236}">
                <a16:creationId xmlns:a16="http://schemas.microsoft.com/office/drawing/2014/main" id="{1030CCDB-2BB1-DA0E-63A8-C638422DCD2F}"/>
              </a:ext>
            </a:extLst>
          </p:cNvPr>
          <p:cNvSpPr txBox="1"/>
          <p:nvPr/>
        </p:nvSpPr>
        <p:spPr>
          <a:xfrm>
            <a:off x="707072" y="309412"/>
            <a:ext cx="10777855" cy="1077218"/>
          </a:xfrm>
          <a:prstGeom prst="rect">
            <a:avLst/>
          </a:prstGeom>
          <a:noFill/>
        </p:spPr>
        <p:txBody>
          <a:bodyPr wrap="square" rtlCol="0">
            <a:spAutoFit/>
          </a:bodyPr>
          <a:lstStyle/>
          <a:p>
            <a:pPr algn="ctr"/>
            <a:r>
              <a:rPr lang="en-GB" sz="2800" dirty="0">
                <a:solidFill>
                  <a:schemeClr val="bg2"/>
                </a:solidFill>
              </a:rPr>
              <a:t>LIKELIHOOD OF ENDANGERED STATUS</a:t>
            </a:r>
          </a:p>
          <a:p>
            <a:pPr algn="ctr"/>
            <a:r>
              <a:rPr lang="en-GB" sz="3600" b="1" dirty="0">
                <a:solidFill>
                  <a:schemeClr val="bg1"/>
                </a:solidFill>
              </a:rPr>
              <a:t>CHI-SQUARED TESTING</a:t>
            </a:r>
          </a:p>
        </p:txBody>
      </p:sp>
      <p:sp>
        <p:nvSpPr>
          <p:cNvPr id="2" name="TextBox 1">
            <a:extLst>
              <a:ext uri="{FF2B5EF4-FFF2-40B4-BE49-F238E27FC236}">
                <a16:creationId xmlns:a16="http://schemas.microsoft.com/office/drawing/2014/main" id="{6211B133-92EC-D064-1761-D3E81E86D8A2}"/>
              </a:ext>
            </a:extLst>
          </p:cNvPr>
          <p:cNvSpPr txBox="1"/>
          <p:nvPr/>
        </p:nvSpPr>
        <p:spPr>
          <a:xfrm>
            <a:off x="-5995688" y="3447005"/>
            <a:ext cx="5193174" cy="1200329"/>
          </a:xfrm>
          <a:prstGeom prst="rect">
            <a:avLst/>
          </a:prstGeom>
          <a:noFill/>
        </p:spPr>
        <p:txBody>
          <a:bodyPr wrap="square" rtlCol="0">
            <a:spAutoFit/>
          </a:bodyPr>
          <a:lstStyle/>
          <a:p>
            <a:r>
              <a:rPr lang="en-GB" dirty="0">
                <a:solidFill>
                  <a:schemeClr val="bg1"/>
                </a:solidFill>
              </a:rPr>
              <a:t>Returned p-value: 1.00 (100%)</a:t>
            </a:r>
          </a:p>
          <a:p>
            <a:r>
              <a:rPr lang="en-GB" b="1" dirty="0">
                <a:solidFill>
                  <a:schemeClr val="bg1"/>
                </a:solidFill>
              </a:rPr>
              <a:t>Higher than the standard significance level of 0.05.</a:t>
            </a:r>
          </a:p>
          <a:p>
            <a:r>
              <a:rPr lang="en-GB" b="1" dirty="0">
                <a:solidFill>
                  <a:schemeClr val="bg1"/>
                </a:solidFill>
              </a:rPr>
              <a:t>Very likely to be due to random chance</a:t>
            </a:r>
            <a:r>
              <a:rPr lang="en-GB" dirty="0">
                <a:solidFill>
                  <a:schemeClr val="bg1"/>
                </a:solidFill>
              </a:rPr>
              <a:t>.</a:t>
            </a:r>
            <a:r>
              <a:rPr lang="en-GB" b="1" dirty="0">
                <a:solidFill>
                  <a:schemeClr val="bg1"/>
                </a:solidFill>
              </a:rPr>
              <a:t> </a:t>
            </a:r>
          </a:p>
          <a:p>
            <a:r>
              <a:rPr lang="en-GB" dirty="0">
                <a:solidFill>
                  <a:schemeClr val="bg1"/>
                </a:solidFill>
              </a:rPr>
              <a:t>Null hypothesis </a:t>
            </a:r>
            <a:r>
              <a:rPr lang="en-GB" b="1" dirty="0">
                <a:solidFill>
                  <a:schemeClr val="bg1"/>
                </a:solidFill>
              </a:rPr>
              <a:t>could not be rejected.</a:t>
            </a:r>
            <a:r>
              <a:rPr lang="en-GB" dirty="0">
                <a:solidFill>
                  <a:schemeClr val="bg1"/>
                </a:solidFill>
              </a:rPr>
              <a:t> </a:t>
            </a:r>
          </a:p>
        </p:txBody>
      </p:sp>
      <p:sp>
        <p:nvSpPr>
          <p:cNvPr id="9" name="TextBox 8">
            <a:extLst>
              <a:ext uri="{FF2B5EF4-FFF2-40B4-BE49-F238E27FC236}">
                <a16:creationId xmlns:a16="http://schemas.microsoft.com/office/drawing/2014/main" id="{2E5DD0A6-1ADE-513C-1AF0-C917552498E2}"/>
              </a:ext>
            </a:extLst>
          </p:cNvPr>
          <p:cNvSpPr txBox="1"/>
          <p:nvPr/>
        </p:nvSpPr>
        <p:spPr>
          <a:xfrm>
            <a:off x="-5995688" y="1781753"/>
            <a:ext cx="5193174" cy="1200329"/>
          </a:xfrm>
          <a:prstGeom prst="rect">
            <a:avLst/>
          </a:prstGeom>
          <a:noFill/>
        </p:spPr>
        <p:txBody>
          <a:bodyPr wrap="square" rtlCol="0">
            <a:spAutoFit/>
          </a:bodyPr>
          <a:lstStyle/>
          <a:p>
            <a:r>
              <a:rPr lang="en-GB" dirty="0">
                <a:solidFill>
                  <a:schemeClr val="bg1"/>
                </a:solidFill>
              </a:rPr>
              <a:t>Returned p-value: 0.01 (1%)</a:t>
            </a:r>
          </a:p>
          <a:p>
            <a:r>
              <a:rPr lang="en-GB" b="1" dirty="0">
                <a:solidFill>
                  <a:schemeClr val="bg1"/>
                </a:solidFill>
              </a:rPr>
              <a:t>Less than the standard significance level of 0.05</a:t>
            </a:r>
            <a:r>
              <a:rPr lang="en-GB" dirty="0">
                <a:solidFill>
                  <a:schemeClr val="bg1"/>
                </a:solidFill>
              </a:rPr>
              <a:t>. </a:t>
            </a:r>
            <a:r>
              <a:rPr lang="en-GB" b="1" dirty="0">
                <a:solidFill>
                  <a:schemeClr val="bg1"/>
                </a:solidFill>
              </a:rPr>
              <a:t>Unlikely</a:t>
            </a:r>
            <a:r>
              <a:rPr lang="en-GB" dirty="0">
                <a:solidFill>
                  <a:schemeClr val="bg1"/>
                </a:solidFill>
              </a:rPr>
              <a:t> </a:t>
            </a:r>
            <a:r>
              <a:rPr lang="en-GB" b="1" dirty="0">
                <a:solidFill>
                  <a:schemeClr val="bg1"/>
                </a:solidFill>
              </a:rPr>
              <a:t>to be due to random chance.</a:t>
            </a:r>
          </a:p>
          <a:p>
            <a:r>
              <a:rPr lang="en-GB" b="1" dirty="0">
                <a:solidFill>
                  <a:schemeClr val="bg1"/>
                </a:solidFill>
              </a:rPr>
              <a:t>Rejected null hypothesis.</a:t>
            </a:r>
            <a:endParaRPr lang="en-GB" dirty="0">
              <a:solidFill>
                <a:schemeClr val="bg1"/>
              </a:solidFill>
            </a:endParaRPr>
          </a:p>
        </p:txBody>
      </p:sp>
      <p:sp>
        <p:nvSpPr>
          <p:cNvPr id="10" name="TextBox 9">
            <a:extLst>
              <a:ext uri="{FF2B5EF4-FFF2-40B4-BE49-F238E27FC236}">
                <a16:creationId xmlns:a16="http://schemas.microsoft.com/office/drawing/2014/main" id="{CDD8D07B-AA62-621E-834F-FF6515421F52}"/>
              </a:ext>
            </a:extLst>
          </p:cNvPr>
          <p:cNvSpPr txBox="1"/>
          <p:nvPr/>
        </p:nvSpPr>
        <p:spPr>
          <a:xfrm>
            <a:off x="-5995688" y="5070588"/>
            <a:ext cx="5193174" cy="1200329"/>
          </a:xfrm>
          <a:prstGeom prst="rect">
            <a:avLst/>
          </a:prstGeom>
          <a:noFill/>
        </p:spPr>
        <p:txBody>
          <a:bodyPr wrap="square" rtlCol="0">
            <a:spAutoFit/>
          </a:bodyPr>
          <a:lstStyle/>
          <a:p>
            <a:r>
              <a:rPr lang="en-GB" dirty="0">
                <a:solidFill>
                  <a:schemeClr val="bg1"/>
                </a:solidFill>
              </a:rPr>
              <a:t>Returned p-value: 0.00 (0%)</a:t>
            </a:r>
          </a:p>
          <a:p>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r>
              <a:rPr lang="en-GB" b="1" dirty="0">
                <a:solidFill>
                  <a:schemeClr val="bg1"/>
                </a:solidFill>
              </a:rPr>
              <a:t>Unlikely to be due to random chance.</a:t>
            </a:r>
            <a:endParaRPr lang="en-GB" dirty="0">
              <a:solidFill>
                <a:schemeClr val="bg1"/>
              </a:solidFill>
            </a:endParaRPr>
          </a:p>
          <a:p>
            <a:r>
              <a:rPr lang="en-GB" b="1" dirty="0">
                <a:solidFill>
                  <a:schemeClr val="bg1"/>
                </a:solidFill>
              </a:rPr>
              <a:t>Rejected the null hypothesis.</a:t>
            </a:r>
            <a:endParaRPr lang="en-GB" dirty="0">
              <a:solidFill>
                <a:schemeClr val="bg1"/>
              </a:solidFill>
            </a:endParaRPr>
          </a:p>
        </p:txBody>
      </p:sp>
      <p:sp>
        <p:nvSpPr>
          <p:cNvPr id="11" name="TextBox 10">
            <a:extLst>
              <a:ext uri="{FF2B5EF4-FFF2-40B4-BE49-F238E27FC236}">
                <a16:creationId xmlns:a16="http://schemas.microsoft.com/office/drawing/2014/main" id="{E80324EB-B13A-110C-7C97-577A5A05D21E}"/>
              </a:ext>
            </a:extLst>
          </p:cNvPr>
          <p:cNvSpPr txBox="1"/>
          <p:nvPr/>
        </p:nvSpPr>
        <p:spPr>
          <a:xfrm>
            <a:off x="7063398" y="1805477"/>
            <a:ext cx="4421529" cy="4801314"/>
          </a:xfrm>
          <a:prstGeom prst="rect">
            <a:avLst/>
          </a:prstGeom>
          <a:noFill/>
        </p:spPr>
        <p:txBody>
          <a:bodyPr wrap="square" rtlCol="0">
            <a:spAutoFit/>
          </a:bodyPr>
          <a:lstStyle/>
          <a:p>
            <a:r>
              <a:rPr lang="en-GB" dirty="0">
                <a:solidFill>
                  <a:schemeClr val="bg1"/>
                </a:solidFill>
              </a:rPr>
              <a:t>Finally, we performed a chi-squared test on a contingency table with all the categories and protection rates, with these results:</a:t>
            </a:r>
          </a:p>
          <a:p>
            <a:endParaRPr lang="en-GB" dirty="0">
              <a:solidFill>
                <a:schemeClr val="bg1"/>
              </a:solidFill>
            </a:endParaRPr>
          </a:p>
          <a:p>
            <a:pPr lvl="1"/>
            <a:r>
              <a:rPr lang="en-GB" dirty="0">
                <a:solidFill>
                  <a:schemeClr val="bg1"/>
                </a:solidFill>
              </a:rPr>
              <a:t>Returned p-value: 0.00 (0%)</a:t>
            </a:r>
          </a:p>
          <a:p>
            <a:pPr lvl="1"/>
            <a:r>
              <a:rPr lang="en-GB" b="1" dirty="0">
                <a:solidFill>
                  <a:schemeClr val="bg1"/>
                </a:solidFill>
              </a:rPr>
              <a:t>Below</a:t>
            </a:r>
            <a:r>
              <a:rPr lang="en-GB" dirty="0">
                <a:solidFill>
                  <a:schemeClr val="bg1"/>
                </a:solidFill>
              </a:rPr>
              <a:t> </a:t>
            </a:r>
            <a:r>
              <a:rPr lang="en-GB" b="1" dirty="0">
                <a:solidFill>
                  <a:schemeClr val="bg1"/>
                </a:solidFill>
              </a:rPr>
              <a:t>the standard significance level</a:t>
            </a:r>
            <a:r>
              <a:rPr lang="en-GB" dirty="0">
                <a:solidFill>
                  <a:schemeClr val="bg1"/>
                </a:solidFill>
              </a:rPr>
              <a:t> of 0.05.</a:t>
            </a:r>
          </a:p>
          <a:p>
            <a:pPr lvl="1"/>
            <a:r>
              <a:rPr lang="en-GB" b="1" dirty="0">
                <a:solidFill>
                  <a:schemeClr val="bg1"/>
                </a:solidFill>
              </a:rPr>
              <a:t>Very unlikely to be due to random chance.</a:t>
            </a:r>
            <a:endParaRPr lang="en-GB" dirty="0">
              <a:solidFill>
                <a:schemeClr val="bg1"/>
              </a:solidFill>
            </a:endParaRPr>
          </a:p>
          <a:p>
            <a:pPr lvl="1"/>
            <a:r>
              <a:rPr lang="en-GB" b="1" dirty="0">
                <a:solidFill>
                  <a:schemeClr val="bg1"/>
                </a:solidFill>
              </a:rPr>
              <a:t>Rejected the null hypothesis.</a:t>
            </a:r>
            <a:endParaRPr lang="en-GB" dirty="0">
              <a:solidFill>
                <a:schemeClr val="bg1"/>
              </a:solidFill>
            </a:endParaRPr>
          </a:p>
          <a:p>
            <a:pPr lvl="1"/>
            <a:r>
              <a:rPr lang="en-GB" dirty="0">
                <a:solidFill>
                  <a:schemeClr val="bg1"/>
                </a:solidFill>
              </a:rPr>
              <a:t>Overall </a:t>
            </a:r>
            <a:r>
              <a:rPr lang="en-GB" b="1" dirty="0">
                <a:solidFill>
                  <a:schemeClr val="bg1"/>
                </a:solidFill>
              </a:rPr>
              <a:t>significant relationship</a:t>
            </a:r>
            <a:r>
              <a:rPr lang="en-GB" dirty="0">
                <a:solidFill>
                  <a:schemeClr val="bg1"/>
                </a:solidFill>
              </a:rPr>
              <a:t> between category and protection status. </a:t>
            </a:r>
          </a:p>
          <a:p>
            <a:endParaRPr lang="en-GB" dirty="0">
              <a:solidFill>
                <a:schemeClr val="bg1"/>
              </a:solidFill>
            </a:endParaRPr>
          </a:p>
          <a:p>
            <a:r>
              <a:rPr lang="en-GB" dirty="0">
                <a:solidFill>
                  <a:schemeClr val="bg1"/>
                </a:solidFill>
              </a:rPr>
              <a:t>We therefore concluded that </a:t>
            </a:r>
            <a:r>
              <a:rPr lang="en-GB" b="1" dirty="0">
                <a:solidFill>
                  <a:schemeClr val="bg1"/>
                </a:solidFill>
              </a:rPr>
              <a:t>some species are more likely to be endangered or in need of protection than others</a:t>
            </a:r>
            <a:r>
              <a:rPr lang="en-GB" dirty="0">
                <a:solidFill>
                  <a:schemeClr val="bg1"/>
                </a:solidFill>
              </a:rPr>
              <a:t>.</a:t>
            </a:r>
          </a:p>
          <a:p>
            <a:endParaRPr lang="en-GB" dirty="0">
              <a:solidFill>
                <a:schemeClr val="bg1"/>
              </a:solidFill>
            </a:endParaRPr>
          </a:p>
        </p:txBody>
      </p:sp>
    </p:spTree>
    <p:extLst>
      <p:ext uri="{BB962C8B-B14F-4D97-AF65-F5344CB8AC3E}">
        <p14:creationId xmlns:p14="http://schemas.microsoft.com/office/powerpoint/2010/main" val="34794447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F652EB67-8AE8-0149-F226-2D80F03C3640}"/>
            </a:ext>
          </a:extLst>
        </p:cNvPr>
        <p:cNvGrpSpPr/>
        <p:nvPr/>
      </p:nvGrpSpPr>
      <p:grpSpPr>
        <a:xfrm>
          <a:off x="0" y="0"/>
          <a:ext cx="0" cy="0"/>
          <a:chOff x="0" y="0"/>
          <a:chExt cx="0" cy="0"/>
        </a:xfrm>
      </p:grpSpPr>
      <p:pic>
        <p:nvPicPr>
          <p:cNvPr id="10" name="Picture 9" descr="A mountain range with trees and blue sky&#10;&#10;AI-generated content may be incorrect.">
            <a:extLst>
              <a:ext uri="{FF2B5EF4-FFF2-40B4-BE49-F238E27FC236}">
                <a16:creationId xmlns:a16="http://schemas.microsoft.com/office/drawing/2014/main" id="{34A7E5E7-BEE9-0C94-CFDB-A29E9AA691A3}"/>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8000"/>
                    </a14:imgEffect>
                  </a14:imgLayer>
                </a14:imgProps>
              </a:ext>
              <a:ext uri="{28A0092B-C50C-407E-A947-70E740481C1C}">
                <a14:useLocalDpi xmlns:a14="http://schemas.microsoft.com/office/drawing/2010/main" val="0"/>
              </a:ext>
            </a:extLst>
          </a:blip>
          <a:srcRect l="5916" r="5916"/>
          <a:stretch>
            <a:fillRect/>
          </a:stretch>
        </p:blipFill>
        <p:spPr>
          <a:xfrm>
            <a:off x="-7984" y="0"/>
            <a:ext cx="12207965" cy="6866980"/>
          </a:xfrm>
          <a:prstGeom prst="rect">
            <a:avLst/>
          </a:prstGeom>
        </p:spPr>
      </p:pic>
      <p:sp>
        <p:nvSpPr>
          <p:cNvPr id="11" name="Oval 10">
            <a:extLst>
              <a:ext uri="{FF2B5EF4-FFF2-40B4-BE49-F238E27FC236}">
                <a16:creationId xmlns:a16="http://schemas.microsoft.com/office/drawing/2014/main" id="{7FD1B072-1CDA-DDCE-DC72-9027059AA749}"/>
              </a:ext>
              <a:ext uri="{C183D7F6-B498-43B3-948B-1728B52AA6E4}">
                <adec:decorative xmlns:adec="http://schemas.microsoft.com/office/drawing/2017/decorative" val="1"/>
              </a:ext>
            </a:extLst>
          </p:cNvPr>
          <p:cNvSpPr/>
          <p:nvPr/>
        </p:nvSpPr>
        <p:spPr>
          <a:xfrm>
            <a:off x="9741993" y="254978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Rectangle 11">
            <a:extLst>
              <a:ext uri="{FF2B5EF4-FFF2-40B4-BE49-F238E27FC236}">
                <a16:creationId xmlns:a16="http://schemas.microsoft.com/office/drawing/2014/main" id="{75148F68-7150-D41C-5C1E-121343B6856B}"/>
              </a:ext>
              <a:ext uri="{C183D7F6-B498-43B3-948B-1728B52AA6E4}">
                <adec:decorative xmlns:adec="http://schemas.microsoft.com/office/drawing/2017/decorative" val="1"/>
              </a:ext>
            </a:extLst>
          </p:cNvPr>
          <p:cNvSpPr/>
          <p:nvPr/>
        </p:nvSpPr>
        <p:spPr>
          <a:xfrm>
            <a:off x="0" y="344029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Oval 13">
            <a:extLst>
              <a:ext uri="{FF2B5EF4-FFF2-40B4-BE49-F238E27FC236}">
                <a16:creationId xmlns:a16="http://schemas.microsoft.com/office/drawing/2014/main" id="{01F0D4D6-FEDE-D513-E1D0-769323119843}"/>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5" name="Straight Connector 14">
            <a:extLst>
              <a:ext uri="{FF2B5EF4-FFF2-40B4-BE49-F238E27FC236}">
                <a16:creationId xmlns:a16="http://schemas.microsoft.com/office/drawing/2014/main" id="{F777F108-9400-F1F1-8CD5-568D906621DF}"/>
              </a:ext>
              <a:ext uri="{C183D7F6-B498-43B3-948B-1728B52AA6E4}">
                <adec:decorative xmlns:adec="http://schemas.microsoft.com/office/drawing/2017/decorative" val="1"/>
              </a:ext>
            </a:extLst>
          </p:cNvPr>
          <p:cNvCxnSpPr/>
          <p:nvPr/>
        </p:nvCxnSpPr>
        <p:spPr>
          <a:xfrm>
            <a:off x="8029776"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898A3DDD-BBD9-59E2-9063-35AA8ACC85A8}"/>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8" name="TextBox 17">
            <a:extLst>
              <a:ext uri="{FF2B5EF4-FFF2-40B4-BE49-F238E27FC236}">
                <a16:creationId xmlns:a16="http://schemas.microsoft.com/office/drawing/2014/main" id="{ACD63DF4-7C9A-EEB8-76E5-CF3A96D1BDEA}"/>
              </a:ext>
            </a:extLst>
          </p:cNvPr>
          <p:cNvSpPr txBox="1"/>
          <p:nvPr/>
        </p:nvSpPr>
        <p:spPr>
          <a:xfrm>
            <a:off x="7968061" y="285141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20" name="Straight Connector 19">
            <a:extLst>
              <a:ext uri="{FF2B5EF4-FFF2-40B4-BE49-F238E27FC236}">
                <a16:creationId xmlns:a16="http://schemas.microsoft.com/office/drawing/2014/main" id="{6EDD2B54-CF8F-EDD8-9E19-B3D91264080E}"/>
              </a:ext>
              <a:ext uri="{C183D7F6-B498-43B3-948B-1728B52AA6E4}">
                <adec:decorative xmlns:adec="http://schemas.microsoft.com/office/drawing/2017/decorative" val="1"/>
              </a:ext>
            </a:extLst>
          </p:cNvPr>
          <p:cNvCxnSpPr/>
          <p:nvPr/>
        </p:nvCxnSpPr>
        <p:spPr>
          <a:xfrm>
            <a:off x="156834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E4F676E5-9023-B131-A9BD-6D8C41EE91E5}"/>
              </a:ext>
              <a:ext uri="{C183D7F6-B498-43B3-948B-1728B52AA6E4}">
                <adec:decorative xmlns:adec="http://schemas.microsoft.com/office/drawing/2017/decorative" val="1"/>
              </a:ext>
            </a:extLst>
          </p:cNvPr>
          <p:cNvSpPr/>
          <p:nvPr/>
        </p:nvSpPr>
        <p:spPr>
          <a:xfrm>
            <a:off x="125314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2" name="TextBox 21">
            <a:extLst>
              <a:ext uri="{FF2B5EF4-FFF2-40B4-BE49-F238E27FC236}">
                <a16:creationId xmlns:a16="http://schemas.microsoft.com/office/drawing/2014/main" id="{E38C4714-7882-61C1-5921-287C4FA9D93D}"/>
              </a:ext>
            </a:extLst>
          </p:cNvPr>
          <p:cNvSpPr txBox="1"/>
          <p:nvPr/>
        </p:nvSpPr>
        <p:spPr>
          <a:xfrm>
            <a:off x="1527469" y="396619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24" name="Straight Connector 23">
            <a:extLst>
              <a:ext uri="{FF2B5EF4-FFF2-40B4-BE49-F238E27FC236}">
                <a16:creationId xmlns:a16="http://schemas.microsoft.com/office/drawing/2014/main" id="{CA5B7B4D-77A5-8BBD-FB2C-2A8A06A1A541}"/>
              </a:ext>
              <a:ext uri="{C183D7F6-B498-43B3-948B-1728B52AA6E4}">
                <adec:decorative xmlns:adec="http://schemas.microsoft.com/office/drawing/2017/decorative" val="1"/>
              </a:ext>
            </a:extLst>
          </p:cNvPr>
          <p:cNvCxnSpPr/>
          <p:nvPr/>
        </p:nvCxnSpPr>
        <p:spPr>
          <a:xfrm>
            <a:off x="3722155"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EFD0476-17BB-FC0A-95A6-C9690921EF78}"/>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7" name="TextBox 26">
            <a:extLst>
              <a:ext uri="{FF2B5EF4-FFF2-40B4-BE49-F238E27FC236}">
                <a16:creationId xmlns:a16="http://schemas.microsoft.com/office/drawing/2014/main" id="{3B7673FA-A4C3-E88B-8F25-3426E0F41C62}"/>
              </a:ext>
            </a:extLst>
          </p:cNvPr>
          <p:cNvSpPr txBox="1"/>
          <p:nvPr/>
        </p:nvSpPr>
        <p:spPr>
          <a:xfrm>
            <a:off x="3662845" y="285141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28" name="Straight Connector 27">
            <a:extLst>
              <a:ext uri="{FF2B5EF4-FFF2-40B4-BE49-F238E27FC236}">
                <a16:creationId xmlns:a16="http://schemas.microsoft.com/office/drawing/2014/main" id="{2A3B25D4-6F5F-E7B7-0723-0FD361E502C3}"/>
              </a:ext>
              <a:ext uri="{C183D7F6-B498-43B3-948B-1728B52AA6E4}">
                <adec:decorative xmlns:adec="http://schemas.microsoft.com/office/drawing/2017/decorative" val="1"/>
              </a:ext>
            </a:extLst>
          </p:cNvPr>
          <p:cNvCxnSpPr/>
          <p:nvPr/>
        </p:nvCxnSpPr>
        <p:spPr>
          <a:xfrm>
            <a:off x="587596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CDDE6302-B197-CA81-9489-D4D411615D46}"/>
              </a:ext>
            </a:extLst>
          </p:cNvPr>
          <p:cNvSpPr txBox="1"/>
          <p:nvPr/>
        </p:nvSpPr>
        <p:spPr>
          <a:xfrm>
            <a:off x="5816655" y="396619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31" name="Oval 30">
            <a:extLst>
              <a:ext uri="{FF2B5EF4-FFF2-40B4-BE49-F238E27FC236}">
                <a16:creationId xmlns:a16="http://schemas.microsoft.com/office/drawing/2014/main" id="{B24105C8-A196-8198-13BA-FADC8994634D}"/>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2" name="TextBox 31">
            <a:extLst>
              <a:ext uri="{FF2B5EF4-FFF2-40B4-BE49-F238E27FC236}">
                <a16:creationId xmlns:a16="http://schemas.microsoft.com/office/drawing/2014/main" id="{7A3881E7-7581-58BE-3317-C3F23A0E9567}"/>
              </a:ext>
            </a:extLst>
          </p:cNvPr>
          <p:cNvSpPr txBox="1"/>
          <p:nvPr/>
        </p:nvSpPr>
        <p:spPr>
          <a:xfrm>
            <a:off x="4404831" y="29048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cxnSp>
        <p:nvCxnSpPr>
          <p:cNvPr id="35" name="Straight Connector 34">
            <a:extLst>
              <a:ext uri="{FF2B5EF4-FFF2-40B4-BE49-F238E27FC236}">
                <a16:creationId xmlns:a16="http://schemas.microsoft.com/office/drawing/2014/main" id="{2CA92CF2-DC85-185A-10E5-380C2D9B92C3}"/>
              </a:ext>
              <a:ext uri="{C183D7F6-B498-43B3-948B-1728B52AA6E4}">
                <adec:decorative xmlns:adec="http://schemas.microsoft.com/office/drawing/2017/decorative" val="1"/>
              </a:ext>
            </a:extLst>
          </p:cNvPr>
          <p:cNvCxnSpPr>
            <a:cxnSpLocks/>
            <a:endCxn id="14" idx="0"/>
          </p:cNvCxnSpPr>
          <p:nvPr/>
        </p:nvCxnSpPr>
        <p:spPr>
          <a:xfrm>
            <a:off x="10617356" y="2501808"/>
            <a:ext cx="0" cy="2945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36" name="Graphic 35" descr="Document with solid fill">
            <a:extLst>
              <a:ext uri="{FF2B5EF4-FFF2-40B4-BE49-F238E27FC236}">
                <a16:creationId xmlns:a16="http://schemas.microsoft.com/office/drawing/2014/main" id="{963A9C7B-6A52-709C-14FF-A477879DEBE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31391" y="3201025"/>
            <a:ext cx="473910" cy="473910"/>
          </a:xfrm>
          <a:prstGeom prst="rect">
            <a:avLst/>
          </a:prstGeom>
        </p:spPr>
      </p:pic>
      <p:pic>
        <p:nvPicPr>
          <p:cNvPr id="37" name="Graphic 36" descr="Folder Search outline">
            <a:extLst>
              <a:ext uri="{FF2B5EF4-FFF2-40B4-BE49-F238E27FC236}">
                <a16:creationId xmlns:a16="http://schemas.microsoft.com/office/drawing/2014/main" id="{F5CE14E5-F943-CA1D-2FC7-418F77CEFB6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84962" y="3248553"/>
            <a:ext cx="474385" cy="474385"/>
          </a:xfrm>
          <a:prstGeom prst="rect">
            <a:avLst/>
          </a:prstGeom>
        </p:spPr>
      </p:pic>
      <p:pic>
        <p:nvPicPr>
          <p:cNvPr id="38" name="Graphic 37" descr="Table with solid fill">
            <a:extLst>
              <a:ext uri="{FF2B5EF4-FFF2-40B4-BE49-F238E27FC236}">
                <a16:creationId xmlns:a16="http://schemas.microsoft.com/office/drawing/2014/main" id="{4FF9F40C-4948-39B4-8DEA-3D6989FCCE4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59813" y="3257145"/>
            <a:ext cx="457200" cy="457200"/>
          </a:xfrm>
          <a:prstGeom prst="rect">
            <a:avLst/>
          </a:prstGeom>
        </p:spPr>
      </p:pic>
      <p:pic>
        <p:nvPicPr>
          <p:cNvPr id="39" name="Graphic 38" descr="Bar chart with solid fill">
            <a:extLst>
              <a:ext uri="{FF2B5EF4-FFF2-40B4-BE49-F238E27FC236}">
                <a16:creationId xmlns:a16="http://schemas.microsoft.com/office/drawing/2014/main" id="{2E0A89E7-6F8C-3767-6730-D449168FA9A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95986" y="3257145"/>
            <a:ext cx="477964" cy="477964"/>
          </a:xfrm>
          <a:prstGeom prst="rect">
            <a:avLst/>
          </a:prstGeom>
        </p:spPr>
      </p:pic>
      <p:pic>
        <p:nvPicPr>
          <p:cNvPr id="40" name="Graphic 39" descr="Presentation with pie chart with solid fill">
            <a:extLst>
              <a:ext uri="{FF2B5EF4-FFF2-40B4-BE49-F238E27FC236}">
                <a16:creationId xmlns:a16="http://schemas.microsoft.com/office/drawing/2014/main" id="{74C5738B-7C92-7CD7-C048-C75DEA4EAC2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147864" y="3028545"/>
            <a:ext cx="914400" cy="914400"/>
          </a:xfrm>
          <a:prstGeom prst="rect">
            <a:avLst/>
          </a:prstGeom>
        </p:spPr>
      </p:pic>
      <p:sp useBgFill="1">
        <p:nvSpPr>
          <p:cNvPr id="41" name="Flowchart: Alternate Process 40">
            <a:extLst>
              <a:ext uri="{FF2B5EF4-FFF2-40B4-BE49-F238E27FC236}">
                <a16:creationId xmlns:a16="http://schemas.microsoft.com/office/drawing/2014/main" id="{0678DA65-2EFF-E5D8-8B0B-BE6A815CDA69}"/>
              </a:ext>
            </a:extLst>
          </p:cNvPr>
          <p:cNvSpPr/>
          <p:nvPr/>
        </p:nvSpPr>
        <p:spPr>
          <a:xfrm>
            <a:off x="36986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Setting the project goals and introduc</a:t>
            </a:r>
            <a:r>
              <a:rPr lang="en-GB" sz="1200" dirty="0">
                <a:solidFill>
                  <a:schemeClr val="accent4">
                    <a:lumMod val="75000"/>
                  </a:schemeClr>
                </a:solidFill>
              </a:rPr>
              <a:t>ing the data. Posing questions for analysis to answer.</a:t>
            </a:r>
            <a:r>
              <a:rPr lang="en-gb" sz="1200" dirty="0">
                <a:solidFill>
                  <a:schemeClr val="accent4">
                    <a:lumMod val="75000"/>
                  </a:schemeClr>
                </a:solidFill>
              </a:rPr>
              <a:t> </a:t>
            </a:r>
            <a:endParaRPr lang="en-US" sz="1200" dirty="0">
              <a:solidFill>
                <a:schemeClr val="accent4">
                  <a:lumMod val="75000"/>
                </a:schemeClr>
              </a:solidFill>
            </a:endParaRPr>
          </a:p>
          <a:p>
            <a:pPr algn="ctr"/>
            <a:endParaRPr lang="en-GB" dirty="0"/>
          </a:p>
        </p:txBody>
      </p:sp>
      <p:sp useBgFill="1">
        <p:nvSpPr>
          <p:cNvPr id="42" name="Flowchart: Alternate Process 41">
            <a:extLst>
              <a:ext uri="{FF2B5EF4-FFF2-40B4-BE49-F238E27FC236}">
                <a16:creationId xmlns:a16="http://schemas.microsoft.com/office/drawing/2014/main" id="{B27183E4-EC7D-D9A2-9408-91DAFE8917BD}"/>
              </a:ext>
            </a:extLst>
          </p:cNvPr>
          <p:cNvSpPr/>
          <p:nvPr/>
        </p:nvSpPr>
        <p:spPr>
          <a:xfrm>
            <a:off x="2523669" y="436691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useBgFill="1">
        <p:nvSpPr>
          <p:cNvPr id="43" name="Flowchart: Alternate Process 42">
            <a:extLst>
              <a:ext uri="{FF2B5EF4-FFF2-40B4-BE49-F238E27FC236}">
                <a16:creationId xmlns:a16="http://schemas.microsoft.com/office/drawing/2014/main" id="{321C174D-7826-41AB-67AB-3F165B092052}"/>
              </a:ext>
            </a:extLst>
          </p:cNvPr>
          <p:cNvSpPr/>
          <p:nvPr/>
        </p:nvSpPr>
        <p:spPr>
          <a:xfrm>
            <a:off x="467748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accent3">
                    <a:lumMod val="75000"/>
                  </a:schemeClr>
                </a:solidFill>
              </a:rPr>
              <a:t>CLEANING</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Cleaning the data, deleting duplicates, and merging into one DataFrame.</a:t>
            </a:r>
            <a:endParaRPr lang="en-US" sz="1200" dirty="0">
              <a:solidFill>
                <a:schemeClr val="accent4">
                  <a:lumMod val="75000"/>
                </a:schemeClr>
              </a:solidFill>
            </a:endParaRPr>
          </a:p>
          <a:p>
            <a:pPr algn="ctr"/>
            <a:endParaRPr lang="en-GB" dirty="0"/>
          </a:p>
        </p:txBody>
      </p:sp>
      <p:sp useBgFill="1">
        <p:nvSpPr>
          <p:cNvPr id="44" name="Flowchart: Alternate Process 43">
            <a:extLst>
              <a:ext uri="{FF2B5EF4-FFF2-40B4-BE49-F238E27FC236}">
                <a16:creationId xmlns:a16="http://schemas.microsoft.com/office/drawing/2014/main" id="{917F7A69-4EEA-2D23-309F-C7961F405891}"/>
              </a:ext>
            </a:extLst>
          </p:cNvPr>
          <p:cNvSpPr/>
          <p:nvPr/>
        </p:nvSpPr>
        <p:spPr>
          <a:xfrm>
            <a:off x="6831260" y="4379081"/>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bg2">
                    <a:lumMod val="90000"/>
                  </a:schemeClr>
                </a:solidFill>
              </a:rPr>
              <a:t>ANALYSIS</a:t>
            </a:r>
            <a:endParaRPr lang="en-gb" sz="1200" b="1" dirty="0">
              <a:solidFill>
                <a:schemeClr val="accent5">
                  <a:lumMod val="60000"/>
                  <a:lumOff val="40000"/>
                </a:schemeClr>
              </a:solidFill>
            </a:endParaRPr>
          </a:p>
          <a:p>
            <a:pPr algn="ctr"/>
            <a:endParaRPr lang="en-gb" sz="1200" dirty="0"/>
          </a:p>
          <a:p>
            <a:pPr algn="ctr"/>
            <a:r>
              <a:rPr lang="en-gb" sz="1200" dirty="0"/>
              <a:t>Beginning EDA (Exploratory Data Analysis). Analysing and visualising main points to answer que</a:t>
            </a:r>
            <a:r>
              <a:rPr lang="en-GB" sz="1200" dirty="0"/>
              <a:t>s</a:t>
            </a:r>
            <a:r>
              <a:rPr lang="en-gb" sz="1200" dirty="0"/>
              <a:t>tions.</a:t>
            </a:r>
            <a:endParaRPr lang="en-US" sz="1200" dirty="0">
              <a:solidFill>
                <a:srgbClr val="30353F"/>
              </a:solidFill>
            </a:endParaRPr>
          </a:p>
          <a:p>
            <a:pPr algn="ctr"/>
            <a:endParaRPr lang="en-US" sz="1200" dirty="0">
              <a:solidFill>
                <a:srgbClr val="30353F"/>
              </a:solidFill>
            </a:endParaRPr>
          </a:p>
          <a:p>
            <a:pPr algn="ctr"/>
            <a:endParaRPr lang="en-GB" dirty="0"/>
          </a:p>
        </p:txBody>
      </p:sp>
      <p:sp useBgFill="1">
        <p:nvSpPr>
          <p:cNvPr id="46" name="Flowchart: Alternate Process 45">
            <a:extLst>
              <a:ext uri="{FF2B5EF4-FFF2-40B4-BE49-F238E27FC236}">
                <a16:creationId xmlns:a16="http://schemas.microsoft.com/office/drawing/2014/main" id="{FCD52A7A-F5B6-DD8D-7357-78456479158C}"/>
              </a:ext>
            </a:extLst>
          </p:cNvPr>
          <p:cNvSpPr/>
          <p:nvPr/>
        </p:nvSpPr>
        <p:spPr>
          <a:xfrm>
            <a:off x="9406579" y="1398479"/>
            <a:ext cx="2396969" cy="1009990"/>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bg1">
                    <a:lumMod val="50000"/>
                  </a:schemeClr>
                </a:solidFill>
              </a:rPr>
              <a:t>CONCLUSION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Summarising findings and answers to the main questions.</a:t>
            </a:r>
            <a:endParaRPr lang="en-US" sz="1200" dirty="0">
              <a:solidFill>
                <a:schemeClr val="accent4">
                  <a:lumMod val="75000"/>
                </a:schemeClr>
              </a:solidFill>
            </a:endParaRPr>
          </a:p>
          <a:p>
            <a:pPr algn="ctr"/>
            <a:endParaRPr lang="en-GB" dirty="0"/>
          </a:p>
        </p:txBody>
      </p:sp>
    </p:spTree>
    <p:extLst>
      <p:ext uri="{BB962C8B-B14F-4D97-AF65-F5344CB8AC3E}">
        <p14:creationId xmlns:p14="http://schemas.microsoft.com/office/powerpoint/2010/main" val="261237867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C4D8120C-508D-0096-4FCA-3A9EE9373F34}"/>
            </a:ext>
          </a:extLst>
        </p:cNvPr>
        <p:cNvGrpSpPr/>
        <p:nvPr/>
      </p:nvGrpSpPr>
      <p:grpSpPr>
        <a:xfrm>
          <a:off x="0" y="0"/>
          <a:ext cx="0" cy="0"/>
          <a:chOff x="0" y="0"/>
          <a:chExt cx="0" cy="0"/>
        </a:xfrm>
      </p:grpSpPr>
      <p:pic>
        <p:nvPicPr>
          <p:cNvPr id="3" name="Picture 2" descr="A mountain range with trees and blue sky&#10;&#10;AI-generated content may be incorrect.">
            <a:extLst>
              <a:ext uri="{FF2B5EF4-FFF2-40B4-BE49-F238E27FC236}">
                <a16:creationId xmlns:a16="http://schemas.microsoft.com/office/drawing/2014/main" id="{712869F6-8F1A-B980-8670-10F58947E069}"/>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8000"/>
                    </a14:imgEffect>
                  </a14:imgLayer>
                </a14:imgProps>
              </a:ext>
              <a:ext uri="{28A0092B-C50C-407E-A947-70E740481C1C}">
                <a14:useLocalDpi xmlns:a14="http://schemas.microsoft.com/office/drawing/2010/main" val="0"/>
              </a:ext>
            </a:extLst>
          </a:blip>
          <a:srcRect l="5916" r="5916"/>
          <a:stretch>
            <a:fillRect/>
          </a:stretch>
        </p:blipFill>
        <p:spPr>
          <a:xfrm>
            <a:off x="-7984" y="0"/>
            <a:ext cx="12207965" cy="6866980"/>
          </a:xfrm>
          <a:prstGeom prst="rect">
            <a:avLst/>
          </a:prstGeom>
        </p:spPr>
      </p:pic>
      <p:sp>
        <p:nvSpPr>
          <p:cNvPr id="10" name="Oval 9">
            <a:extLst>
              <a:ext uri="{FF2B5EF4-FFF2-40B4-BE49-F238E27FC236}">
                <a16:creationId xmlns:a16="http://schemas.microsoft.com/office/drawing/2014/main" id="{A6F9D887-E5A3-4788-C785-9ED6C0289456}"/>
              </a:ext>
              <a:ext uri="{C183D7F6-B498-43B3-948B-1728B52AA6E4}">
                <adec:decorative xmlns:adec="http://schemas.microsoft.com/office/drawing/2017/decorative" val="1"/>
              </a:ext>
            </a:extLst>
          </p:cNvPr>
          <p:cNvSpPr/>
          <p:nvPr/>
        </p:nvSpPr>
        <p:spPr>
          <a:xfrm>
            <a:off x="9741993" y="254978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1" name="Rectangle 10">
            <a:extLst>
              <a:ext uri="{FF2B5EF4-FFF2-40B4-BE49-F238E27FC236}">
                <a16:creationId xmlns:a16="http://schemas.microsoft.com/office/drawing/2014/main" id="{89D24574-6F91-8196-743D-EC2576E5FD71}"/>
              </a:ext>
              <a:ext uri="{C183D7F6-B498-43B3-948B-1728B52AA6E4}">
                <adec:decorative xmlns:adec="http://schemas.microsoft.com/office/drawing/2017/decorative" val="1"/>
              </a:ext>
            </a:extLst>
          </p:cNvPr>
          <p:cNvSpPr/>
          <p:nvPr/>
        </p:nvSpPr>
        <p:spPr>
          <a:xfrm>
            <a:off x="0" y="344029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Oval 11">
            <a:extLst>
              <a:ext uri="{FF2B5EF4-FFF2-40B4-BE49-F238E27FC236}">
                <a16:creationId xmlns:a16="http://schemas.microsoft.com/office/drawing/2014/main" id="{2E5CC052-431A-D724-C2B0-4191D005F54E}"/>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4" name="Straight Connector 13">
            <a:extLst>
              <a:ext uri="{FF2B5EF4-FFF2-40B4-BE49-F238E27FC236}">
                <a16:creationId xmlns:a16="http://schemas.microsoft.com/office/drawing/2014/main" id="{B26818A1-3B5B-9B6D-522F-6DF10A1F1F8B}"/>
              </a:ext>
              <a:ext uri="{C183D7F6-B498-43B3-948B-1728B52AA6E4}">
                <adec:decorative xmlns:adec="http://schemas.microsoft.com/office/drawing/2017/decorative" val="1"/>
              </a:ext>
            </a:extLst>
          </p:cNvPr>
          <p:cNvCxnSpPr/>
          <p:nvPr/>
        </p:nvCxnSpPr>
        <p:spPr>
          <a:xfrm>
            <a:off x="8029776"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7014794-216A-A943-D1A0-F0FF64358E35}"/>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6" name="TextBox 15">
            <a:extLst>
              <a:ext uri="{FF2B5EF4-FFF2-40B4-BE49-F238E27FC236}">
                <a16:creationId xmlns:a16="http://schemas.microsoft.com/office/drawing/2014/main" id="{D58B984C-FD22-B506-1D09-568E37C2F5E6}"/>
              </a:ext>
            </a:extLst>
          </p:cNvPr>
          <p:cNvSpPr txBox="1"/>
          <p:nvPr/>
        </p:nvSpPr>
        <p:spPr>
          <a:xfrm>
            <a:off x="7968061" y="285141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18" name="Straight Connector 17">
            <a:extLst>
              <a:ext uri="{FF2B5EF4-FFF2-40B4-BE49-F238E27FC236}">
                <a16:creationId xmlns:a16="http://schemas.microsoft.com/office/drawing/2014/main" id="{1F57642F-B9D3-CF5F-294D-35DB2337DBB7}"/>
              </a:ext>
              <a:ext uri="{C183D7F6-B498-43B3-948B-1728B52AA6E4}">
                <adec:decorative xmlns:adec="http://schemas.microsoft.com/office/drawing/2017/decorative" val="1"/>
              </a:ext>
            </a:extLst>
          </p:cNvPr>
          <p:cNvCxnSpPr/>
          <p:nvPr/>
        </p:nvCxnSpPr>
        <p:spPr>
          <a:xfrm>
            <a:off x="156834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AEFAA65-9009-A52F-831D-6D3E32D92048}"/>
              </a:ext>
              <a:ext uri="{C183D7F6-B498-43B3-948B-1728B52AA6E4}">
                <adec:decorative xmlns:adec="http://schemas.microsoft.com/office/drawing/2017/decorative" val="1"/>
              </a:ext>
            </a:extLst>
          </p:cNvPr>
          <p:cNvSpPr/>
          <p:nvPr/>
        </p:nvSpPr>
        <p:spPr>
          <a:xfrm>
            <a:off x="125314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1" name="TextBox 20">
            <a:extLst>
              <a:ext uri="{FF2B5EF4-FFF2-40B4-BE49-F238E27FC236}">
                <a16:creationId xmlns:a16="http://schemas.microsoft.com/office/drawing/2014/main" id="{E495F4D6-F8BD-378E-D233-2AD3451335CC}"/>
              </a:ext>
            </a:extLst>
          </p:cNvPr>
          <p:cNvSpPr txBox="1"/>
          <p:nvPr/>
        </p:nvSpPr>
        <p:spPr>
          <a:xfrm>
            <a:off x="1527469" y="396619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22" name="Straight Connector 21">
            <a:extLst>
              <a:ext uri="{FF2B5EF4-FFF2-40B4-BE49-F238E27FC236}">
                <a16:creationId xmlns:a16="http://schemas.microsoft.com/office/drawing/2014/main" id="{ED52F2D3-3895-50A0-C48D-98CF19C2DC6E}"/>
              </a:ext>
              <a:ext uri="{C183D7F6-B498-43B3-948B-1728B52AA6E4}">
                <adec:decorative xmlns:adec="http://schemas.microsoft.com/office/drawing/2017/decorative" val="1"/>
              </a:ext>
            </a:extLst>
          </p:cNvPr>
          <p:cNvCxnSpPr/>
          <p:nvPr/>
        </p:nvCxnSpPr>
        <p:spPr>
          <a:xfrm>
            <a:off x="3722155"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91B0F74B-9F4F-12E7-FA2C-21F2100AED2D}"/>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6" name="TextBox 25">
            <a:extLst>
              <a:ext uri="{FF2B5EF4-FFF2-40B4-BE49-F238E27FC236}">
                <a16:creationId xmlns:a16="http://schemas.microsoft.com/office/drawing/2014/main" id="{ADBF99A5-2591-1701-B1A8-C3B733DF8745}"/>
              </a:ext>
            </a:extLst>
          </p:cNvPr>
          <p:cNvSpPr txBox="1"/>
          <p:nvPr/>
        </p:nvSpPr>
        <p:spPr>
          <a:xfrm>
            <a:off x="3662845" y="285141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27" name="Straight Connector 26">
            <a:extLst>
              <a:ext uri="{FF2B5EF4-FFF2-40B4-BE49-F238E27FC236}">
                <a16:creationId xmlns:a16="http://schemas.microsoft.com/office/drawing/2014/main" id="{2723AB41-7FBD-CF8E-4A99-15EF9284AF77}"/>
              </a:ext>
              <a:ext uri="{C183D7F6-B498-43B3-948B-1728B52AA6E4}">
                <adec:decorative xmlns:adec="http://schemas.microsoft.com/office/drawing/2017/decorative" val="1"/>
              </a:ext>
            </a:extLst>
          </p:cNvPr>
          <p:cNvCxnSpPr/>
          <p:nvPr/>
        </p:nvCxnSpPr>
        <p:spPr>
          <a:xfrm>
            <a:off x="587596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F6B08FB1-B76B-4699-B8A1-B18F09344DCC}"/>
              </a:ext>
            </a:extLst>
          </p:cNvPr>
          <p:cNvSpPr txBox="1"/>
          <p:nvPr/>
        </p:nvSpPr>
        <p:spPr>
          <a:xfrm>
            <a:off x="5816655" y="396619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30" name="Oval 29">
            <a:extLst>
              <a:ext uri="{FF2B5EF4-FFF2-40B4-BE49-F238E27FC236}">
                <a16:creationId xmlns:a16="http://schemas.microsoft.com/office/drawing/2014/main" id="{7C793A55-097A-9F9C-82E5-73519FF2FB90}"/>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1" name="TextBox 30">
            <a:extLst>
              <a:ext uri="{FF2B5EF4-FFF2-40B4-BE49-F238E27FC236}">
                <a16:creationId xmlns:a16="http://schemas.microsoft.com/office/drawing/2014/main" id="{67D1619E-7FCA-1162-3E58-9D2D8C2CB53A}"/>
              </a:ext>
            </a:extLst>
          </p:cNvPr>
          <p:cNvSpPr txBox="1"/>
          <p:nvPr/>
        </p:nvSpPr>
        <p:spPr>
          <a:xfrm>
            <a:off x="4404831" y="29048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cxnSp>
        <p:nvCxnSpPr>
          <p:cNvPr id="32" name="Straight Connector 31">
            <a:extLst>
              <a:ext uri="{FF2B5EF4-FFF2-40B4-BE49-F238E27FC236}">
                <a16:creationId xmlns:a16="http://schemas.microsoft.com/office/drawing/2014/main" id="{70D4FB09-CC9A-6156-D3AD-F8CAEEC3F380}"/>
              </a:ext>
              <a:ext uri="{C183D7F6-B498-43B3-948B-1728B52AA6E4}">
                <adec:decorative xmlns:adec="http://schemas.microsoft.com/office/drawing/2017/decorative" val="1"/>
              </a:ext>
            </a:extLst>
          </p:cNvPr>
          <p:cNvCxnSpPr>
            <a:cxnSpLocks/>
            <a:endCxn id="12" idx="0"/>
          </p:cNvCxnSpPr>
          <p:nvPr/>
        </p:nvCxnSpPr>
        <p:spPr>
          <a:xfrm>
            <a:off x="10617356" y="2501808"/>
            <a:ext cx="0" cy="2945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35" name="Graphic 34" descr="Document with solid fill">
            <a:extLst>
              <a:ext uri="{FF2B5EF4-FFF2-40B4-BE49-F238E27FC236}">
                <a16:creationId xmlns:a16="http://schemas.microsoft.com/office/drawing/2014/main" id="{EB92EFC2-8196-4E30-E7FD-79EA37C0833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31391" y="3201025"/>
            <a:ext cx="473910" cy="473910"/>
          </a:xfrm>
          <a:prstGeom prst="rect">
            <a:avLst/>
          </a:prstGeom>
        </p:spPr>
      </p:pic>
      <p:pic>
        <p:nvPicPr>
          <p:cNvPr id="36" name="Graphic 35" descr="Folder Search outline">
            <a:extLst>
              <a:ext uri="{FF2B5EF4-FFF2-40B4-BE49-F238E27FC236}">
                <a16:creationId xmlns:a16="http://schemas.microsoft.com/office/drawing/2014/main" id="{740AEF91-9364-C1D1-1C5F-A97320EB3D6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84962" y="3248553"/>
            <a:ext cx="474385" cy="474385"/>
          </a:xfrm>
          <a:prstGeom prst="rect">
            <a:avLst/>
          </a:prstGeom>
        </p:spPr>
      </p:pic>
      <p:pic>
        <p:nvPicPr>
          <p:cNvPr id="37" name="Graphic 36" descr="Table with solid fill">
            <a:extLst>
              <a:ext uri="{FF2B5EF4-FFF2-40B4-BE49-F238E27FC236}">
                <a16:creationId xmlns:a16="http://schemas.microsoft.com/office/drawing/2014/main" id="{32B8B577-3764-00DE-AC77-F57828DE5CF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59813" y="3257145"/>
            <a:ext cx="457200" cy="457200"/>
          </a:xfrm>
          <a:prstGeom prst="rect">
            <a:avLst/>
          </a:prstGeom>
        </p:spPr>
      </p:pic>
      <p:pic>
        <p:nvPicPr>
          <p:cNvPr id="38" name="Graphic 37" descr="Bar chart with solid fill">
            <a:extLst>
              <a:ext uri="{FF2B5EF4-FFF2-40B4-BE49-F238E27FC236}">
                <a16:creationId xmlns:a16="http://schemas.microsoft.com/office/drawing/2014/main" id="{1FE45C05-89FA-E1F3-68CF-4CA0898D5E2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95986" y="3257145"/>
            <a:ext cx="477964" cy="477964"/>
          </a:xfrm>
          <a:prstGeom prst="rect">
            <a:avLst/>
          </a:prstGeom>
        </p:spPr>
      </p:pic>
      <p:pic>
        <p:nvPicPr>
          <p:cNvPr id="39" name="Graphic 38" descr="Presentation with pie chart with solid fill">
            <a:extLst>
              <a:ext uri="{FF2B5EF4-FFF2-40B4-BE49-F238E27FC236}">
                <a16:creationId xmlns:a16="http://schemas.microsoft.com/office/drawing/2014/main" id="{8AFA4356-0EE8-2143-1297-40DB81F79BD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147864" y="3028545"/>
            <a:ext cx="914400" cy="914400"/>
          </a:xfrm>
          <a:prstGeom prst="rect">
            <a:avLst/>
          </a:prstGeom>
        </p:spPr>
      </p:pic>
      <p:sp useBgFill="1">
        <p:nvSpPr>
          <p:cNvPr id="40" name="Flowchart: Alternate Process 39">
            <a:extLst>
              <a:ext uri="{FF2B5EF4-FFF2-40B4-BE49-F238E27FC236}">
                <a16:creationId xmlns:a16="http://schemas.microsoft.com/office/drawing/2014/main" id="{8B55E327-0545-2F3B-B71C-857ECE201D18}"/>
              </a:ext>
            </a:extLst>
          </p:cNvPr>
          <p:cNvSpPr/>
          <p:nvPr/>
        </p:nvSpPr>
        <p:spPr>
          <a:xfrm>
            <a:off x="36986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Setting the project goals and introduc</a:t>
            </a:r>
            <a:r>
              <a:rPr lang="en-GB" sz="1200" dirty="0">
                <a:solidFill>
                  <a:schemeClr val="accent4">
                    <a:lumMod val="75000"/>
                  </a:schemeClr>
                </a:solidFill>
              </a:rPr>
              <a:t>ing the data. Posing questions for analysis to answer.</a:t>
            </a:r>
            <a:r>
              <a:rPr lang="en-gb" sz="1200" dirty="0">
                <a:solidFill>
                  <a:schemeClr val="accent4">
                    <a:lumMod val="75000"/>
                  </a:schemeClr>
                </a:solidFill>
              </a:rPr>
              <a:t> </a:t>
            </a:r>
            <a:endParaRPr lang="en-US" sz="1200" dirty="0">
              <a:solidFill>
                <a:schemeClr val="accent4">
                  <a:lumMod val="75000"/>
                </a:schemeClr>
              </a:solidFill>
            </a:endParaRPr>
          </a:p>
          <a:p>
            <a:pPr algn="ctr"/>
            <a:endParaRPr lang="en-GB" dirty="0"/>
          </a:p>
        </p:txBody>
      </p:sp>
      <p:sp useBgFill="1">
        <p:nvSpPr>
          <p:cNvPr id="41" name="Flowchart: Alternate Process 40">
            <a:extLst>
              <a:ext uri="{FF2B5EF4-FFF2-40B4-BE49-F238E27FC236}">
                <a16:creationId xmlns:a16="http://schemas.microsoft.com/office/drawing/2014/main" id="{3DAFEB38-B55F-6B11-1B09-04833BAD952E}"/>
              </a:ext>
            </a:extLst>
          </p:cNvPr>
          <p:cNvSpPr/>
          <p:nvPr/>
        </p:nvSpPr>
        <p:spPr>
          <a:xfrm>
            <a:off x="2523669" y="436691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useBgFill="1">
        <p:nvSpPr>
          <p:cNvPr id="42" name="Flowchart: Alternate Process 41">
            <a:extLst>
              <a:ext uri="{FF2B5EF4-FFF2-40B4-BE49-F238E27FC236}">
                <a16:creationId xmlns:a16="http://schemas.microsoft.com/office/drawing/2014/main" id="{EC222D1E-C8A1-DF3D-FAF6-1AEAD0FD814E}"/>
              </a:ext>
            </a:extLst>
          </p:cNvPr>
          <p:cNvSpPr/>
          <p:nvPr/>
        </p:nvSpPr>
        <p:spPr>
          <a:xfrm>
            <a:off x="467748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accent3">
                    <a:lumMod val="75000"/>
                  </a:schemeClr>
                </a:solidFill>
              </a:rPr>
              <a:t>CLEANING</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Cleaning the data, deleting duplicates, and merging into one DataFrame.</a:t>
            </a:r>
            <a:endParaRPr lang="en-US" sz="1200" dirty="0">
              <a:solidFill>
                <a:schemeClr val="accent4">
                  <a:lumMod val="75000"/>
                </a:schemeClr>
              </a:solidFill>
            </a:endParaRPr>
          </a:p>
          <a:p>
            <a:pPr algn="ctr"/>
            <a:endParaRPr lang="en-GB" dirty="0"/>
          </a:p>
        </p:txBody>
      </p:sp>
      <p:sp useBgFill="1">
        <p:nvSpPr>
          <p:cNvPr id="43" name="Flowchart: Alternate Process 42">
            <a:extLst>
              <a:ext uri="{FF2B5EF4-FFF2-40B4-BE49-F238E27FC236}">
                <a16:creationId xmlns:a16="http://schemas.microsoft.com/office/drawing/2014/main" id="{B7313072-3373-7903-90AC-CF05C1F4E529}"/>
              </a:ext>
            </a:extLst>
          </p:cNvPr>
          <p:cNvSpPr/>
          <p:nvPr/>
        </p:nvSpPr>
        <p:spPr>
          <a:xfrm>
            <a:off x="6831260" y="4379081"/>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bg2">
                    <a:lumMod val="90000"/>
                  </a:schemeClr>
                </a:solidFill>
              </a:rPr>
              <a:t>ANALYSIS</a:t>
            </a:r>
            <a:endParaRPr lang="en-gb" sz="1200" b="1" dirty="0">
              <a:solidFill>
                <a:schemeClr val="accent5">
                  <a:lumMod val="60000"/>
                  <a:lumOff val="40000"/>
                </a:schemeClr>
              </a:solidFill>
            </a:endParaRPr>
          </a:p>
          <a:p>
            <a:pPr algn="ctr"/>
            <a:endParaRPr lang="en-gb" sz="1200" dirty="0"/>
          </a:p>
          <a:p>
            <a:pPr algn="ctr"/>
            <a:r>
              <a:rPr lang="en-gb" sz="1200" dirty="0"/>
              <a:t>Beginning EDA (Exploratory Data Analysis). Analysing and visualising main points to answer que</a:t>
            </a:r>
            <a:r>
              <a:rPr lang="en-GB" sz="1200" dirty="0"/>
              <a:t>s</a:t>
            </a:r>
            <a:r>
              <a:rPr lang="en-gb" sz="1200" dirty="0"/>
              <a:t>tions.</a:t>
            </a:r>
            <a:endParaRPr lang="en-US" sz="1200" dirty="0">
              <a:solidFill>
                <a:srgbClr val="30353F"/>
              </a:solidFill>
            </a:endParaRPr>
          </a:p>
          <a:p>
            <a:pPr algn="ctr"/>
            <a:endParaRPr lang="en-US" sz="1200" dirty="0">
              <a:solidFill>
                <a:srgbClr val="30353F"/>
              </a:solidFill>
            </a:endParaRPr>
          </a:p>
          <a:p>
            <a:pPr algn="ctr"/>
            <a:endParaRPr lang="en-GB" dirty="0"/>
          </a:p>
        </p:txBody>
      </p:sp>
      <p:sp useBgFill="1">
        <p:nvSpPr>
          <p:cNvPr id="44" name="Flowchart: Alternate Process 43">
            <a:extLst>
              <a:ext uri="{FF2B5EF4-FFF2-40B4-BE49-F238E27FC236}">
                <a16:creationId xmlns:a16="http://schemas.microsoft.com/office/drawing/2014/main" id="{3FC5AEFB-FDD1-E22C-8770-4565A8D96BC6}"/>
              </a:ext>
            </a:extLst>
          </p:cNvPr>
          <p:cNvSpPr/>
          <p:nvPr/>
        </p:nvSpPr>
        <p:spPr>
          <a:xfrm>
            <a:off x="9406579" y="1398479"/>
            <a:ext cx="2396969" cy="1009990"/>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bg1">
                    <a:lumMod val="50000"/>
                  </a:schemeClr>
                </a:solidFill>
              </a:rPr>
              <a:t>CONCLUSION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Summarising findings and answers to the main questions.</a:t>
            </a:r>
            <a:endParaRPr lang="en-US" sz="1200" dirty="0">
              <a:solidFill>
                <a:schemeClr val="accent4">
                  <a:lumMod val="75000"/>
                </a:schemeClr>
              </a:solidFill>
            </a:endParaRPr>
          </a:p>
          <a:p>
            <a:pPr algn="ctr"/>
            <a:endParaRPr lang="en-GB" dirty="0"/>
          </a:p>
        </p:txBody>
      </p:sp>
    </p:spTree>
    <p:extLst>
      <p:ext uri="{BB962C8B-B14F-4D97-AF65-F5344CB8AC3E}">
        <p14:creationId xmlns:p14="http://schemas.microsoft.com/office/powerpoint/2010/main" val="319752151"/>
      </p:ext>
    </p:extLst>
  </p:cSld>
  <p:clrMapOvr>
    <a:masterClrMapping/>
  </p:clrMapOvr>
  <p:transition spd="slow">
    <p:push dir="u"/>
  </p:transition>
</p:sld>
</file>

<file path=ppt/slides/slide11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40"/>
                    </a14:imgEffect>
                    <a14:imgEffect>
                      <a14:brightnessContrast bright="-20000" contrast="-20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97D078D-00ED-52B2-5CC9-C17D1A682D94}"/>
              </a:ext>
            </a:extLst>
          </p:cNvPr>
          <p:cNvGrpSpPr/>
          <p:nvPr/>
        </p:nvGrpSpPr>
        <p:grpSpPr>
          <a:xfrm>
            <a:off x="2501198" y="7715843"/>
            <a:ext cx="1249094" cy="1287944"/>
            <a:chOff x="9992809" y="2796318"/>
            <a:chExt cx="1249094" cy="1287944"/>
          </a:xfrm>
        </p:grpSpPr>
        <p:sp>
          <p:nvSpPr>
            <p:cNvPr id="4" name="Oval 3">
              <a:extLst>
                <a:ext uri="{FF2B5EF4-FFF2-40B4-BE49-F238E27FC236}">
                  <a16:creationId xmlns:a16="http://schemas.microsoft.com/office/drawing/2014/main" id="{33897454-B837-42CD-9928-554B5862EE46}"/>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Presentation with pie chart with solid fill">
              <a:extLst>
                <a:ext uri="{FF2B5EF4-FFF2-40B4-BE49-F238E27FC236}">
                  <a16:creationId xmlns:a16="http://schemas.microsoft.com/office/drawing/2014/main" id="{97ED6B95-429D-AD9D-DE3E-3501C441EA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864" y="3028545"/>
              <a:ext cx="914400" cy="914400"/>
            </a:xfrm>
            <a:prstGeom prst="rect">
              <a:avLst/>
            </a:prstGeom>
          </p:spPr>
        </p:pic>
      </p:grpSp>
    </p:spTree>
    <p:extLst>
      <p:ext uri="{BB962C8B-B14F-4D97-AF65-F5344CB8AC3E}">
        <p14:creationId xmlns:p14="http://schemas.microsoft.com/office/powerpoint/2010/main" val="3834166018"/>
      </p:ext>
    </p:extLst>
  </p:cSld>
  <p:clrMapOvr>
    <a:masterClrMapping/>
  </p:clrMapOvr>
  <p:transition spd="slow">
    <p:push dir="u"/>
  </p:transition>
</p:sld>
</file>

<file path=ppt/slides/slide11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40"/>
                    </a14:imgEffect>
                    <a14:imgEffect>
                      <a14:brightnessContrast bright="-20000" contras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473BCC31-F25E-5AB5-E34C-A914FBCF1F95}"/>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8A7E31F5-1042-FFB0-7000-9C51EB3C6547}"/>
              </a:ext>
            </a:extLst>
          </p:cNvPr>
          <p:cNvSpPr>
            <a:spLocks noGrp="1"/>
          </p:cNvSpPr>
          <p:nvPr>
            <p:ph type="title"/>
          </p:nvPr>
        </p:nvSpPr>
        <p:spPr>
          <a:xfrm>
            <a:off x="-1876606" y="2875006"/>
            <a:ext cx="5810251" cy="1107987"/>
          </a:xfrm>
        </p:spPr>
        <p:txBody>
          <a:bodyPr/>
          <a:lstStyle/>
          <a:p>
            <a:r>
              <a:rPr lang="en-GB" sz="6000" dirty="0">
                <a:solidFill>
                  <a:schemeClr val="bg1"/>
                </a:solidFill>
              </a:rPr>
              <a:t>CONCLUSION</a:t>
            </a:r>
            <a:endParaRPr lang="en-GB" dirty="0">
              <a:solidFill>
                <a:schemeClr val="bg1"/>
              </a:solidFill>
            </a:endParaRPr>
          </a:p>
        </p:txBody>
      </p:sp>
      <p:sp useBgFill="1">
        <p:nvSpPr>
          <p:cNvPr id="9" name="Rectangle 8">
            <a:extLst>
              <a:ext uri="{FF2B5EF4-FFF2-40B4-BE49-F238E27FC236}">
                <a16:creationId xmlns:a16="http://schemas.microsoft.com/office/drawing/2014/main" id="{77B5EBF8-3D76-92BE-71EF-128858728685}"/>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 name="Group 1">
            <a:extLst>
              <a:ext uri="{FF2B5EF4-FFF2-40B4-BE49-F238E27FC236}">
                <a16:creationId xmlns:a16="http://schemas.microsoft.com/office/drawing/2014/main" id="{03A2577C-AF2A-A905-7E5D-1E531BA9ECCA}"/>
              </a:ext>
            </a:extLst>
          </p:cNvPr>
          <p:cNvGrpSpPr/>
          <p:nvPr/>
        </p:nvGrpSpPr>
        <p:grpSpPr>
          <a:xfrm>
            <a:off x="2501198" y="2785028"/>
            <a:ext cx="1249094" cy="1287944"/>
            <a:chOff x="9992809" y="2796318"/>
            <a:chExt cx="1249094" cy="1287944"/>
          </a:xfrm>
        </p:grpSpPr>
        <p:sp>
          <p:nvSpPr>
            <p:cNvPr id="3" name="Oval 2">
              <a:extLst>
                <a:ext uri="{FF2B5EF4-FFF2-40B4-BE49-F238E27FC236}">
                  <a16:creationId xmlns:a16="http://schemas.microsoft.com/office/drawing/2014/main" id="{C2A9D07B-C072-22FD-632B-F23A3EEDDDA1}"/>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Graphic 6" descr="Presentation with pie chart with solid fill">
              <a:extLst>
                <a:ext uri="{FF2B5EF4-FFF2-40B4-BE49-F238E27FC236}">
                  <a16:creationId xmlns:a16="http://schemas.microsoft.com/office/drawing/2014/main" id="{C9001B6A-5B5B-729B-FD3E-7BBD7C9A94D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864" y="3028545"/>
              <a:ext cx="914400" cy="914400"/>
            </a:xfrm>
            <a:prstGeom prst="rect">
              <a:avLst/>
            </a:prstGeom>
          </p:spPr>
        </p:pic>
      </p:grpSp>
    </p:spTree>
    <p:extLst>
      <p:ext uri="{BB962C8B-B14F-4D97-AF65-F5344CB8AC3E}">
        <p14:creationId xmlns:p14="http://schemas.microsoft.com/office/powerpoint/2010/main" val="344090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40"/>
                    </a14:imgEffect>
                    <a14:imgEffect>
                      <a14:brightnessContrast bright="-20000" contras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D3A7D0BD-649D-900E-24AE-D350DDA6EB1B}"/>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90EE9553-0100-55C2-7D03-11F27260A687}"/>
              </a:ext>
            </a:extLst>
          </p:cNvPr>
          <p:cNvSpPr>
            <a:spLocks noGrp="1"/>
          </p:cNvSpPr>
          <p:nvPr>
            <p:ph type="title"/>
          </p:nvPr>
        </p:nvSpPr>
        <p:spPr>
          <a:xfrm>
            <a:off x="3933645" y="2875006"/>
            <a:ext cx="5810251" cy="1107987"/>
          </a:xfrm>
        </p:spPr>
        <p:txBody>
          <a:bodyPr/>
          <a:lstStyle/>
          <a:p>
            <a:r>
              <a:rPr lang="en-GB" sz="6000" dirty="0">
                <a:solidFill>
                  <a:schemeClr val="bg1"/>
                </a:solidFill>
              </a:rPr>
              <a:t>CONCLUSION</a:t>
            </a:r>
            <a:endParaRPr lang="en-GB" dirty="0">
              <a:solidFill>
                <a:schemeClr val="bg1"/>
              </a:solidFill>
            </a:endParaRPr>
          </a:p>
        </p:txBody>
      </p:sp>
      <p:sp useBgFill="1">
        <p:nvSpPr>
          <p:cNvPr id="9" name="Rectangle 8">
            <a:extLst>
              <a:ext uri="{FF2B5EF4-FFF2-40B4-BE49-F238E27FC236}">
                <a16:creationId xmlns:a16="http://schemas.microsoft.com/office/drawing/2014/main" id="{228D37E8-2F34-118C-6863-21F5E79A8167}"/>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 name="Group 1">
            <a:extLst>
              <a:ext uri="{FF2B5EF4-FFF2-40B4-BE49-F238E27FC236}">
                <a16:creationId xmlns:a16="http://schemas.microsoft.com/office/drawing/2014/main" id="{BE432DB3-011D-6BC2-A12A-7229BB4380A0}"/>
              </a:ext>
            </a:extLst>
          </p:cNvPr>
          <p:cNvGrpSpPr/>
          <p:nvPr/>
        </p:nvGrpSpPr>
        <p:grpSpPr>
          <a:xfrm>
            <a:off x="2501198" y="2785028"/>
            <a:ext cx="1249094" cy="1287944"/>
            <a:chOff x="9992809" y="2796318"/>
            <a:chExt cx="1249094" cy="1287944"/>
          </a:xfrm>
        </p:grpSpPr>
        <p:sp>
          <p:nvSpPr>
            <p:cNvPr id="3" name="Oval 2">
              <a:extLst>
                <a:ext uri="{FF2B5EF4-FFF2-40B4-BE49-F238E27FC236}">
                  <a16:creationId xmlns:a16="http://schemas.microsoft.com/office/drawing/2014/main" id="{2C850D56-EADA-BE2A-EA09-93B4E2F6E51B}"/>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Graphic 6" descr="Presentation with pie chart with solid fill">
              <a:extLst>
                <a:ext uri="{FF2B5EF4-FFF2-40B4-BE49-F238E27FC236}">
                  <a16:creationId xmlns:a16="http://schemas.microsoft.com/office/drawing/2014/main" id="{0F1B1A40-0326-6E8E-E077-F3314814521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864" y="3028545"/>
              <a:ext cx="914400" cy="914400"/>
            </a:xfrm>
            <a:prstGeom prst="rect">
              <a:avLst/>
            </a:prstGeom>
          </p:spPr>
        </p:pic>
      </p:grpSp>
    </p:spTree>
    <p:extLst>
      <p:ext uri="{BB962C8B-B14F-4D97-AF65-F5344CB8AC3E}">
        <p14:creationId xmlns:p14="http://schemas.microsoft.com/office/powerpoint/2010/main" val="41673409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40"/>
                    </a14:imgEffect>
                    <a14:imgEffect>
                      <a14:brightnessContrast bright="-20000" contras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93D686C-51F5-0701-2FA9-414870005E47}"/>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5BFF01A1-1380-E649-C2CB-3206B770B52B}"/>
              </a:ext>
            </a:extLst>
          </p:cNvPr>
          <p:cNvSpPr>
            <a:spLocks noGrp="1"/>
          </p:cNvSpPr>
          <p:nvPr>
            <p:ph type="title"/>
          </p:nvPr>
        </p:nvSpPr>
        <p:spPr>
          <a:xfrm>
            <a:off x="3933645" y="2875006"/>
            <a:ext cx="5810251" cy="1107987"/>
          </a:xfrm>
        </p:spPr>
        <p:txBody>
          <a:bodyPr/>
          <a:lstStyle/>
          <a:p>
            <a:r>
              <a:rPr lang="en-GB" sz="6000" dirty="0">
                <a:solidFill>
                  <a:schemeClr val="bg1"/>
                </a:solidFill>
              </a:rPr>
              <a:t>CONCLUSION</a:t>
            </a:r>
            <a:endParaRPr lang="en-GB" dirty="0">
              <a:solidFill>
                <a:schemeClr val="bg1"/>
              </a:solidFill>
            </a:endParaRPr>
          </a:p>
        </p:txBody>
      </p:sp>
      <p:grpSp>
        <p:nvGrpSpPr>
          <p:cNvPr id="2" name="Group 1">
            <a:extLst>
              <a:ext uri="{FF2B5EF4-FFF2-40B4-BE49-F238E27FC236}">
                <a16:creationId xmlns:a16="http://schemas.microsoft.com/office/drawing/2014/main" id="{A2B950A6-6972-E13F-487E-B1F1410235E4}"/>
              </a:ext>
            </a:extLst>
          </p:cNvPr>
          <p:cNvGrpSpPr/>
          <p:nvPr/>
        </p:nvGrpSpPr>
        <p:grpSpPr>
          <a:xfrm>
            <a:off x="2501198" y="2785028"/>
            <a:ext cx="1249094" cy="1287944"/>
            <a:chOff x="9992809" y="2796318"/>
            <a:chExt cx="1249094" cy="1287944"/>
          </a:xfrm>
        </p:grpSpPr>
        <p:sp>
          <p:nvSpPr>
            <p:cNvPr id="3" name="Oval 2">
              <a:extLst>
                <a:ext uri="{FF2B5EF4-FFF2-40B4-BE49-F238E27FC236}">
                  <a16:creationId xmlns:a16="http://schemas.microsoft.com/office/drawing/2014/main" id="{04FF83F4-BA0C-2FE1-96F1-4F01D10DA131}"/>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Graphic 6" descr="Presentation with pie chart with solid fill">
              <a:extLst>
                <a:ext uri="{FF2B5EF4-FFF2-40B4-BE49-F238E27FC236}">
                  <a16:creationId xmlns:a16="http://schemas.microsoft.com/office/drawing/2014/main" id="{C99AF8EC-5A59-7CB8-C302-5F92D6B09C3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864" y="3028545"/>
              <a:ext cx="914400" cy="914400"/>
            </a:xfrm>
            <a:prstGeom prst="rect">
              <a:avLst/>
            </a:prstGeom>
          </p:spPr>
        </p:pic>
      </p:grpSp>
    </p:spTree>
    <p:extLst>
      <p:ext uri="{BB962C8B-B14F-4D97-AF65-F5344CB8AC3E}">
        <p14:creationId xmlns:p14="http://schemas.microsoft.com/office/powerpoint/2010/main" val="142008481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40"/>
                    </a14:imgEffect>
                    <a14:imgEffect>
                      <a14:brightnessContrast bright="-20000" contras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2D7F4411-66F7-3615-BF11-A84EDFF3A42A}"/>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ED6BA376-2140-7B16-2375-5BA3E4E80011}"/>
              </a:ext>
            </a:extLst>
          </p:cNvPr>
          <p:cNvSpPr>
            <a:spLocks noGrp="1"/>
          </p:cNvSpPr>
          <p:nvPr>
            <p:ph type="title"/>
          </p:nvPr>
        </p:nvSpPr>
        <p:spPr>
          <a:xfrm>
            <a:off x="3190872" y="584426"/>
            <a:ext cx="5810251" cy="1107987"/>
          </a:xfrm>
        </p:spPr>
        <p:txBody>
          <a:bodyPr/>
          <a:lstStyle/>
          <a:p>
            <a:pPr algn="ctr"/>
            <a:r>
              <a:rPr lang="en-GB" sz="6000" dirty="0">
                <a:solidFill>
                  <a:schemeClr val="bg1"/>
                </a:solidFill>
              </a:rPr>
              <a:t>CONCLUSION</a:t>
            </a:r>
            <a:endParaRPr lang="en-GB" dirty="0">
              <a:solidFill>
                <a:schemeClr val="bg1"/>
              </a:solidFill>
            </a:endParaRPr>
          </a:p>
        </p:txBody>
      </p:sp>
      <p:grpSp>
        <p:nvGrpSpPr>
          <p:cNvPr id="2" name="Group 1">
            <a:extLst>
              <a:ext uri="{FF2B5EF4-FFF2-40B4-BE49-F238E27FC236}">
                <a16:creationId xmlns:a16="http://schemas.microsoft.com/office/drawing/2014/main" id="{E133A7D6-EC97-9641-0A26-857437E46D1A}"/>
              </a:ext>
            </a:extLst>
          </p:cNvPr>
          <p:cNvGrpSpPr/>
          <p:nvPr/>
        </p:nvGrpSpPr>
        <p:grpSpPr>
          <a:xfrm>
            <a:off x="730271" y="2785028"/>
            <a:ext cx="1249094" cy="1287944"/>
            <a:chOff x="9992809" y="2796318"/>
            <a:chExt cx="1249094" cy="1287944"/>
          </a:xfrm>
        </p:grpSpPr>
        <p:sp>
          <p:nvSpPr>
            <p:cNvPr id="3" name="Oval 2">
              <a:extLst>
                <a:ext uri="{FF2B5EF4-FFF2-40B4-BE49-F238E27FC236}">
                  <a16:creationId xmlns:a16="http://schemas.microsoft.com/office/drawing/2014/main" id="{BC13A78D-6F27-D057-9B21-DB739DF7EB6D}"/>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Graphic 6" descr="Presentation with pie chart with solid fill">
              <a:extLst>
                <a:ext uri="{FF2B5EF4-FFF2-40B4-BE49-F238E27FC236}">
                  <a16:creationId xmlns:a16="http://schemas.microsoft.com/office/drawing/2014/main" id="{180B7384-E86C-8C57-0D88-76583048D0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864" y="3028545"/>
              <a:ext cx="914400" cy="914400"/>
            </a:xfrm>
            <a:prstGeom prst="rect">
              <a:avLst/>
            </a:prstGeom>
          </p:spPr>
        </p:pic>
      </p:grpSp>
      <p:sp>
        <p:nvSpPr>
          <p:cNvPr id="4" name="TextBox 3">
            <a:extLst>
              <a:ext uri="{FF2B5EF4-FFF2-40B4-BE49-F238E27FC236}">
                <a16:creationId xmlns:a16="http://schemas.microsoft.com/office/drawing/2014/main" id="{3C11772D-6060-3004-0E2B-60003BD1A7D9}"/>
              </a:ext>
            </a:extLst>
          </p:cNvPr>
          <p:cNvSpPr txBox="1"/>
          <p:nvPr/>
        </p:nvSpPr>
        <p:spPr>
          <a:xfrm>
            <a:off x="2258991" y="1872369"/>
            <a:ext cx="7674015" cy="4401205"/>
          </a:xfrm>
          <a:prstGeom prst="rect">
            <a:avLst/>
          </a:prstGeom>
          <a:noFill/>
        </p:spPr>
        <p:txBody>
          <a:bodyPr wrap="square" rtlCol="0">
            <a:spAutoFit/>
          </a:bodyPr>
          <a:lstStyle/>
          <a:p>
            <a:pPr algn="ctr"/>
            <a:r>
              <a:rPr lang="en-GB" sz="2000" b="1" dirty="0">
                <a:solidFill>
                  <a:schemeClr val="bg1"/>
                </a:solidFill>
              </a:rPr>
              <a:t>This presentation covered the data, analysis and calculations used in this portfolio project to investigate biodiversity in national parks. As a result of the analysis and calculations of protection rates, we concluded that mammal species are the most likely to become endangered across the four parks.</a:t>
            </a:r>
          </a:p>
          <a:p>
            <a:pPr algn="ctr"/>
            <a:endParaRPr lang="en-GB" sz="2000" b="1" dirty="0">
              <a:solidFill>
                <a:schemeClr val="bg1"/>
              </a:solidFill>
            </a:endParaRPr>
          </a:p>
          <a:p>
            <a:pPr algn="ctr"/>
            <a:r>
              <a:rPr lang="en-GB" sz="2000" b="1" dirty="0">
                <a:solidFill>
                  <a:schemeClr val="bg1"/>
                </a:solidFill>
              </a:rPr>
              <a:t>Possible suggestions to conservation groups include investigation of the common habitats and diets of the endangered species in the parks. Observations of the species could also be recorded with the dates of sightings, to allow analysis of species decline or recovery over time.</a:t>
            </a:r>
          </a:p>
          <a:p>
            <a:pPr algn="ctr"/>
            <a:endParaRPr lang="en-GB" sz="2000" b="1" dirty="0">
              <a:solidFill>
                <a:schemeClr val="bg1"/>
              </a:solidFill>
            </a:endParaRPr>
          </a:p>
          <a:p>
            <a:pPr algn="ctr"/>
            <a:r>
              <a:rPr lang="en-GB" sz="2000" b="1" dirty="0">
                <a:solidFill>
                  <a:schemeClr val="bg1"/>
                </a:solidFill>
              </a:rPr>
              <a:t>Thank you to all who contributed to this project through error fixes and other guidance.</a:t>
            </a:r>
          </a:p>
        </p:txBody>
      </p:sp>
    </p:spTree>
    <p:extLst>
      <p:ext uri="{BB962C8B-B14F-4D97-AF65-F5344CB8AC3E}">
        <p14:creationId xmlns:p14="http://schemas.microsoft.com/office/powerpoint/2010/main" val="29616159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B5B56418-484E-E5C2-FD52-A8C88BC06EB9}"/>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A5D5B7F5-894E-24F6-E65F-11CD692F1EF7}"/>
              </a:ext>
            </a:extLst>
          </p:cNvPr>
          <p:cNvGrpSpPr/>
          <p:nvPr/>
        </p:nvGrpSpPr>
        <p:grpSpPr>
          <a:xfrm>
            <a:off x="2571752" y="6895362"/>
            <a:ext cx="1107990" cy="1107986"/>
            <a:chOff x="3406955" y="3174046"/>
            <a:chExt cx="630400" cy="630398"/>
          </a:xfrm>
        </p:grpSpPr>
        <p:sp>
          <p:nvSpPr>
            <p:cNvPr id="6" name="Oval 5">
              <a:extLst>
                <a:ext uri="{FF2B5EF4-FFF2-40B4-BE49-F238E27FC236}">
                  <a16:creationId xmlns:a16="http://schemas.microsoft.com/office/drawing/2014/main" id="{9E7E527C-3DB0-5316-90AB-FA3A6CA48D34}"/>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0" name="Graphic 9" descr="Folder Search outline">
              <a:extLst>
                <a:ext uri="{FF2B5EF4-FFF2-40B4-BE49-F238E27FC236}">
                  <a16:creationId xmlns:a16="http://schemas.microsoft.com/office/drawing/2014/main" id="{9BAAD193-6717-AB42-9A8C-C8B3AD3CB8F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711366056"/>
      </p:ext>
    </p:extLst>
  </p:cSld>
  <p:clrMapOvr>
    <a:masterClrMapping/>
  </p:clrMapOvr>
  <p:transition spd="slow" advTm="0">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4B69CA55-E37E-AE83-2595-EE9E94B85008}"/>
            </a:ext>
          </a:extLst>
        </p:cNvPr>
        <p:cNvGrpSpPr/>
        <p:nvPr/>
      </p:nvGrpSpPr>
      <p:grpSpPr>
        <a:xfrm>
          <a:off x="0" y="0"/>
          <a:ext cx="0" cy="0"/>
          <a:chOff x="0" y="0"/>
          <a:chExt cx="0" cy="0"/>
        </a:xfrm>
      </p:grpSpPr>
      <p:grpSp>
        <p:nvGrpSpPr>
          <p:cNvPr id="7" name="Group 6">
            <a:extLst>
              <a:ext uri="{FF2B5EF4-FFF2-40B4-BE49-F238E27FC236}">
                <a16:creationId xmlns:a16="http://schemas.microsoft.com/office/drawing/2014/main" id="{DFA8D19B-B43D-BE2E-ECCA-B09E0C6B3635}"/>
              </a:ext>
            </a:extLst>
          </p:cNvPr>
          <p:cNvGrpSpPr/>
          <p:nvPr/>
        </p:nvGrpSpPr>
        <p:grpSpPr>
          <a:xfrm>
            <a:off x="2586629" y="2875007"/>
            <a:ext cx="1107990" cy="1107986"/>
            <a:chOff x="3406955" y="3174046"/>
            <a:chExt cx="630400" cy="630398"/>
          </a:xfrm>
        </p:grpSpPr>
        <p:sp>
          <p:nvSpPr>
            <p:cNvPr id="4" name="Oval 3">
              <a:extLst>
                <a:ext uri="{FF2B5EF4-FFF2-40B4-BE49-F238E27FC236}">
                  <a16:creationId xmlns:a16="http://schemas.microsoft.com/office/drawing/2014/main" id="{46194FB7-1775-5EEA-4D9F-AEBBCCD0F433}"/>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92048E0F-3AE7-0A19-2091-7E5D92E706F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285867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A78BD2C9-6E1B-4483-F934-9A70ACB8FC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8DEFC1-DCD6-86DB-DCB4-F08E999EB6DC}"/>
              </a:ext>
            </a:extLst>
          </p:cNvPr>
          <p:cNvSpPr>
            <a:spLocks noGrp="1"/>
          </p:cNvSpPr>
          <p:nvPr>
            <p:ph type="title"/>
          </p:nvPr>
        </p:nvSpPr>
        <p:spPr>
          <a:xfrm>
            <a:off x="-1876606" y="2875006"/>
            <a:ext cx="5810251" cy="1107987"/>
          </a:xfrm>
        </p:spPr>
        <p:txBody>
          <a:bodyPr/>
          <a:lstStyle/>
          <a:p>
            <a:r>
              <a:rPr lang="en-GB" sz="6000" dirty="0">
                <a:solidFill>
                  <a:schemeClr val="bg1"/>
                </a:solidFill>
              </a:rPr>
              <a:t>EXPLORATION</a:t>
            </a:r>
            <a:endParaRPr lang="en-GB" dirty="0">
              <a:solidFill>
                <a:schemeClr val="bg1"/>
              </a:solidFill>
            </a:endParaRPr>
          </a:p>
        </p:txBody>
      </p:sp>
      <p:sp useBgFill="1">
        <p:nvSpPr>
          <p:cNvPr id="3" name="Rectangle 2">
            <a:extLst>
              <a:ext uri="{FF2B5EF4-FFF2-40B4-BE49-F238E27FC236}">
                <a16:creationId xmlns:a16="http://schemas.microsoft.com/office/drawing/2014/main" id="{6012DF3A-84DE-C01F-0596-D2B94731D544}"/>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7" name="Group 6">
            <a:extLst>
              <a:ext uri="{FF2B5EF4-FFF2-40B4-BE49-F238E27FC236}">
                <a16:creationId xmlns:a16="http://schemas.microsoft.com/office/drawing/2014/main" id="{567E45F4-DDD3-A362-6A98-178D994FBB50}"/>
              </a:ext>
            </a:extLst>
          </p:cNvPr>
          <p:cNvGrpSpPr/>
          <p:nvPr/>
        </p:nvGrpSpPr>
        <p:grpSpPr>
          <a:xfrm>
            <a:off x="2586629" y="2875007"/>
            <a:ext cx="1107990" cy="1107986"/>
            <a:chOff x="3406955" y="3174046"/>
            <a:chExt cx="630400" cy="630398"/>
          </a:xfrm>
        </p:grpSpPr>
        <p:sp>
          <p:nvSpPr>
            <p:cNvPr id="4" name="Oval 3">
              <a:extLst>
                <a:ext uri="{FF2B5EF4-FFF2-40B4-BE49-F238E27FC236}">
                  <a16:creationId xmlns:a16="http://schemas.microsoft.com/office/drawing/2014/main" id="{138932B2-7B82-F76F-090A-5C5583A3F6C3}"/>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3CC1D07B-8842-0E54-A97F-80B79ACC7D7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265591184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07E229ED-161A-B26C-7F65-AC52B3C50A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8C4503-3345-0227-820F-079FBBEAC049}"/>
              </a:ext>
            </a:extLst>
          </p:cNvPr>
          <p:cNvSpPr>
            <a:spLocks noGrp="1"/>
          </p:cNvSpPr>
          <p:nvPr>
            <p:ph type="title"/>
          </p:nvPr>
        </p:nvSpPr>
        <p:spPr>
          <a:xfrm>
            <a:off x="3831724" y="2875006"/>
            <a:ext cx="5810251" cy="1107987"/>
          </a:xfrm>
        </p:spPr>
        <p:txBody>
          <a:bodyPr/>
          <a:lstStyle/>
          <a:p>
            <a:r>
              <a:rPr lang="en-GB" sz="6000" dirty="0">
                <a:solidFill>
                  <a:schemeClr val="bg1"/>
                </a:solidFill>
              </a:rPr>
              <a:t>EXPLORATION</a:t>
            </a:r>
            <a:endParaRPr lang="en-GB" dirty="0">
              <a:solidFill>
                <a:schemeClr val="bg1"/>
              </a:solidFill>
            </a:endParaRPr>
          </a:p>
        </p:txBody>
      </p:sp>
      <p:sp useBgFill="1">
        <p:nvSpPr>
          <p:cNvPr id="8" name="Rectangle 7">
            <a:extLst>
              <a:ext uri="{FF2B5EF4-FFF2-40B4-BE49-F238E27FC236}">
                <a16:creationId xmlns:a16="http://schemas.microsoft.com/office/drawing/2014/main" id="{919FC4EF-4B65-D644-91F1-9AFF18CCB568}"/>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7" name="Group 6">
            <a:extLst>
              <a:ext uri="{FF2B5EF4-FFF2-40B4-BE49-F238E27FC236}">
                <a16:creationId xmlns:a16="http://schemas.microsoft.com/office/drawing/2014/main" id="{3D60166F-118F-DEF1-FF5F-8A65D6C4947E}"/>
              </a:ext>
            </a:extLst>
          </p:cNvPr>
          <p:cNvGrpSpPr/>
          <p:nvPr/>
        </p:nvGrpSpPr>
        <p:grpSpPr>
          <a:xfrm>
            <a:off x="2586629" y="2875007"/>
            <a:ext cx="1107990" cy="1107986"/>
            <a:chOff x="3406955" y="3174046"/>
            <a:chExt cx="630400" cy="630398"/>
          </a:xfrm>
        </p:grpSpPr>
        <p:sp>
          <p:nvSpPr>
            <p:cNvPr id="4" name="Oval 3">
              <a:extLst>
                <a:ext uri="{FF2B5EF4-FFF2-40B4-BE49-F238E27FC236}">
                  <a16:creationId xmlns:a16="http://schemas.microsoft.com/office/drawing/2014/main" id="{0AD49B17-E36C-013B-0709-F71D6123B6CF}"/>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0D6A24AA-5F25-92E1-1570-15FD58F3B9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6" name="Straight Connector 5">
            <a:extLst>
              <a:ext uri="{FF2B5EF4-FFF2-40B4-BE49-F238E27FC236}">
                <a16:creationId xmlns:a16="http://schemas.microsoft.com/office/drawing/2014/main" id="{EF51D05C-1798-F288-DA57-943A5FECB472}"/>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5616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06356DBA-434F-DF4E-E879-DDAF9DF526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D3C0BD-99DF-FF06-10ED-B2666671CD07}"/>
              </a:ext>
            </a:extLst>
          </p:cNvPr>
          <p:cNvSpPr>
            <a:spLocks noGrp="1"/>
          </p:cNvSpPr>
          <p:nvPr>
            <p:ph type="title"/>
          </p:nvPr>
        </p:nvSpPr>
        <p:spPr>
          <a:xfrm>
            <a:off x="3831724" y="2875006"/>
            <a:ext cx="5810251" cy="1107987"/>
          </a:xfrm>
        </p:spPr>
        <p:txBody>
          <a:bodyPr/>
          <a:lstStyle/>
          <a:p>
            <a:r>
              <a:rPr lang="en-GB" sz="6000" dirty="0">
                <a:solidFill>
                  <a:schemeClr val="bg1"/>
                </a:solidFill>
              </a:rPr>
              <a:t>EXPLORATION</a:t>
            </a:r>
            <a:endParaRPr lang="en-GB" dirty="0">
              <a:solidFill>
                <a:schemeClr val="bg1"/>
              </a:solidFill>
            </a:endParaRPr>
          </a:p>
        </p:txBody>
      </p:sp>
      <p:grpSp>
        <p:nvGrpSpPr>
          <p:cNvPr id="7" name="Group 6">
            <a:extLst>
              <a:ext uri="{FF2B5EF4-FFF2-40B4-BE49-F238E27FC236}">
                <a16:creationId xmlns:a16="http://schemas.microsoft.com/office/drawing/2014/main" id="{3B4FF1BC-AE49-A1DF-BCA4-21E79D4D4A71}"/>
              </a:ext>
            </a:extLst>
          </p:cNvPr>
          <p:cNvGrpSpPr/>
          <p:nvPr/>
        </p:nvGrpSpPr>
        <p:grpSpPr>
          <a:xfrm>
            <a:off x="2586629" y="2875007"/>
            <a:ext cx="1107990" cy="1107986"/>
            <a:chOff x="3406955" y="3174046"/>
            <a:chExt cx="630400" cy="630398"/>
          </a:xfrm>
        </p:grpSpPr>
        <p:sp>
          <p:nvSpPr>
            <p:cNvPr id="4" name="Oval 3">
              <a:extLst>
                <a:ext uri="{FF2B5EF4-FFF2-40B4-BE49-F238E27FC236}">
                  <a16:creationId xmlns:a16="http://schemas.microsoft.com/office/drawing/2014/main" id="{7A5DFCA5-5215-1715-CD51-C52216DC4330}"/>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55C99D57-03C7-28A4-7BA8-244EF064757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6" name="Straight Connector 5">
            <a:extLst>
              <a:ext uri="{FF2B5EF4-FFF2-40B4-BE49-F238E27FC236}">
                <a16:creationId xmlns:a16="http://schemas.microsoft.com/office/drawing/2014/main" id="{A0DDA9F1-0A99-E2A7-301D-E805763BD981}"/>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992368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F822C8BB-6978-9575-037C-4F60FD915C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246BD1-56E3-6217-8936-476869933074}"/>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EDB03867-2433-08B8-4FC6-E02BD91D630E}"/>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00969E1D-1295-E7BC-F263-0E394896AD84}"/>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B3486CD6-84D0-D8A9-0430-266D0CBC727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A14A9E36-878D-8640-6F4D-78DF741160FD}"/>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E5BF075-ED76-6CD0-8C3A-F42D15A587ED}"/>
              </a:ext>
            </a:extLst>
          </p:cNvPr>
          <p:cNvSpPr txBox="1"/>
          <p:nvPr/>
        </p:nvSpPr>
        <p:spPr>
          <a:xfrm>
            <a:off x="454937" y="685800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Tree>
    <p:extLst>
      <p:ext uri="{BB962C8B-B14F-4D97-AF65-F5344CB8AC3E}">
        <p14:creationId xmlns:p14="http://schemas.microsoft.com/office/powerpoint/2010/main" val="57694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4AEB7B66-4A7F-8FB2-1943-67DB12A10E0F}"/>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949BE0B0-6A49-682A-86B3-DE1B5F7AE95C}"/>
              </a:ext>
            </a:extLst>
          </p:cNvPr>
          <p:cNvSpPr txBox="1">
            <a:spLocks/>
          </p:cNvSpPr>
          <p:nvPr/>
        </p:nvSpPr>
        <p:spPr>
          <a:xfrm>
            <a:off x="1869060"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6" name="Rectangle 5">
            <a:extLst>
              <a:ext uri="{FF2B5EF4-FFF2-40B4-BE49-F238E27FC236}">
                <a16:creationId xmlns:a16="http://schemas.microsoft.com/office/drawing/2014/main" id="{8ED9E60F-7778-E7B5-6E62-888241118D3C}"/>
              </a:ext>
            </a:extLst>
          </p:cNvPr>
          <p:cNvSpPr/>
          <p:nvPr/>
        </p:nvSpPr>
        <p:spPr>
          <a:xfrm>
            <a:off x="258793" y="259729"/>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557642A1-5D26-266C-6CC1-E989CA3784A0}"/>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028233DE-FBCB-CE22-31D2-51073B7D1C92}"/>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5B521472-A02E-C8D0-D2CE-FF12959BEDCE}"/>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4C3C513F-C912-CF4F-BA01-5C4230734F2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A9292202-CBE9-6B40-28B7-575BA9AC0B46}"/>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FA645C5-6857-7E6A-62F7-BDF0D7D3FC07}"/>
              </a:ext>
            </a:extLst>
          </p:cNvPr>
          <p:cNvSpPr txBox="1"/>
          <p:nvPr/>
        </p:nvSpPr>
        <p:spPr>
          <a:xfrm>
            <a:off x="454937" y="685800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Tree>
    <p:extLst>
      <p:ext uri="{BB962C8B-B14F-4D97-AF65-F5344CB8AC3E}">
        <p14:creationId xmlns:p14="http://schemas.microsoft.com/office/powerpoint/2010/main" val="304331737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097A2B5D-EBC2-1C5B-F3AF-D113B922D227}"/>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4456B977-9F56-889A-8D5E-144D077D0C17}"/>
              </a:ext>
            </a:extLst>
          </p:cNvPr>
          <p:cNvSpPr txBox="1">
            <a:spLocks/>
          </p:cNvSpPr>
          <p:nvPr/>
        </p:nvSpPr>
        <p:spPr>
          <a:xfrm>
            <a:off x="1395851"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10" name="Rectangle 9">
            <a:extLst>
              <a:ext uri="{FF2B5EF4-FFF2-40B4-BE49-F238E27FC236}">
                <a16:creationId xmlns:a16="http://schemas.microsoft.com/office/drawing/2014/main" id="{B59E72C7-8925-37FB-C986-0FEB86A0EB40}"/>
              </a:ext>
            </a:extLst>
          </p:cNvPr>
          <p:cNvSpPr/>
          <p:nvPr/>
        </p:nvSpPr>
        <p:spPr>
          <a:xfrm>
            <a:off x="142653" y="259729"/>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useBgFill="1">
        <p:nvSpPr>
          <p:cNvPr id="9" name="Rectangle 8">
            <a:extLst>
              <a:ext uri="{FF2B5EF4-FFF2-40B4-BE49-F238E27FC236}">
                <a16:creationId xmlns:a16="http://schemas.microsoft.com/office/drawing/2014/main" id="{65BF3925-8210-6D55-B0AF-EA9267534FC2}"/>
              </a:ext>
            </a:extLst>
          </p:cNvPr>
          <p:cNvSpPr/>
          <p:nvPr/>
        </p:nvSpPr>
        <p:spPr>
          <a:xfrm>
            <a:off x="142654" y="267468"/>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D3F914E2-43FF-5C0F-769A-6C7880E03F91}"/>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D1FDF89B-208D-2ED5-8EA9-2D950C61B718}"/>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96C96BE1-5CCA-2133-AA34-F57301BC9932}"/>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FCCA82DD-844E-A544-6187-D863D8B02AC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6BB8C498-4AC0-B9E6-160D-FF7D9DC57E01}"/>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E71EFA1-BE8E-7D0D-A69B-99A9D6B914F6}"/>
              </a:ext>
            </a:extLst>
          </p:cNvPr>
          <p:cNvSpPr txBox="1"/>
          <p:nvPr/>
        </p:nvSpPr>
        <p:spPr>
          <a:xfrm>
            <a:off x="454937" y="685800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Tree>
    <p:extLst>
      <p:ext uri="{BB962C8B-B14F-4D97-AF65-F5344CB8AC3E}">
        <p14:creationId xmlns:p14="http://schemas.microsoft.com/office/powerpoint/2010/main" val="429267618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5" name="Picture 4" descr="A mountain range with trees and blue sky&#10;&#10;AI-generated content may be incorrect.">
            <a:extLst>
              <a:ext uri="{FF2B5EF4-FFF2-40B4-BE49-F238E27FC236}">
                <a16:creationId xmlns:a16="http://schemas.microsoft.com/office/drawing/2014/main" id="{4AF23E9C-756F-B9A5-0CEF-AB6EE71071AD}"/>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8000"/>
                    </a14:imgEffect>
                  </a14:imgLayer>
                </a14:imgProps>
              </a:ext>
              <a:ext uri="{28A0092B-C50C-407E-A947-70E740481C1C}">
                <a14:useLocalDpi xmlns:a14="http://schemas.microsoft.com/office/drawing/2010/main" val="0"/>
              </a:ext>
            </a:extLst>
          </a:blip>
          <a:srcRect l="5916" r="5916"/>
          <a:stretch>
            <a:fillRect/>
          </a:stretch>
        </p:blipFill>
        <p:spPr>
          <a:xfrm>
            <a:off x="-7984" y="0"/>
            <a:ext cx="12207965" cy="6866980"/>
          </a:xfrm>
          <a:prstGeom prst="rect">
            <a:avLst/>
          </a:prstGeom>
        </p:spPr>
      </p:pic>
      <p:sp>
        <p:nvSpPr>
          <p:cNvPr id="75" name="Oval 74">
            <a:extLst>
              <a:ext uri="{C183D7F6-B498-43B3-948B-1728B52AA6E4}">
                <adec:decorative xmlns:adec="http://schemas.microsoft.com/office/drawing/2017/decorative" val="1"/>
              </a:ext>
            </a:extLst>
          </p:cNvPr>
          <p:cNvSpPr/>
          <p:nvPr/>
        </p:nvSpPr>
        <p:spPr>
          <a:xfrm>
            <a:off x="9741993" y="254978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4" name="Rectangle 33">
            <a:extLst>
              <a:ext uri="{C183D7F6-B498-43B3-948B-1728B52AA6E4}">
                <adec:decorative xmlns:adec="http://schemas.microsoft.com/office/drawing/2017/decorative" val="1"/>
              </a:ext>
            </a:extLst>
          </p:cNvPr>
          <p:cNvSpPr/>
          <p:nvPr/>
        </p:nvSpPr>
        <p:spPr>
          <a:xfrm>
            <a:off x="0" y="344029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74" name="Oval 73">
            <a:extLs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67" name="Straight Connector 66">
            <a:extLst>
              <a:ext uri="{C183D7F6-B498-43B3-948B-1728B52AA6E4}">
                <adec:decorative xmlns:adec="http://schemas.microsoft.com/office/drawing/2017/decorative" val="1"/>
              </a:ext>
            </a:extLst>
          </p:cNvPr>
          <p:cNvCxnSpPr/>
          <p:nvPr/>
        </p:nvCxnSpPr>
        <p:spPr>
          <a:xfrm>
            <a:off x="8029776"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73" name="Oval 72">
            <a:extLs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72" name="TextBox 71"/>
          <p:cNvSpPr txBox="1"/>
          <p:nvPr/>
        </p:nvSpPr>
        <p:spPr>
          <a:xfrm>
            <a:off x="7968061" y="285141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29" name="Straight Connector 28">
            <a:extLst>
              <a:ext uri="{C183D7F6-B498-43B3-948B-1728B52AA6E4}">
                <adec:decorative xmlns:adec="http://schemas.microsoft.com/office/drawing/2017/decorative" val="1"/>
              </a:ext>
            </a:extLst>
          </p:cNvPr>
          <p:cNvCxnSpPr/>
          <p:nvPr/>
        </p:nvCxnSpPr>
        <p:spPr>
          <a:xfrm>
            <a:off x="156834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9" name="Oval 58">
            <a:extLst>
              <a:ext uri="{C183D7F6-B498-43B3-948B-1728B52AA6E4}">
                <adec:decorative xmlns:adec="http://schemas.microsoft.com/office/drawing/2017/decorative" val="1"/>
              </a:ext>
            </a:extLst>
          </p:cNvPr>
          <p:cNvSpPr/>
          <p:nvPr/>
        </p:nvSpPr>
        <p:spPr>
          <a:xfrm>
            <a:off x="125314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3" name="TextBox 32"/>
          <p:cNvSpPr txBox="1"/>
          <p:nvPr/>
        </p:nvSpPr>
        <p:spPr>
          <a:xfrm>
            <a:off x="1527469" y="396619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66" name="Straight Connector 65">
            <a:extLst>
              <a:ext uri="{C183D7F6-B498-43B3-948B-1728B52AA6E4}">
                <adec:decorative xmlns:adec="http://schemas.microsoft.com/office/drawing/2017/decorative" val="1"/>
              </a:ext>
            </a:extLst>
          </p:cNvPr>
          <p:cNvCxnSpPr/>
          <p:nvPr/>
        </p:nvCxnSpPr>
        <p:spPr>
          <a:xfrm>
            <a:off x="3722155"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0" name="Oval 59">
            <a:extLs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64" name="TextBox 63"/>
          <p:cNvSpPr txBox="1"/>
          <p:nvPr/>
        </p:nvSpPr>
        <p:spPr>
          <a:xfrm>
            <a:off x="3662845" y="285141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65" name="Straight Connector 64">
            <a:extLst>
              <a:ext uri="{C183D7F6-B498-43B3-948B-1728B52AA6E4}">
                <adec:decorative xmlns:adec="http://schemas.microsoft.com/office/drawing/2017/decorative" val="1"/>
              </a:ext>
            </a:extLst>
          </p:cNvPr>
          <p:cNvCxnSpPr/>
          <p:nvPr/>
        </p:nvCxnSpPr>
        <p:spPr>
          <a:xfrm>
            <a:off x="587596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5816655" y="396619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69" name="Oval 68">
            <a:extLs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45" name="TextBox 44">
            <a:extLst>
              <a:ext uri="{FF2B5EF4-FFF2-40B4-BE49-F238E27FC236}">
                <a16:creationId xmlns:a16="http://schemas.microsoft.com/office/drawing/2014/main" id="{6972FD61-A278-4E69-85DE-75B38C250625}"/>
              </a:ext>
            </a:extLst>
          </p:cNvPr>
          <p:cNvSpPr txBox="1"/>
          <p:nvPr/>
        </p:nvSpPr>
        <p:spPr>
          <a:xfrm>
            <a:off x="4404831" y="29048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cxnSp>
        <p:nvCxnSpPr>
          <p:cNvPr id="4" name="Straight Connector 3">
            <a:extLst>
              <a:ext uri="{FF2B5EF4-FFF2-40B4-BE49-F238E27FC236}">
                <a16:creationId xmlns:a16="http://schemas.microsoft.com/office/drawing/2014/main" id="{B509D447-ACDB-6F9B-683D-C3CFB90E2FE5}"/>
              </a:ext>
              <a:ext uri="{C183D7F6-B498-43B3-948B-1728B52AA6E4}">
                <adec:decorative xmlns:adec="http://schemas.microsoft.com/office/drawing/2017/decorative" val="1"/>
              </a:ext>
            </a:extLst>
          </p:cNvPr>
          <p:cNvCxnSpPr>
            <a:cxnSpLocks/>
            <a:endCxn id="74" idx="0"/>
          </p:cNvCxnSpPr>
          <p:nvPr/>
        </p:nvCxnSpPr>
        <p:spPr>
          <a:xfrm>
            <a:off x="10617356" y="2501808"/>
            <a:ext cx="0" cy="2945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Graphic 12" descr="Document with solid fill">
            <a:extLst>
              <a:ext uri="{FF2B5EF4-FFF2-40B4-BE49-F238E27FC236}">
                <a16:creationId xmlns:a16="http://schemas.microsoft.com/office/drawing/2014/main" id="{CD033A0E-5EB1-76AF-7750-2D52FDA2B94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31391" y="3201025"/>
            <a:ext cx="473910" cy="473910"/>
          </a:xfrm>
          <a:prstGeom prst="rect">
            <a:avLst/>
          </a:prstGeom>
        </p:spPr>
      </p:pic>
      <p:pic>
        <p:nvPicPr>
          <p:cNvPr id="17" name="Graphic 16" descr="Folder Search outline">
            <a:extLst>
              <a:ext uri="{FF2B5EF4-FFF2-40B4-BE49-F238E27FC236}">
                <a16:creationId xmlns:a16="http://schemas.microsoft.com/office/drawing/2014/main" id="{359DF1B9-3224-0077-64A8-9EF65265C8B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84962" y="3248553"/>
            <a:ext cx="474385" cy="474385"/>
          </a:xfrm>
          <a:prstGeom prst="rect">
            <a:avLst/>
          </a:prstGeom>
        </p:spPr>
      </p:pic>
      <p:pic>
        <p:nvPicPr>
          <p:cNvPr id="19" name="Graphic 18" descr="Table with solid fill">
            <a:extLst>
              <a:ext uri="{FF2B5EF4-FFF2-40B4-BE49-F238E27FC236}">
                <a16:creationId xmlns:a16="http://schemas.microsoft.com/office/drawing/2014/main" id="{6B539252-8001-501E-AE89-1EEFFB956FA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59813" y="3257145"/>
            <a:ext cx="457200" cy="457200"/>
          </a:xfrm>
          <a:prstGeom prst="rect">
            <a:avLst/>
          </a:prstGeom>
        </p:spPr>
      </p:pic>
      <p:pic>
        <p:nvPicPr>
          <p:cNvPr id="23" name="Graphic 22" descr="Bar chart with solid fill">
            <a:extLst>
              <a:ext uri="{FF2B5EF4-FFF2-40B4-BE49-F238E27FC236}">
                <a16:creationId xmlns:a16="http://schemas.microsoft.com/office/drawing/2014/main" id="{26326A31-2313-368C-EAA9-248D8C373AD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95986" y="3257145"/>
            <a:ext cx="477964" cy="477964"/>
          </a:xfrm>
          <a:prstGeom prst="rect">
            <a:avLst/>
          </a:prstGeom>
        </p:spPr>
      </p:pic>
      <p:pic>
        <p:nvPicPr>
          <p:cNvPr id="25" name="Graphic 24" descr="Presentation with pie chart with solid fill">
            <a:extLst>
              <a:ext uri="{FF2B5EF4-FFF2-40B4-BE49-F238E27FC236}">
                <a16:creationId xmlns:a16="http://schemas.microsoft.com/office/drawing/2014/main" id="{DEE34F45-3240-C985-9A9C-86BDA43BE6F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147864" y="3028545"/>
            <a:ext cx="914400" cy="914400"/>
          </a:xfrm>
          <a:prstGeom prst="rect">
            <a:avLst/>
          </a:prstGeom>
        </p:spPr>
      </p:pic>
      <p:sp useBgFill="1">
        <p:nvSpPr>
          <p:cNvPr id="7" name="Flowchart: Alternate Process 6">
            <a:extLst>
              <a:ext uri="{FF2B5EF4-FFF2-40B4-BE49-F238E27FC236}">
                <a16:creationId xmlns:a16="http://schemas.microsoft.com/office/drawing/2014/main" id="{BE3469FE-CBF8-C128-65AC-B43F87746F7F}"/>
              </a:ext>
            </a:extLst>
          </p:cNvPr>
          <p:cNvSpPr/>
          <p:nvPr/>
        </p:nvSpPr>
        <p:spPr>
          <a:xfrm>
            <a:off x="36986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Setting the project goals and introduc</a:t>
            </a:r>
            <a:r>
              <a:rPr lang="en-GB" sz="1200" dirty="0">
                <a:solidFill>
                  <a:schemeClr val="accent4">
                    <a:lumMod val="75000"/>
                  </a:schemeClr>
                </a:solidFill>
              </a:rPr>
              <a:t>ing the data. Posing questions for analysis to answer.</a:t>
            </a:r>
            <a:r>
              <a:rPr lang="en-gb" sz="1200" dirty="0">
                <a:solidFill>
                  <a:schemeClr val="accent4">
                    <a:lumMod val="75000"/>
                  </a:schemeClr>
                </a:solidFill>
              </a:rPr>
              <a:t> </a:t>
            </a:r>
            <a:endParaRPr lang="en-US" sz="1200" dirty="0">
              <a:solidFill>
                <a:schemeClr val="accent4">
                  <a:lumMod val="75000"/>
                </a:schemeClr>
              </a:solidFill>
            </a:endParaRPr>
          </a:p>
          <a:p>
            <a:pPr algn="ctr"/>
            <a:endParaRPr lang="en-GB" dirty="0"/>
          </a:p>
        </p:txBody>
      </p:sp>
      <p:sp useBgFill="1">
        <p:nvSpPr>
          <p:cNvPr id="9" name="Flowchart: Alternate Process 8">
            <a:extLst>
              <a:ext uri="{FF2B5EF4-FFF2-40B4-BE49-F238E27FC236}">
                <a16:creationId xmlns:a16="http://schemas.microsoft.com/office/drawing/2014/main" id="{A75DD216-FB23-AF66-513E-456B6E54A90B}"/>
              </a:ext>
            </a:extLst>
          </p:cNvPr>
          <p:cNvSpPr/>
          <p:nvPr/>
        </p:nvSpPr>
        <p:spPr>
          <a:xfrm>
            <a:off x="2523669" y="436691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useBgFill="1">
        <p:nvSpPr>
          <p:cNvPr id="2" name="Flowchart: Alternate Process 1">
            <a:extLst>
              <a:ext uri="{FF2B5EF4-FFF2-40B4-BE49-F238E27FC236}">
                <a16:creationId xmlns:a16="http://schemas.microsoft.com/office/drawing/2014/main" id="{118D713F-850E-9F2E-D83A-91A001F19C4F}"/>
              </a:ext>
            </a:extLst>
          </p:cNvPr>
          <p:cNvSpPr/>
          <p:nvPr/>
        </p:nvSpPr>
        <p:spPr>
          <a:xfrm>
            <a:off x="467748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accent3">
                    <a:lumMod val="75000"/>
                  </a:schemeClr>
                </a:solidFill>
              </a:rPr>
              <a:t>CLEANING</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Cleaning the data, deleting duplicates, and merging into one DataFrame.</a:t>
            </a:r>
            <a:endParaRPr lang="en-US" sz="1200" dirty="0">
              <a:solidFill>
                <a:schemeClr val="accent4">
                  <a:lumMod val="75000"/>
                </a:schemeClr>
              </a:solidFill>
            </a:endParaRPr>
          </a:p>
          <a:p>
            <a:pPr algn="ctr"/>
            <a:endParaRPr lang="en-GB" dirty="0"/>
          </a:p>
        </p:txBody>
      </p:sp>
      <p:sp useBgFill="1">
        <p:nvSpPr>
          <p:cNvPr id="6" name="Flowchart: Alternate Process 5">
            <a:extLst>
              <a:ext uri="{FF2B5EF4-FFF2-40B4-BE49-F238E27FC236}">
                <a16:creationId xmlns:a16="http://schemas.microsoft.com/office/drawing/2014/main" id="{9288D049-D468-4EA7-F31D-BCB4A1D3953F}"/>
              </a:ext>
            </a:extLst>
          </p:cNvPr>
          <p:cNvSpPr/>
          <p:nvPr/>
        </p:nvSpPr>
        <p:spPr>
          <a:xfrm>
            <a:off x="6831260" y="4379081"/>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bg2">
                    <a:lumMod val="90000"/>
                  </a:schemeClr>
                </a:solidFill>
              </a:rPr>
              <a:t>ANALYSIS</a:t>
            </a:r>
            <a:endParaRPr lang="en-gb" sz="1200" b="1" dirty="0">
              <a:solidFill>
                <a:schemeClr val="accent5">
                  <a:lumMod val="60000"/>
                  <a:lumOff val="40000"/>
                </a:schemeClr>
              </a:solidFill>
            </a:endParaRPr>
          </a:p>
          <a:p>
            <a:pPr algn="ctr"/>
            <a:endParaRPr lang="en-gb" sz="1200" dirty="0"/>
          </a:p>
          <a:p>
            <a:pPr algn="ctr"/>
            <a:r>
              <a:rPr lang="en-gb" sz="1200" dirty="0"/>
              <a:t>Beginning EDA (Exploratory Data Analysis). Analysing and visualising main points to answer que</a:t>
            </a:r>
            <a:r>
              <a:rPr lang="en-GB" sz="1200" dirty="0"/>
              <a:t>s</a:t>
            </a:r>
            <a:r>
              <a:rPr lang="en-gb" sz="1200" dirty="0"/>
              <a:t>tions.</a:t>
            </a:r>
            <a:endParaRPr lang="en-US" sz="1200" dirty="0">
              <a:solidFill>
                <a:srgbClr val="30353F"/>
              </a:solidFill>
            </a:endParaRPr>
          </a:p>
          <a:p>
            <a:pPr algn="ctr"/>
            <a:endParaRPr lang="en-US" sz="1200" dirty="0">
              <a:solidFill>
                <a:srgbClr val="30353F"/>
              </a:solidFill>
            </a:endParaRPr>
          </a:p>
          <a:p>
            <a:pPr algn="ctr"/>
            <a:endParaRPr lang="en-GB" dirty="0"/>
          </a:p>
        </p:txBody>
      </p:sp>
      <p:sp useBgFill="1">
        <p:nvSpPr>
          <p:cNvPr id="8" name="Flowchart: Alternate Process 7">
            <a:extLst>
              <a:ext uri="{FF2B5EF4-FFF2-40B4-BE49-F238E27FC236}">
                <a16:creationId xmlns:a16="http://schemas.microsoft.com/office/drawing/2014/main" id="{01D8174F-4F75-3544-DE98-E5E7FB271B3F}"/>
              </a:ext>
            </a:extLst>
          </p:cNvPr>
          <p:cNvSpPr/>
          <p:nvPr/>
        </p:nvSpPr>
        <p:spPr>
          <a:xfrm>
            <a:off x="9406579" y="1398479"/>
            <a:ext cx="2396969" cy="1009990"/>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bg1">
                    <a:lumMod val="50000"/>
                  </a:schemeClr>
                </a:solidFill>
              </a:rPr>
              <a:t>CONCLUSION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Summarising findings and answers to the main questions.</a:t>
            </a:r>
            <a:endParaRPr lang="en-US" sz="1200" dirty="0">
              <a:solidFill>
                <a:schemeClr val="accent4">
                  <a:lumMod val="75000"/>
                </a:schemeClr>
              </a:solidFill>
            </a:endParaRPr>
          </a:p>
          <a:p>
            <a:pPr algn="ctr"/>
            <a:endParaRPr lang="en-GB" dirty="0"/>
          </a:p>
        </p:txBody>
      </p:sp>
    </p:spTree>
    <p:extLst>
      <p:ext uri="{BB962C8B-B14F-4D97-AF65-F5344CB8AC3E}">
        <p14:creationId xmlns:p14="http://schemas.microsoft.com/office/powerpoint/2010/main" val="1708956848"/>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46D07187-94B6-D7D5-FA48-9CEAD5F7EB3E}"/>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47D6148C-7C25-F4F9-D08A-1D4A0C1DED71}"/>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10" name="Rectangle 9">
            <a:extLst>
              <a:ext uri="{FF2B5EF4-FFF2-40B4-BE49-F238E27FC236}">
                <a16:creationId xmlns:a16="http://schemas.microsoft.com/office/drawing/2014/main" id="{EE32A1A1-4A89-D3B5-6CB5-FC80A798DA79}"/>
              </a:ext>
            </a:extLst>
          </p:cNvPr>
          <p:cNvSpPr/>
          <p:nvPr/>
        </p:nvSpPr>
        <p:spPr>
          <a:xfrm>
            <a:off x="142654" y="267468"/>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useBgFill="1">
        <p:nvSpPr>
          <p:cNvPr id="3" name="Rectangle 2">
            <a:extLst>
              <a:ext uri="{FF2B5EF4-FFF2-40B4-BE49-F238E27FC236}">
                <a16:creationId xmlns:a16="http://schemas.microsoft.com/office/drawing/2014/main" id="{38DF9BDF-6B64-E85E-A429-1CCD79804F27}"/>
              </a:ext>
            </a:extLst>
          </p:cNvPr>
          <p:cNvSpPr/>
          <p:nvPr/>
        </p:nvSpPr>
        <p:spPr>
          <a:xfrm>
            <a:off x="142653" y="259729"/>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59C692BA-325A-1D7C-7549-F9AF0DD35EE2}"/>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9E2359C7-715D-5343-2CAB-1654662FB06F}"/>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D6673B6A-3398-A72B-A3E4-D445DDACC5A6}"/>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52699ED0-814E-87C2-B017-0D0D4A47AA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A1C6A7D6-2D2C-84C1-9160-E889DB5650BE}"/>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38B6193-EE0F-4CAB-60B6-4FFA4152BF7A}"/>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C3DA9E42-12B9-69D7-2CA7-9570B8691A56}"/>
              </a:ext>
            </a:extLst>
          </p:cNvPr>
          <p:cNvSpPr txBox="1"/>
          <p:nvPr/>
        </p:nvSpPr>
        <p:spPr>
          <a:xfrm>
            <a:off x="4398327" y="6858000"/>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Tree>
    <p:extLst>
      <p:ext uri="{BB962C8B-B14F-4D97-AF65-F5344CB8AC3E}">
        <p14:creationId xmlns:p14="http://schemas.microsoft.com/office/powerpoint/2010/main" val="2114320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CDEF52F3-BE25-982D-F21D-FE937907F983}"/>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A7BA2AAD-56D0-8EC1-8BC0-FC9C4790B7AC}"/>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10" name="Rectangle 9">
            <a:extLst>
              <a:ext uri="{FF2B5EF4-FFF2-40B4-BE49-F238E27FC236}">
                <a16:creationId xmlns:a16="http://schemas.microsoft.com/office/drawing/2014/main" id="{2B6A3BD9-5A83-AD8D-A063-48145D090B15}"/>
              </a:ext>
            </a:extLst>
          </p:cNvPr>
          <p:cNvSpPr/>
          <p:nvPr/>
        </p:nvSpPr>
        <p:spPr>
          <a:xfrm>
            <a:off x="142654" y="267468"/>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6CB7DFB9-D71C-CD20-93AF-FFCA0DDD1779}"/>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31566CFB-B300-BE0B-032A-47AFAC8ADBB2}"/>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79FD7F0C-11C2-91E2-17A7-FB4DB2C5CC47}"/>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D67B44B0-D906-5F38-0523-1271331C76F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37566913-C9B7-CB89-6944-6F5BADB21DBB}"/>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C944D1F-9811-6AD0-9C61-908D48B3C2EE}"/>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BB31BC0D-0918-A6A8-164D-84201CB15A15}"/>
              </a:ext>
            </a:extLst>
          </p:cNvPr>
          <p:cNvSpPr txBox="1"/>
          <p:nvPr/>
        </p:nvSpPr>
        <p:spPr>
          <a:xfrm>
            <a:off x="4398327" y="6858000"/>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Tree>
    <p:extLst>
      <p:ext uri="{BB962C8B-B14F-4D97-AF65-F5344CB8AC3E}">
        <p14:creationId xmlns:p14="http://schemas.microsoft.com/office/powerpoint/2010/main" val="1355290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002B4DC3-0D07-2F12-D5D6-F632A4EE4B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034CB5-08CC-2575-84A6-8589E48B37D8}"/>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E25E9D3B-7663-7977-18D3-1D0625504CE4}"/>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373A7728-1EE9-24E9-7606-31824448EF81}"/>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29C31E5A-085C-9288-D099-B134E6C107D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B855B70D-F165-B153-77E9-342532902258}"/>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9FDD557-F7EB-C914-FADD-D5377F6D04F5}"/>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FFE99F42-C4E0-0CE8-71B4-55CBB97A6362}"/>
              </a:ext>
            </a:extLst>
          </p:cNvPr>
          <p:cNvSpPr txBox="1"/>
          <p:nvPr/>
        </p:nvSpPr>
        <p:spPr>
          <a:xfrm>
            <a:off x="4398327" y="2356535"/>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
        <p:nvSpPr>
          <p:cNvPr id="9" name="TextBox 8">
            <a:extLst>
              <a:ext uri="{FF2B5EF4-FFF2-40B4-BE49-F238E27FC236}">
                <a16:creationId xmlns:a16="http://schemas.microsoft.com/office/drawing/2014/main" id="{3609C4BC-11A4-82DC-9B54-7C0B0CD0DFDF}"/>
              </a:ext>
            </a:extLst>
          </p:cNvPr>
          <p:cNvSpPr txBox="1"/>
          <p:nvPr/>
        </p:nvSpPr>
        <p:spPr>
          <a:xfrm>
            <a:off x="8341718" y="6858000"/>
            <a:ext cx="3395345" cy="2585323"/>
          </a:xfrm>
          <a:prstGeom prst="rect">
            <a:avLst/>
          </a:prstGeom>
          <a:noFill/>
        </p:spPr>
        <p:txBody>
          <a:bodyPr wrap="square" rtlCol="0">
            <a:spAutoFit/>
          </a:bodyPr>
          <a:lstStyle/>
          <a:p>
            <a:pPr algn="ctr"/>
            <a:r>
              <a:rPr lang="en-GB" dirty="0">
                <a:solidFill>
                  <a:schemeClr val="bg1"/>
                </a:solidFill>
              </a:rPr>
              <a:t>After previewing some summary statistics, we found that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had 23296 rows of data with no missing values. On the other hand,</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dirty="0">
                <a:solidFill>
                  <a:schemeClr val="bg1"/>
                </a:solidFill>
                <a:cs typeface="Courier New" panose="02070309020205020404" pitchFamily="49" charset="0"/>
              </a:rPr>
              <a:t>had 5824 rows with many rows missing information on conservation status. </a:t>
            </a:r>
            <a:endParaRPr lang="en-US" sz="1400" dirty="0">
              <a:solidFill>
                <a:schemeClr val="bg1"/>
              </a:solidFill>
              <a:cs typeface="Courier New" panose="02070309020205020404" pitchFamily="49" charset="0"/>
            </a:endParaRPr>
          </a:p>
        </p:txBody>
      </p:sp>
      <p:sp>
        <p:nvSpPr>
          <p:cNvPr id="6" name="Title 1">
            <a:extLst>
              <a:ext uri="{FF2B5EF4-FFF2-40B4-BE49-F238E27FC236}">
                <a16:creationId xmlns:a16="http://schemas.microsoft.com/office/drawing/2014/main" id="{6F21B548-F5C3-5936-7885-C23CCCED6DF6}"/>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2600994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1D15B4BF-ECBB-A790-25E0-2710C5484C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FEAC25-6B9F-858E-22D5-C085901716F3}"/>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45257537-2887-78DD-182B-CE1E4E0C725F}"/>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7FDC00CB-249E-D574-2D9C-73653FA5772D}"/>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4A54755C-C176-C62A-6773-B8E3604E64C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FAD3CA2D-CB2A-D94A-4A6A-0AEBF81781B0}"/>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95D6B76-FD5B-0A74-AE8B-D609400C99F2}"/>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ED6E6C4A-910E-B347-4852-A39E62BBE12D}"/>
              </a:ext>
            </a:extLst>
          </p:cNvPr>
          <p:cNvSpPr txBox="1"/>
          <p:nvPr/>
        </p:nvSpPr>
        <p:spPr>
          <a:xfrm>
            <a:off x="4398327" y="2356535"/>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
        <p:nvSpPr>
          <p:cNvPr id="9" name="TextBox 8">
            <a:extLst>
              <a:ext uri="{FF2B5EF4-FFF2-40B4-BE49-F238E27FC236}">
                <a16:creationId xmlns:a16="http://schemas.microsoft.com/office/drawing/2014/main" id="{36D78990-7408-DBD9-5302-A3E210C37DFE}"/>
              </a:ext>
            </a:extLst>
          </p:cNvPr>
          <p:cNvSpPr txBox="1"/>
          <p:nvPr/>
        </p:nvSpPr>
        <p:spPr>
          <a:xfrm>
            <a:off x="8341718" y="2838990"/>
            <a:ext cx="3395345" cy="2585323"/>
          </a:xfrm>
          <a:prstGeom prst="rect">
            <a:avLst/>
          </a:prstGeom>
          <a:noFill/>
        </p:spPr>
        <p:txBody>
          <a:bodyPr wrap="square" rtlCol="0">
            <a:spAutoFit/>
          </a:bodyPr>
          <a:lstStyle/>
          <a:p>
            <a:pPr algn="ctr"/>
            <a:r>
              <a:rPr lang="en-GB" dirty="0">
                <a:solidFill>
                  <a:schemeClr val="bg1"/>
                </a:solidFill>
              </a:rPr>
              <a:t>After previewing some summary statistics, we found that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had 23296 rows of data with no missing values. On the other hand,</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dirty="0">
                <a:solidFill>
                  <a:schemeClr val="bg1"/>
                </a:solidFill>
                <a:cs typeface="Courier New" panose="02070309020205020404" pitchFamily="49" charset="0"/>
              </a:rPr>
              <a:t>had 5824 rows with many rows missing information on conservation status. </a:t>
            </a:r>
            <a:endParaRPr lang="en-US" sz="1400" dirty="0">
              <a:solidFill>
                <a:schemeClr val="bg1"/>
              </a:solidFill>
              <a:cs typeface="Courier New" panose="02070309020205020404" pitchFamily="49" charset="0"/>
            </a:endParaRPr>
          </a:p>
        </p:txBody>
      </p:sp>
      <p:sp>
        <p:nvSpPr>
          <p:cNvPr id="6" name="Title 1">
            <a:extLst>
              <a:ext uri="{FF2B5EF4-FFF2-40B4-BE49-F238E27FC236}">
                <a16:creationId xmlns:a16="http://schemas.microsoft.com/office/drawing/2014/main" id="{89A10E02-7AC8-B615-0763-0A294A857DFF}"/>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1847195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D1D61562-60E3-BD38-A190-802109F709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AEFB82-E98E-CE56-EB04-C53C46B706C6}"/>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0E283894-AF28-B547-FE30-9C385E5986CE}"/>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27F31BB9-FB2A-58FA-85EB-39FBDA61E25A}"/>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54B17F2F-C130-8510-81A0-C3ADE5DAE55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3C7EA829-96F2-14B6-BF46-EF7423E064A5}"/>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7A2F49C-52F0-4D83-85A5-8E645E3D931C}"/>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695DA955-D9F5-34A1-E826-8A48FAEFD6B8}"/>
              </a:ext>
            </a:extLst>
          </p:cNvPr>
          <p:cNvSpPr txBox="1"/>
          <p:nvPr/>
        </p:nvSpPr>
        <p:spPr>
          <a:xfrm>
            <a:off x="4398327" y="2356535"/>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
        <p:nvSpPr>
          <p:cNvPr id="9" name="TextBox 8">
            <a:extLst>
              <a:ext uri="{FF2B5EF4-FFF2-40B4-BE49-F238E27FC236}">
                <a16:creationId xmlns:a16="http://schemas.microsoft.com/office/drawing/2014/main" id="{F88006C5-90DF-AF3F-B159-FDD67D1C262D}"/>
              </a:ext>
            </a:extLst>
          </p:cNvPr>
          <p:cNvSpPr txBox="1"/>
          <p:nvPr/>
        </p:nvSpPr>
        <p:spPr>
          <a:xfrm>
            <a:off x="8341718" y="7800975"/>
            <a:ext cx="3395345" cy="2585323"/>
          </a:xfrm>
          <a:prstGeom prst="rect">
            <a:avLst/>
          </a:prstGeom>
          <a:noFill/>
        </p:spPr>
        <p:txBody>
          <a:bodyPr wrap="square" rtlCol="0">
            <a:spAutoFit/>
          </a:bodyPr>
          <a:lstStyle/>
          <a:p>
            <a:pPr algn="ctr"/>
            <a:r>
              <a:rPr lang="en-GB" dirty="0">
                <a:solidFill>
                  <a:schemeClr val="bg1"/>
                </a:solidFill>
              </a:rPr>
              <a:t>After previewing some summary statistics, we found that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had 23296 rows of data with no missing values. On the other hand,</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dirty="0">
                <a:solidFill>
                  <a:schemeClr val="bg1"/>
                </a:solidFill>
                <a:cs typeface="Courier New" panose="02070309020205020404" pitchFamily="49" charset="0"/>
              </a:rPr>
              <a:t>had 5824 rows with many rows missing information on conservation status. </a:t>
            </a:r>
            <a:endParaRPr lang="en-US" sz="1400" dirty="0">
              <a:solidFill>
                <a:schemeClr val="bg1"/>
              </a:solidFill>
              <a:cs typeface="Courier New" panose="02070309020205020404" pitchFamily="49" charset="0"/>
            </a:endParaRPr>
          </a:p>
        </p:txBody>
      </p:sp>
      <p:sp>
        <p:nvSpPr>
          <p:cNvPr id="6" name="Title 1">
            <a:extLst>
              <a:ext uri="{FF2B5EF4-FFF2-40B4-BE49-F238E27FC236}">
                <a16:creationId xmlns:a16="http://schemas.microsoft.com/office/drawing/2014/main" id="{6678EFC9-2333-1137-FFC8-28C2B8E9211F}"/>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508660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FCA75D12-90CE-6924-813A-828CD5E2A8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BA0ECA-6C99-1BD4-1DBB-F85FAA60F8CA}"/>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786CB0E2-FFA7-483D-F46A-8A386AFB3C20}"/>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332EEE17-BFDC-AE75-79AC-F40C0B127FD1}"/>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C7435F0C-AABC-F0FB-23B8-DC30E8C69D8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3D1CEA7F-0EC3-85E5-31DC-12F32FBBDDE7}"/>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3A8FC79-D0C9-5436-769C-CC13652F5296}"/>
              </a:ext>
            </a:extLst>
          </p:cNvPr>
          <p:cNvSpPr txBox="1"/>
          <p:nvPr/>
        </p:nvSpPr>
        <p:spPr>
          <a:xfrm>
            <a:off x="454937" y="1990090"/>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2486D35E-85B5-15AC-ADFE-D16BC76F826A}"/>
              </a:ext>
            </a:extLst>
          </p:cNvPr>
          <p:cNvSpPr txBox="1"/>
          <p:nvPr/>
        </p:nvSpPr>
        <p:spPr>
          <a:xfrm>
            <a:off x="4398327" y="7877175"/>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
        <p:nvSpPr>
          <p:cNvPr id="3" name="Title 1">
            <a:extLst>
              <a:ext uri="{FF2B5EF4-FFF2-40B4-BE49-F238E27FC236}">
                <a16:creationId xmlns:a16="http://schemas.microsoft.com/office/drawing/2014/main" id="{CB314079-4EE5-10D8-BF04-123812DC280D}"/>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4013229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FB34F7BC-C36F-FDCE-597D-05672A04A0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FA7773-8672-DF8C-CFCD-607FCD87B43D}"/>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B5ACFD4F-E075-BD31-2010-4B873F8DDCC7}"/>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997E4A26-96D1-C56A-ECCD-A3BE60DCE75C}"/>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E07B2547-6B94-64C2-0944-F1767C878B1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694FCFC9-B38E-9559-CE18-1DE5F067C0D4}"/>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4E57F3-1039-A8B3-FEE5-06F34043E4B0}"/>
              </a:ext>
            </a:extLst>
          </p:cNvPr>
          <p:cNvSpPr txBox="1"/>
          <p:nvPr/>
        </p:nvSpPr>
        <p:spPr>
          <a:xfrm>
            <a:off x="454937" y="7877175"/>
            <a:ext cx="3395345" cy="3970318"/>
          </a:xfrm>
          <a:prstGeom prst="rect">
            <a:avLst/>
          </a:prstGeom>
          <a:noFill/>
        </p:spPr>
        <p:txBody>
          <a:bodyPr wrap="square" rtlCol="0">
            <a:spAutoFit/>
          </a:bodyPr>
          <a:lstStyle/>
          <a:p>
            <a:pPr algn="ctr"/>
            <a:r>
              <a:rPr lang="en-GB" dirty="0">
                <a:solidFill>
                  <a:schemeClr val="bg1"/>
                </a:solidFill>
              </a:rPr>
              <a:t>The first step in the ‘exploration’ section was initialising the data and loading in the Python libraries required for the project. The following Python Libraries were used:</a:t>
            </a:r>
          </a:p>
          <a:p>
            <a:pPr algn="ctr"/>
            <a:endParaRPr lang="en-GB" dirty="0">
              <a:solidFill>
                <a:schemeClr val="bg1"/>
              </a:solidFill>
            </a:endParaRPr>
          </a:p>
          <a:p>
            <a:pPr marL="285750" indent="-285750" algn="ctr">
              <a:buFontTx/>
              <a:buChar char="-"/>
            </a:pPr>
            <a:r>
              <a:rPr lang="en-GB" dirty="0">
                <a:solidFill>
                  <a:schemeClr val="bg1"/>
                </a:solidFill>
              </a:rPr>
              <a:t>Pandas</a:t>
            </a:r>
          </a:p>
          <a:p>
            <a:pPr marL="285750" indent="-285750" algn="ctr">
              <a:buFontTx/>
              <a:buChar char="-"/>
            </a:pPr>
            <a:r>
              <a:rPr lang="en-GB" dirty="0" err="1">
                <a:solidFill>
                  <a:schemeClr val="bg1"/>
                </a:solidFill>
              </a:rPr>
              <a:t>Numpy</a:t>
            </a:r>
            <a:endParaRPr lang="en-GB" dirty="0">
              <a:solidFill>
                <a:schemeClr val="bg1"/>
              </a:solidFill>
            </a:endParaRPr>
          </a:p>
          <a:p>
            <a:pPr marL="285750" indent="-285750" algn="ctr">
              <a:buFontTx/>
              <a:buChar char="-"/>
            </a:pPr>
            <a:r>
              <a:rPr lang="en-GB" dirty="0" err="1">
                <a:solidFill>
                  <a:schemeClr val="bg1"/>
                </a:solidFill>
              </a:rPr>
              <a:t>scipy.stats</a:t>
            </a:r>
            <a:endParaRPr lang="en-GB" dirty="0">
              <a:solidFill>
                <a:schemeClr val="bg1"/>
              </a:solidFill>
            </a:endParaRPr>
          </a:p>
          <a:p>
            <a:pPr marL="285750" indent="-285750" algn="ctr">
              <a:buFontTx/>
              <a:buChar char="-"/>
            </a:pPr>
            <a:r>
              <a:rPr lang="en-GB" dirty="0">
                <a:solidFill>
                  <a:schemeClr val="bg1"/>
                </a:solidFill>
              </a:rPr>
              <a:t>Matplotlib</a:t>
            </a:r>
          </a:p>
          <a:p>
            <a:pPr marL="285750" indent="-285750" algn="ctr">
              <a:buFontTx/>
              <a:buChar char="-"/>
            </a:pPr>
            <a:r>
              <a:rPr lang="en-GB" dirty="0" err="1">
                <a:solidFill>
                  <a:schemeClr val="bg1"/>
                </a:solidFill>
              </a:rPr>
              <a:t>matplotlib.ticker</a:t>
            </a:r>
            <a:endParaRPr lang="en-GB" dirty="0">
              <a:solidFill>
                <a:schemeClr val="bg1"/>
              </a:solidFill>
            </a:endParaRPr>
          </a:p>
          <a:p>
            <a:pPr marL="285750" indent="-285750" algn="ctr">
              <a:buFontTx/>
              <a:buChar char="-"/>
            </a:pPr>
            <a:r>
              <a:rPr lang="en-GB" dirty="0">
                <a:solidFill>
                  <a:schemeClr val="bg1"/>
                </a:solidFill>
              </a:rPr>
              <a:t>Seaborn</a:t>
            </a:r>
          </a:p>
          <a:p>
            <a:endParaRPr lang="en-GB" dirty="0"/>
          </a:p>
        </p:txBody>
      </p:sp>
      <p:sp>
        <p:nvSpPr>
          <p:cNvPr id="8" name="TextBox 7">
            <a:extLst>
              <a:ext uri="{FF2B5EF4-FFF2-40B4-BE49-F238E27FC236}">
                <a16:creationId xmlns:a16="http://schemas.microsoft.com/office/drawing/2014/main" id="{D1BE83BE-FFA5-C70D-5A57-C51BA29DC35E}"/>
              </a:ext>
            </a:extLst>
          </p:cNvPr>
          <p:cNvSpPr txBox="1"/>
          <p:nvPr/>
        </p:nvSpPr>
        <p:spPr>
          <a:xfrm>
            <a:off x="4398327" y="7877175"/>
            <a:ext cx="3395345" cy="4185761"/>
          </a:xfrm>
          <a:prstGeom prst="rect">
            <a:avLst/>
          </a:prstGeom>
          <a:noFill/>
        </p:spPr>
        <p:txBody>
          <a:bodyPr wrap="square" rtlCol="0">
            <a:spAutoFit/>
          </a:bodyPr>
          <a:lstStyle/>
          <a:p>
            <a:pPr algn="ctr"/>
            <a:r>
              <a:rPr lang="en-GB" dirty="0">
                <a:solidFill>
                  <a:schemeClr val="bg1"/>
                </a:solidFill>
              </a:rPr>
              <a:t>The second step was loading the two datasets into dataframes, before previewing the first five rows of each one. </a:t>
            </a:r>
          </a:p>
          <a:p>
            <a:pPr algn="ctr"/>
            <a:r>
              <a:rPr lang="en-GB" sz="1600" dirty="0">
                <a:solidFill>
                  <a:schemeClr val="bg1"/>
                </a:solidFill>
              </a:rPr>
              <a:t>The </a:t>
            </a:r>
            <a:r>
              <a:rPr lang="en-US" sz="1600" dirty="0">
                <a:solidFill>
                  <a:schemeClr val="accent5"/>
                </a:solidFill>
                <a:latin typeface="Courier New" panose="02070309020205020404" pitchFamily="49" charset="0"/>
                <a:cs typeface="Courier New" panose="02070309020205020404" pitchFamily="49" charset="0"/>
              </a:rPr>
              <a:t>’observations’ </a:t>
            </a:r>
            <a:r>
              <a:rPr lang="en-US" dirty="0">
                <a:solidFill>
                  <a:schemeClr val="bg1"/>
                </a:solidFill>
                <a:cs typeface="Courier New" panose="02070309020205020404" pitchFamily="49" charset="0"/>
              </a:rPr>
              <a:t>dataset contained information on the number of each species observed across the national parks, while the</a:t>
            </a:r>
            <a:r>
              <a:rPr lang="en-US" sz="1600" dirty="0">
                <a:solidFill>
                  <a:schemeClr val="bg1"/>
                </a:solidFill>
                <a:cs typeface="Courier New" panose="02070309020205020404" pitchFamily="49" charset="0"/>
              </a:rPr>
              <a:t> </a:t>
            </a:r>
            <a:r>
              <a:rPr lang="en-US" sz="1600" dirty="0">
                <a:solidFill>
                  <a:schemeClr val="accent5"/>
                </a:solidFill>
                <a:latin typeface="Courier New" panose="02070309020205020404" pitchFamily="49" charset="0"/>
                <a:cs typeface="Courier New" panose="02070309020205020404" pitchFamily="49" charset="0"/>
              </a:rPr>
              <a:t>’</a:t>
            </a:r>
            <a:r>
              <a:rPr lang="en-US" sz="1600" dirty="0" err="1">
                <a:solidFill>
                  <a:schemeClr val="accent5"/>
                </a:solidFill>
                <a:latin typeface="Courier New" panose="02070309020205020404" pitchFamily="49" charset="0"/>
                <a:cs typeface="Courier New" panose="02070309020205020404" pitchFamily="49" charset="0"/>
              </a:rPr>
              <a:t>species_info</a:t>
            </a:r>
            <a:r>
              <a:rPr lang="en-US" sz="1600" dirty="0">
                <a:solidFill>
                  <a:schemeClr val="accent5"/>
                </a:solidFill>
                <a:latin typeface="Courier New" panose="02070309020205020404" pitchFamily="49" charset="0"/>
                <a:cs typeface="Courier New" panose="02070309020205020404" pitchFamily="49" charset="0"/>
              </a:rPr>
              <a:t>’</a:t>
            </a:r>
            <a:r>
              <a:rPr lang="en-US" sz="1600" dirty="0">
                <a:solidFill>
                  <a:schemeClr val="accent5"/>
                </a:solidFill>
                <a:cs typeface="Courier New" panose="02070309020205020404" pitchFamily="49" charset="0"/>
              </a:rPr>
              <a:t> </a:t>
            </a:r>
            <a:r>
              <a:rPr lang="en-US" sz="1600" dirty="0">
                <a:solidFill>
                  <a:schemeClr val="bg1"/>
                </a:solidFill>
                <a:cs typeface="Courier New" panose="02070309020205020404" pitchFamily="49" charset="0"/>
              </a:rPr>
              <a:t>dataset</a:t>
            </a:r>
            <a:endParaRPr lang="en-US" sz="1600" dirty="0">
              <a:solidFill>
                <a:schemeClr val="accent5"/>
              </a:solidFill>
              <a:cs typeface="Courier New" panose="02070309020205020404" pitchFamily="49" charset="0"/>
            </a:endParaRPr>
          </a:p>
          <a:p>
            <a:pPr algn="ctr"/>
            <a:r>
              <a:rPr lang="en-US" dirty="0">
                <a:solidFill>
                  <a:schemeClr val="bg1"/>
                </a:solidFill>
                <a:cs typeface="Courier New" panose="02070309020205020404" pitchFamily="49" charset="0"/>
              </a:rPr>
              <a:t>contained the names and conservation statuses of the species</a:t>
            </a:r>
            <a:r>
              <a:rPr lang="en-US" sz="1600" dirty="0">
                <a:solidFill>
                  <a:schemeClr val="bg1"/>
                </a:solidFill>
                <a:cs typeface="Courier New" panose="02070309020205020404" pitchFamily="49" charset="0"/>
              </a:rPr>
              <a:t>.</a:t>
            </a:r>
            <a:endParaRPr lang="en-US" sz="1400" dirty="0">
              <a:solidFill>
                <a:schemeClr val="bg1"/>
              </a:solidFill>
              <a:cs typeface="Courier New" panose="02070309020205020404" pitchFamily="49" charset="0"/>
            </a:endParaRPr>
          </a:p>
          <a:p>
            <a:endParaRPr lang="en-US" sz="1600" dirty="0">
              <a:solidFill>
                <a:schemeClr val="bg1"/>
              </a:solidFill>
              <a:cs typeface="Courier New" panose="02070309020205020404" pitchFamily="49" charset="0"/>
            </a:endParaRPr>
          </a:p>
          <a:p>
            <a:endParaRPr lang="en-GB" dirty="0"/>
          </a:p>
        </p:txBody>
      </p:sp>
      <p:sp>
        <p:nvSpPr>
          <p:cNvPr id="3" name="Title 1">
            <a:extLst>
              <a:ext uri="{FF2B5EF4-FFF2-40B4-BE49-F238E27FC236}">
                <a16:creationId xmlns:a16="http://schemas.microsoft.com/office/drawing/2014/main" id="{2FC27AE8-E1AD-49AE-F15F-452F09D91C5B}"/>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1686445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3D2C2486-C5DA-2497-2E28-EC80428951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E74A47-A957-82D1-CC5F-7A6CB289DD12}"/>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0855E722-3AF7-F73E-06F3-C18C60009A9F}"/>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69C000C0-9EAE-3502-C111-86F5E2C79F20}"/>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1A574B71-F536-D535-12D3-72C1F708C15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2261C3C2-A58C-F10E-27C5-42E9684FA650}"/>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3" name="Title 1">
            <a:extLst>
              <a:ext uri="{FF2B5EF4-FFF2-40B4-BE49-F238E27FC236}">
                <a16:creationId xmlns:a16="http://schemas.microsoft.com/office/drawing/2014/main" id="{05588FAD-97A9-E27E-B773-2477F3A0B768}"/>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Tree>
    <p:extLst>
      <p:ext uri="{BB962C8B-B14F-4D97-AF65-F5344CB8AC3E}">
        <p14:creationId xmlns:p14="http://schemas.microsoft.com/office/powerpoint/2010/main" val="2936944371"/>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0D09FBDF-FCBD-C789-BC3C-F4375F9DA525}"/>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5C3F0CD4-829F-6A50-CA07-83F2D05E3E4E}"/>
              </a:ext>
            </a:extLst>
          </p:cNvPr>
          <p:cNvSpPr txBox="1"/>
          <p:nvPr/>
        </p:nvSpPr>
        <p:spPr>
          <a:xfrm>
            <a:off x="1426793" y="592577"/>
            <a:ext cx="2512381" cy="584775"/>
          </a:xfrm>
          <a:prstGeom prst="rect">
            <a:avLst/>
          </a:prstGeom>
          <a:noFill/>
        </p:spPr>
        <p:txBody>
          <a:bodyPr wrap="square" rtlCol="0">
            <a:spAutoFit/>
          </a:bodyPr>
          <a:lstStyle/>
          <a:p>
            <a:r>
              <a:rPr lang="en-GB" sz="3200" b="1" dirty="0">
                <a:solidFill>
                  <a:schemeClr val="bg1"/>
                </a:solidFill>
              </a:rPr>
              <a:t>- COLUMNS</a:t>
            </a:r>
          </a:p>
        </p:txBody>
      </p:sp>
      <p:sp>
        <p:nvSpPr>
          <p:cNvPr id="3" name="Title 1">
            <a:extLst>
              <a:ext uri="{FF2B5EF4-FFF2-40B4-BE49-F238E27FC236}">
                <a16:creationId xmlns:a16="http://schemas.microsoft.com/office/drawing/2014/main" id="{6BF44236-0C38-7672-CC1C-3E48A79BC09A}"/>
              </a:ext>
            </a:extLst>
          </p:cNvPr>
          <p:cNvSpPr txBox="1">
            <a:spLocks/>
          </p:cNvSpPr>
          <p:nvPr/>
        </p:nvSpPr>
        <p:spPr>
          <a:xfrm>
            <a:off x="4097547"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9" name="Rectangle 8">
            <a:extLst>
              <a:ext uri="{FF2B5EF4-FFF2-40B4-BE49-F238E27FC236}">
                <a16:creationId xmlns:a16="http://schemas.microsoft.com/office/drawing/2014/main" id="{F84ECCDA-AB19-797D-521A-48C6769E2FA1}"/>
              </a:ext>
            </a:extLst>
          </p:cNvPr>
          <p:cNvSpPr/>
          <p:nvPr/>
        </p:nvSpPr>
        <p:spPr>
          <a:xfrm>
            <a:off x="142653" y="259729"/>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42B6B241-C65D-F70E-B6A1-BFBC9908826E}"/>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1EE04F11-13CA-EAD6-8C23-A32C3A0D44D5}"/>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3A169AD4-4D33-637E-29DA-275C69E659E0}"/>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8261DC4D-631F-A8BF-698A-2AD10B0062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C8A62463-B532-3827-E389-CA9E0025DA2E}"/>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04813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92D74051-2F25-1E31-BED8-7CBF486FCF1C}"/>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6CEA11AB-7124-BC8B-0166-3C915263DD36}"/>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sp>
        <p:nvSpPr>
          <p:cNvPr id="3" name="Title 1">
            <a:extLst>
              <a:ext uri="{FF2B5EF4-FFF2-40B4-BE49-F238E27FC236}">
                <a16:creationId xmlns:a16="http://schemas.microsoft.com/office/drawing/2014/main" id="{2013D415-D281-381B-D1B4-AC90893BBFE3}"/>
              </a:ext>
            </a:extLst>
          </p:cNvPr>
          <p:cNvSpPr txBox="1">
            <a:spLocks/>
          </p:cNvSpPr>
          <p:nvPr/>
        </p:nvSpPr>
        <p:spPr>
          <a:xfrm>
            <a:off x="142653"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solidFill>
                  <a:schemeClr val="bg1"/>
                </a:solidFill>
              </a:rPr>
              <a:t>- OVERVIEW</a:t>
            </a:r>
          </a:p>
        </p:txBody>
      </p:sp>
      <p:sp useBgFill="1">
        <p:nvSpPr>
          <p:cNvPr id="9" name="Rectangle 8">
            <a:extLst>
              <a:ext uri="{FF2B5EF4-FFF2-40B4-BE49-F238E27FC236}">
                <a16:creationId xmlns:a16="http://schemas.microsoft.com/office/drawing/2014/main" id="{409B2932-ECE9-1D71-1B84-BFD71D4AE387}"/>
              </a:ext>
            </a:extLst>
          </p:cNvPr>
          <p:cNvSpPr/>
          <p:nvPr/>
        </p:nvSpPr>
        <p:spPr>
          <a:xfrm>
            <a:off x="142653" y="275208"/>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792ED1AB-FE24-3F01-7DD9-33B49CE97863}"/>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grpSp>
        <p:nvGrpSpPr>
          <p:cNvPr id="7" name="Group 6">
            <a:extLst>
              <a:ext uri="{FF2B5EF4-FFF2-40B4-BE49-F238E27FC236}">
                <a16:creationId xmlns:a16="http://schemas.microsoft.com/office/drawing/2014/main" id="{9025CC72-49E0-1781-9BCF-031EC30CF069}"/>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0B1600B0-1B6F-FFDE-56FF-18080587B26F}"/>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E6769724-6F60-A10B-F98E-4848E1C3857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D585D609-9AC0-2974-2237-8F20F2A15D87}"/>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4138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39AD501A-0A9E-2914-6F91-1364780A183D}"/>
            </a:ext>
          </a:extLst>
        </p:cNvPr>
        <p:cNvGrpSpPr/>
        <p:nvPr/>
      </p:nvGrpSpPr>
      <p:grpSpPr>
        <a:xfrm>
          <a:off x="0" y="0"/>
          <a:ext cx="0" cy="0"/>
          <a:chOff x="0" y="0"/>
          <a:chExt cx="0" cy="0"/>
        </a:xfrm>
      </p:grpSpPr>
      <p:grpSp>
        <p:nvGrpSpPr>
          <p:cNvPr id="15" name="Group 14">
            <a:extLst>
              <a:ext uri="{FF2B5EF4-FFF2-40B4-BE49-F238E27FC236}">
                <a16:creationId xmlns:a16="http://schemas.microsoft.com/office/drawing/2014/main" id="{B2A71965-B64E-11A3-7AAF-D19744AD2D72}"/>
              </a:ext>
            </a:extLst>
          </p:cNvPr>
          <p:cNvGrpSpPr/>
          <p:nvPr/>
        </p:nvGrpSpPr>
        <p:grpSpPr>
          <a:xfrm>
            <a:off x="2571751" y="7010126"/>
            <a:ext cx="1107991" cy="1107987"/>
            <a:chOff x="2371725" y="2426589"/>
            <a:chExt cx="2004829" cy="2004822"/>
          </a:xfrm>
        </p:grpSpPr>
        <p:sp>
          <p:nvSpPr>
            <p:cNvPr id="16" name="Oval 15">
              <a:extLst>
                <a:ext uri="{FF2B5EF4-FFF2-40B4-BE49-F238E27FC236}">
                  <a16:creationId xmlns:a16="http://schemas.microsoft.com/office/drawing/2014/main" id="{BAB4972D-3E53-C7F6-67C6-06F64FF4C77F}"/>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8" name="Graphic 17" descr="Document with solid fill">
              <a:extLst>
                <a:ext uri="{FF2B5EF4-FFF2-40B4-BE49-F238E27FC236}">
                  <a16:creationId xmlns:a16="http://schemas.microsoft.com/office/drawing/2014/main" id="{A8204FBA-7D6B-5609-E65E-9BC42E3C61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spTree>
    <p:extLst>
      <p:ext uri="{BB962C8B-B14F-4D97-AF65-F5344CB8AC3E}">
        <p14:creationId xmlns:p14="http://schemas.microsoft.com/office/powerpoint/2010/main" val="417679918"/>
      </p:ext>
    </p:extLst>
  </p:cSld>
  <p:clrMapOvr>
    <a:masterClrMapping/>
  </p:clrMapOvr>
  <p:transition spd="slow" advTm="0">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CA2FCFA5-45FC-7311-9C80-3902F37FD1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6DC2CD-47AB-13A0-99A2-B3066578909D}"/>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sp>
        <p:nvSpPr>
          <p:cNvPr id="10" name="TextBox 9">
            <a:extLst>
              <a:ext uri="{FF2B5EF4-FFF2-40B4-BE49-F238E27FC236}">
                <a16:creationId xmlns:a16="http://schemas.microsoft.com/office/drawing/2014/main" id="{19CFA588-2BF0-94C4-5C08-4069D567F5A4}"/>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grpSp>
        <p:nvGrpSpPr>
          <p:cNvPr id="7" name="Group 6">
            <a:extLst>
              <a:ext uri="{FF2B5EF4-FFF2-40B4-BE49-F238E27FC236}">
                <a16:creationId xmlns:a16="http://schemas.microsoft.com/office/drawing/2014/main" id="{1890DEB7-15BE-D74D-0852-F8CFECF1967E}"/>
              </a:ext>
            </a:extLst>
          </p:cNvPr>
          <p:cNvGrpSpPr/>
          <p:nvPr/>
        </p:nvGrpSpPr>
        <p:grpSpPr>
          <a:xfrm>
            <a:off x="454938" y="547046"/>
            <a:ext cx="723904" cy="723901"/>
            <a:chOff x="3406955" y="3174046"/>
            <a:chExt cx="630400" cy="630398"/>
          </a:xfrm>
        </p:grpSpPr>
        <p:sp>
          <p:nvSpPr>
            <p:cNvPr id="4" name="Oval 3">
              <a:extLst>
                <a:ext uri="{FF2B5EF4-FFF2-40B4-BE49-F238E27FC236}">
                  <a16:creationId xmlns:a16="http://schemas.microsoft.com/office/drawing/2014/main" id="{7F9AC8B5-DE05-F28B-4E3C-89801BB10C43}"/>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Folder Search outline">
              <a:extLst>
                <a:ext uri="{FF2B5EF4-FFF2-40B4-BE49-F238E27FC236}">
                  <a16:creationId xmlns:a16="http://schemas.microsoft.com/office/drawing/2014/main" id="{2937552F-4BCB-1A74-24C9-6259B404D9C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84962" y="3248553"/>
              <a:ext cx="474385" cy="474385"/>
            </a:xfrm>
            <a:prstGeom prst="rect">
              <a:avLst/>
            </a:prstGeom>
          </p:spPr>
        </p:pic>
      </p:grpSp>
      <p:cxnSp>
        <p:nvCxnSpPr>
          <p:cNvPr id="12" name="Straight Connector 11">
            <a:extLst>
              <a:ext uri="{FF2B5EF4-FFF2-40B4-BE49-F238E27FC236}">
                <a16:creationId xmlns:a16="http://schemas.microsoft.com/office/drawing/2014/main" id="{ED699557-BEAF-54BA-1FC1-8C809196D4B7}"/>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4898C94-970D-9AAC-AFC8-B57F3AFC4CD9}"/>
              </a:ext>
            </a:extLst>
          </p:cNvPr>
          <p:cNvGrpSpPr/>
          <p:nvPr/>
        </p:nvGrpSpPr>
        <p:grpSpPr>
          <a:xfrm>
            <a:off x="8118281" y="7725738"/>
            <a:ext cx="3188473" cy="2794970"/>
            <a:chOff x="8118281" y="3738845"/>
            <a:chExt cx="3188473" cy="2794970"/>
          </a:xfrm>
        </p:grpSpPr>
        <p:grpSp>
          <p:nvGrpSpPr>
            <p:cNvPr id="8" name="Group 7">
              <a:extLst>
                <a:ext uri="{FF2B5EF4-FFF2-40B4-BE49-F238E27FC236}">
                  <a16:creationId xmlns:a16="http://schemas.microsoft.com/office/drawing/2014/main" id="{591EA517-3A5A-C119-4491-E82686A7DE54}"/>
                </a:ext>
              </a:extLst>
            </p:cNvPr>
            <p:cNvGrpSpPr/>
            <p:nvPr/>
          </p:nvGrpSpPr>
          <p:grpSpPr>
            <a:xfrm>
              <a:off x="8118281" y="3805152"/>
              <a:ext cx="3188473" cy="2728663"/>
              <a:chOff x="8208034" y="2013817"/>
              <a:chExt cx="2984740" cy="2728663"/>
            </a:xfrm>
          </p:grpSpPr>
          <p:grpSp>
            <p:nvGrpSpPr>
              <p:cNvPr id="13" name="Group 12">
                <a:extLst>
                  <a:ext uri="{FF2B5EF4-FFF2-40B4-BE49-F238E27FC236}">
                    <a16:creationId xmlns:a16="http://schemas.microsoft.com/office/drawing/2014/main" id="{44673D55-0B77-A832-0C75-DE98348038A4}"/>
                  </a:ext>
                </a:extLst>
              </p:cNvPr>
              <p:cNvGrpSpPr/>
              <p:nvPr/>
            </p:nvGrpSpPr>
            <p:grpSpPr>
              <a:xfrm>
                <a:off x="8208034" y="3436194"/>
                <a:ext cx="2984740" cy="1306286"/>
                <a:chOff x="8208034" y="3436194"/>
                <a:chExt cx="2984740" cy="1306286"/>
              </a:xfrm>
            </p:grpSpPr>
            <p:sp>
              <p:nvSpPr>
                <p:cNvPr id="15" name="Arrow: Pentagon 14">
                  <a:extLst>
                    <a:ext uri="{FF2B5EF4-FFF2-40B4-BE49-F238E27FC236}">
                      <a16:creationId xmlns:a16="http://schemas.microsoft.com/office/drawing/2014/main" id="{A5EEE3DA-05E6-9054-8027-E1734A293794}"/>
                    </a:ext>
                  </a:extLst>
                </p:cNvPr>
                <p:cNvSpPr/>
                <p:nvPr/>
              </p:nvSpPr>
              <p:spPr>
                <a:xfrm rot="5400000">
                  <a:off x="9047261" y="2670292"/>
                  <a:ext cx="1306286" cy="2838090"/>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BABFC9ED-1CE9-B01D-13EF-514CD1B13970}"/>
                    </a:ext>
                  </a:extLst>
                </p:cNvPr>
                <p:cNvSpPr txBox="1"/>
                <p:nvPr/>
              </p:nvSpPr>
              <p:spPr>
                <a:xfrm>
                  <a:off x="8208034" y="3834410"/>
                  <a:ext cx="2984740" cy="369332"/>
                </a:xfrm>
                <a:prstGeom prst="rect">
                  <a:avLst/>
                </a:prstGeom>
                <a:noFill/>
              </p:spPr>
              <p:txBody>
                <a:bodyPr wrap="square" rtlCol="0">
                  <a:spAutoFit/>
                </a:bodyPr>
                <a:lstStyle/>
                <a:p>
                  <a:pPr algn="ctr"/>
                  <a:r>
                    <a:rPr lang="en-GB" dirty="0">
                      <a:solidFill>
                        <a:schemeClr val="bg1"/>
                      </a:solidFill>
                      <a:latin typeface="+mj-lt"/>
                    </a:rPr>
                    <a:t>observations</a:t>
                  </a:r>
                </a:p>
              </p:txBody>
            </p:sp>
          </p:grpSp>
          <p:sp>
            <p:nvSpPr>
              <p:cNvPr id="14" name="Rectangle 13">
                <a:extLst>
                  <a:ext uri="{FF2B5EF4-FFF2-40B4-BE49-F238E27FC236}">
                    <a16:creationId xmlns:a16="http://schemas.microsoft.com/office/drawing/2014/main" id="{1B327A60-0F29-C406-EEF0-C95B6B28B5DF}"/>
                  </a:ext>
                </a:extLst>
              </p:cNvPr>
              <p:cNvSpPr/>
              <p:nvPr/>
            </p:nvSpPr>
            <p:spPr>
              <a:xfrm>
                <a:off x="8281359" y="2013817"/>
                <a:ext cx="2838090" cy="17913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 name="TextBox 10">
              <a:extLst>
                <a:ext uri="{FF2B5EF4-FFF2-40B4-BE49-F238E27FC236}">
                  <a16:creationId xmlns:a16="http://schemas.microsoft.com/office/drawing/2014/main" id="{AAFF4787-8DAD-682F-F161-56146374D5A0}"/>
                </a:ext>
              </a:extLst>
            </p:cNvPr>
            <p:cNvSpPr txBox="1"/>
            <p:nvPr/>
          </p:nvSpPr>
          <p:spPr>
            <a:xfrm>
              <a:off x="8366470" y="3738845"/>
              <a:ext cx="2736066" cy="2146742"/>
            </a:xfrm>
            <a:prstGeom prst="rect">
              <a:avLst/>
            </a:prstGeom>
            <a:noFill/>
          </p:spPr>
          <p:txBody>
            <a:bodyPr wrap="square" rtlCol="0">
              <a:spAutoFit/>
            </a:bodyPr>
            <a:lstStyle/>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a:t>
              </a:r>
              <a:r>
                <a:rPr lang="en-GB" sz="1100" dirty="0"/>
                <a:t> the scientific names of each species</a:t>
              </a:r>
            </a:p>
            <a:p>
              <a:pPr>
                <a:lnSpc>
                  <a:spcPct val="150000"/>
                </a:lnSpc>
              </a:pPr>
              <a:r>
                <a:rPr lang="en-GB" sz="1100" b="1" dirty="0" err="1">
                  <a:latin typeface="Courier New" panose="02070309020205020404" pitchFamily="49" charset="0"/>
                  <a:cs typeface="Courier New" panose="02070309020205020404" pitchFamily="49" charset="0"/>
                </a:rPr>
                <a:t>park_name</a:t>
              </a:r>
              <a:r>
                <a:rPr lang="en-GB" sz="1100" b="1" dirty="0">
                  <a:latin typeface="Courier New" panose="02070309020205020404" pitchFamily="49" charset="0"/>
                  <a:cs typeface="Courier New" panose="02070309020205020404" pitchFamily="49" charset="0"/>
                </a:rPr>
                <a:t>:</a:t>
              </a:r>
              <a:r>
                <a:rPr lang="en-GB" sz="1100" dirty="0"/>
                <a:t> the name of the national park where the observations were made</a:t>
              </a:r>
            </a:p>
            <a:p>
              <a:pPr>
                <a:lnSpc>
                  <a:spcPct val="150000"/>
                </a:lnSpc>
              </a:pPr>
              <a:r>
                <a:rPr lang="en-GB" sz="1100" b="1" dirty="0">
                  <a:latin typeface="Courier New" panose="02070309020205020404" pitchFamily="49" charset="0"/>
                  <a:cs typeface="Courier New" panose="02070309020205020404" pitchFamily="49" charset="0"/>
                </a:rPr>
                <a:t>observations:</a:t>
              </a:r>
              <a:r>
                <a:rPr lang="en-GB" sz="1100" dirty="0"/>
                <a:t> the number of observations of the species made over the past week</a:t>
              </a:r>
            </a:p>
            <a:p>
              <a:endParaRPr lang="en-GB" dirty="0"/>
            </a:p>
          </p:txBody>
        </p:sp>
      </p:grpSp>
      <p:grpSp>
        <p:nvGrpSpPr>
          <p:cNvPr id="17" name="Group 16">
            <a:extLst>
              <a:ext uri="{FF2B5EF4-FFF2-40B4-BE49-F238E27FC236}">
                <a16:creationId xmlns:a16="http://schemas.microsoft.com/office/drawing/2014/main" id="{C377F688-6E62-71AA-6C91-F9748A6CAD21}"/>
              </a:ext>
            </a:extLst>
          </p:cNvPr>
          <p:cNvGrpSpPr/>
          <p:nvPr/>
        </p:nvGrpSpPr>
        <p:grpSpPr>
          <a:xfrm>
            <a:off x="1699364" y="7792047"/>
            <a:ext cx="3753289" cy="2728661"/>
            <a:chOff x="1699364" y="2013818"/>
            <a:chExt cx="3753289" cy="2728661"/>
          </a:xfrm>
        </p:grpSpPr>
        <p:grpSp>
          <p:nvGrpSpPr>
            <p:cNvPr id="18" name="Group 17">
              <a:extLst>
                <a:ext uri="{FF2B5EF4-FFF2-40B4-BE49-F238E27FC236}">
                  <a16:creationId xmlns:a16="http://schemas.microsoft.com/office/drawing/2014/main" id="{2BFF0952-B374-E1C2-881C-9426A295321A}"/>
                </a:ext>
              </a:extLst>
            </p:cNvPr>
            <p:cNvGrpSpPr/>
            <p:nvPr/>
          </p:nvGrpSpPr>
          <p:grpSpPr>
            <a:xfrm>
              <a:off x="1699364" y="2013818"/>
              <a:ext cx="3753289" cy="2728661"/>
              <a:chOff x="1699364" y="2013819"/>
              <a:chExt cx="3753289" cy="2728661"/>
            </a:xfrm>
          </p:grpSpPr>
          <p:grpSp>
            <p:nvGrpSpPr>
              <p:cNvPr id="20" name="Group 19">
                <a:extLst>
                  <a:ext uri="{FF2B5EF4-FFF2-40B4-BE49-F238E27FC236}">
                    <a16:creationId xmlns:a16="http://schemas.microsoft.com/office/drawing/2014/main" id="{C8FA1C41-06D9-D477-2C8F-DCEBE5E773BE}"/>
                  </a:ext>
                </a:extLst>
              </p:cNvPr>
              <p:cNvGrpSpPr/>
              <p:nvPr/>
            </p:nvGrpSpPr>
            <p:grpSpPr>
              <a:xfrm>
                <a:off x="1699364" y="2013819"/>
                <a:ext cx="3753289" cy="2728661"/>
                <a:chOff x="1699364" y="2013819"/>
                <a:chExt cx="3753289" cy="2728661"/>
              </a:xfrm>
            </p:grpSpPr>
            <p:sp>
              <p:nvSpPr>
                <p:cNvPr id="22" name="Arrow: Pentagon 21">
                  <a:extLst>
                    <a:ext uri="{FF2B5EF4-FFF2-40B4-BE49-F238E27FC236}">
                      <a16:creationId xmlns:a16="http://schemas.microsoft.com/office/drawing/2014/main" id="{970DF0D5-EBC8-4E2B-9314-CE5777F55D6F}"/>
                    </a:ext>
                  </a:extLst>
                </p:cNvPr>
                <p:cNvSpPr/>
                <p:nvPr/>
              </p:nvSpPr>
              <p:spPr>
                <a:xfrm rot="5400000">
                  <a:off x="2922865" y="2212693"/>
                  <a:ext cx="1306286" cy="3753287"/>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09A15398-A646-865E-8F61-4191EAB297C3}"/>
                    </a:ext>
                  </a:extLst>
                </p:cNvPr>
                <p:cNvSpPr/>
                <p:nvPr/>
              </p:nvSpPr>
              <p:spPr>
                <a:xfrm>
                  <a:off x="1699365" y="2013819"/>
                  <a:ext cx="3753288" cy="17913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1" name="TextBox 20">
                <a:extLst>
                  <a:ext uri="{FF2B5EF4-FFF2-40B4-BE49-F238E27FC236}">
                    <a16:creationId xmlns:a16="http://schemas.microsoft.com/office/drawing/2014/main" id="{E56E15F4-74DB-67C6-1265-F7B2DD108F17}"/>
                  </a:ext>
                </a:extLst>
              </p:cNvPr>
              <p:cNvSpPr txBox="1"/>
              <p:nvPr/>
            </p:nvSpPr>
            <p:spPr>
              <a:xfrm>
                <a:off x="2097476" y="3834410"/>
                <a:ext cx="2984740" cy="369332"/>
              </a:xfrm>
              <a:prstGeom prst="rect">
                <a:avLst/>
              </a:prstGeom>
              <a:noFill/>
            </p:spPr>
            <p:txBody>
              <a:bodyPr wrap="square" rtlCol="0">
                <a:spAutoFit/>
              </a:bodyPr>
              <a:lstStyle/>
              <a:p>
                <a:pPr algn="ctr"/>
                <a:r>
                  <a:rPr lang="en-GB" dirty="0" err="1">
                    <a:solidFill>
                      <a:schemeClr val="bg1"/>
                    </a:solidFill>
                    <a:latin typeface="+mj-lt"/>
                  </a:rPr>
                  <a:t>species_info</a:t>
                </a:r>
                <a:endParaRPr lang="en-GB" dirty="0">
                  <a:solidFill>
                    <a:schemeClr val="bg1"/>
                  </a:solidFill>
                  <a:latin typeface="+mj-lt"/>
                </a:endParaRPr>
              </a:p>
            </p:txBody>
          </p:sp>
        </p:grpSp>
        <p:sp>
          <p:nvSpPr>
            <p:cNvPr id="19" name="TextBox 18">
              <a:extLst>
                <a:ext uri="{FF2B5EF4-FFF2-40B4-BE49-F238E27FC236}">
                  <a16:creationId xmlns:a16="http://schemas.microsoft.com/office/drawing/2014/main" id="{B0AF1C2B-0E98-9727-50E8-70317D1B34E8}"/>
                </a:ext>
              </a:extLst>
            </p:cNvPr>
            <p:cNvSpPr txBox="1"/>
            <p:nvPr/>
          </p:nvSpPr>
          <p:spPr>
            <a:xfrm>
              <a:off x="1793658" y="2065958"/>
              <a:ext cx="3562183" cy="1892826"/>
            </a:xfrm>
            <a:prstGeom prst="rect">
              <a:avLst/>
            </a:prstGeom>
            <a:noFill/>
          </p:spPr>
          <p:txBody>
            <a:bodyPr wrap="square" rtlCol="0">
              <a:spAutoFit/>
            </a:bodyPr>
            <a:lstStyle/>
            <a:p>
              <a:pPr>
                <a:lnSpc>
                  <a:spcPct val="150000"/>
                </a:lnSpc>
              </a:pPr>
              <a:r>
                <a:rPr lang="en-GB" sz="1100" b="1" dirty="0">
                  <a:latin typeface="Courier New" panose="02070309020205020404" pitchFamily="49" charset="0"/>
                  <a:cs typeface="Courier New" panose="02070309020205020404" pitchFamily="49" charset="0"/>
                </a:rPr>
                <a:t>category: </a:t>
              </a:r>
              <a:r>
                <a:rPr lang="en-GB" sz="1100" dirty="0"/>
                <a:t>the classification of the species by category</a:t>
              </a:r>
            </a:p>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 </a:t>
              </a:r>
              <a:r>
                <a:rPr lang="en-GB" sz="1100" dirty="0"/>
                <a:t>the scientific or </a:t>
              </a:r>
              <a:r>
                <a:rPr lang="en-GB" sz="1100" dirty="0" err="1"/>
                <a:t>latin</a:t>
              </a:r>
              <a:r>
                <a:rPr lang="en-GB" sz="1100" dirty="0"/>
                <a:t> name for each species</a:t>
              </a:r>
            </a:p>
            <a:p>
              <a:pPr>
                <a:lnSpc>
                  <a:spcPct val="150000"/>
                </a:lnSpc>
              </a:pPr>
              <a:r>
                <a:rPr lang="en-GB" sz="1100" b="1" dirty="0" err="1">
                  <a:latin typeface="Courier New" panose="02070309020205020404" pitchFamily="49" charset="0"/>
                  <a:cs typeface="Courier New" panose="02070309020205020404" pitchFamily="49" charset="0"/>
                </a:rPr>
                <a:t>common_names</a:t>
              </a:r>
              <a:r>
                <a:rPr lang="en-GB" sz="1100" b="1" dirty="0">
                  <a:latin typeface="Courier New" panose="02070309020205020404" pitchFamily="49" charset="0"/>
                  <a:cs typeface="Courier New" panose="02070309020205020404" pitchFamily="49" charset="0"/>
                </a:rPr>
                <a:t>: </a:t>
              </a:r>
              <a:r>
                <a:rPr lang="en-GB" sz="1100" dirty="0"/>
                <a:t>common names for each species</a:t>
              </a:r>
            </a:p>
            <a:p>
              <a:pPr>
                <a:lnSpc>
                  <a:spcPct val="150000"/>
                </a:lnSpc>
              </a:pPr>
              <a:r>
                <a:rPr lang="en-GB" sz="1100" b="1" dirty="0" err="1">
                  <a:latin typeface="Courier New" panose="02070309020205020404" pitchFamily="49" charset="0"/>
                  <a:cs typeface="Courier New" panose="02070309020205020404" pitchFamily="49" charset="0"/>
                </a:rPr>
                <a:t>conservation_status</a:t>
              </a:r>
              <a:r>
                <a:rPr lang="en-GB" sz="1100" b="1" dirty="0">
                  <a:latin typeface="Courier New" panose="02070309020205020404" pitchFamily="49" charset="0"/>
                  <a:cs typeface="Courier New" panose="02070309020205020404" pitchFamily="49" charset="0"/>
                </a:rPr>
                <a:t>: </a:t>
              </a:r>
              <a:r>
                <a:rPr lang="en-GB" sz="1100" dirty="0"/>
                <a:t>the conservation status of the species</a:t>
              </a:r>
            </a:p>
            <a:p>
              <a:endParaRPr lang="en-GB" dirty="0"/>
            </a:p>
          </p:txBody>
        </p:sp>
      </p:grpSp>
      <p:grpSp>
        <p:nvGrpSpPr>
          <p:cNvPr id="24" name="Group 23">
            <a:extLst>
              <a:ext uri="{FF2B5EF4-FFF2-40B4-BE49-F238E27FC236}">
                <a16:creationId xmlns:a16="http://schemas.microsoft.com/office/drawing/2014/main" id="{80DDF62B-E737-D1DF-0253-F968D61BAB6B}"/>
              </a:ext>
            </a:extLst>
          </p:cNvPr>
          <p:cNvGrpSpPr/>
          <p:nvPr/>
        </p:nvGrpSpPr>
        <p:grpSpPr>
          <a:xfrm>
            <a:off x="7349706" y="7792047"/>
            <a:ext cx="4508919" cy="1791338"/>
            <a:chOff x="7349706" y="2013818"/>
            <a:chExt cx="4508919" cy="1791338"/>
          </a:xfrm>
        </p:grpSpPr>
        <p:sp>
          <p:nvSpPr>
            <p:cNvPr id="25" name="Rectangle 24">
              <a:extLst>
                <a:ext uri="{FF2B5EF4-FFF2-40B4-BE49-F238E27FC236}">
                  <a16:creationId xmlns:a16="http://schemas.microsoft.com/office/drawing/2014/main" id="{0936DED8-FA9D-E434-16C9-B76B86AB7CC9}"/>
                </a:ext>
              </a:extLst>
            </p:cNvPr>
            <p:cNvSpPr/>
            <p:nvPr/>
          </p:nvSpPr>
          <p:spPr>
            <a:xfrm>
              <a:off x="7349706" y="2013818"/>
              <a:ext cx="4508919"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6" name="Picture 25" descr="A screenshot of a computer&#10;&#10;AI-generated content may be incorrect.">
              <a:extLst>
                <a:ext uri="{FF2B5EF4-FFF2-40B4-BE49-F238E27FC236}">
                  <a16:creationId xmlns:a16="http://schemas.microsoft.com/office/drawing/2014/main" id="{144BC652-7438-6F36-05CB-B330F6E2F78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78185" y="2109387"/>
              <a:ext cx="4251960" cy="1600200"/>
            </a:xfrm>
            <a:prstGeom prst="rect">
              <a:avLst/>
            </a:prstGeom>
          </p:spPr>
        </p:pic>
      </p:grpSp>
      <p:grpSp>
        <p:nvGrpSpPr>
          <p:cNvPr id="27" name="Group 26">
            <a:extLst>
              <a:ext uri="{FF2B5EF4-FFF2-40B4-BE49-F238E27FC236}">
                <a16:creationId xmlns:a16="http://schemas.microsoft.com/office/drawing/2014/main" id="{D40A12E7-694E-6208-4BED-DAA93D54F7C4}"/>
              </a:ext>
            </a:extLst>
          </p:cNvPr>
          <p:cNvGrpSpPr/>
          <p:nvPr/>
        </p:nvGrpSpPr>
        <p:grpSpPr>
          <a:xfrm>
            <a:off x="333375" y="7792047"/>
            <a:ext cx="6482750" cy="1791338"/>
            <a:chOff x="333375" y="2013818"/>
            <a:chExt cx="6482750" cy="1791338"/>
          </a:xfrm>
        </p:grpSpPr>
        <p:sp>
          <p:nvSpPr>
            <p:cNvPr id="28" name="Rectangle 27">
              <a:extLst>
                <a:ext uri="{FF2B5EF4-FFF2-40B4-BE49-F238E27FC236}">
                  <a16:creationId xmlns:a16="http://schemas.microsoft.com/office/drawing/2014/main" id="{AAD22092-5E78-A6A6-63B9-23A16D1F54C7}"/>
                </a:ext>
              </a:extLst>
            </p:cNvPr>
            <p:cNvSpPr/>
            <p:nvPr/>
          </p:nvSpPr>
          <p:spPr>
            <a:xfrm>
              <a:off x="333375" y="2013818"/>
              <a:ext cx="6482750"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descr="A screenshot of a computer&#10;&#10;AI-generated content may be incorrect.">
              <a:extLst>
                <a:ext uri="{FF2B5EF4-FFF2-40B4-BE49-F238E27FC236}">
                  <a16:creationId xmlns:a16="http://schemas.microsoft.com/office/drawing/2014/main" id="{4646A839-B038-1286-8084-366E2211B7E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3746" y="2101767"/>
              <a:ext cx="6172200" cy="1615440"/>
            </a:xfrm>
            <a:prstGeom prst="rect">
              <a:avLst/>
            </a:prstGeom>
          </p:spPr>
        </p:pic>
      </p:grpSp>
      <p:sp>
        <p:nvSpPr>
          <p:cNvPr id="30" name="TextBox 29">
            <a:extLst>
              <a:ext uri="{FF2B5EF4-FFF2-40B4-BE49-F238E27FC236}">
                <a16:creationId xmlns:a16="http://schemas.microsoft.com/office/drawing/2014/main" id="{3110F1A8-DF93-3AB1-D2A0-6708C2E12A2F}"/>
              </a:ext>
            </a:extLst>
          </p:cNvPr>
          <p:cNvSpPr txBox="1"/>
          <p:nvPr/>
        </p:nvSpPr>
        <p:spPr>
          <a:xfrm>
            <a:off x="3922820" y="10917805"/>
            <a:ext cx="4508919" cy="1200329"/>
          </a:xfrm>
          <a:prstGeom prst="rect">
            <a:avLst/>
          </a:prstGeom>
          <a:noFill/>
        </p:spPr>
        <p:txBody>
          <a:bodyPr wrap="square" rtlCol="0">
            <a:spAutoFit/>
          </a:bodyPr>
          <a:lstStyle/>
          <a:p>
            <a:pPr algn="ctr"/>
            <a:r>
              <a:rPr lang="en-GB" dirty="0">
                <a:solidFill>
                  <a:schemeClr val="bg1"/>
                </a:solidFill>
              </a:rPr>
              <a:t>After previewing the data, we began to look at the columns in the datasets.</a:t>
            </a:r>
          </a:p>
          <a:p>
            <a:pPr algn="ctr"/>
            <a:r>
              <a:rPr lang="en-GB" dirty="0">
                <a:solidFill>
                  <a:schemeClr val="bg1"/>
                </a:solidFill>
              </a:rPr>
              <a:t>Some information on each column is displayed above.</a:t>
            </a:r>
          </a:p>
        </p:txBody>
      </p:sp>
    </p:spTree>
    <p:extLst>
      <p:ext uri="{BB962C8B-B14F-4D97-AF65-F5344CB8AC3E}">
        <p14:creationId xmlns:p14="http://schemas.microsoft.com/office/powerpoint/2010/main" val="40985776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185532B2-F323-7F96-2FCD-0BEEAAAD58AD}"/>
            </a:ext>
          </a:extLst>
        </p:cNvPr>
        <p:cNvGrpSpPr/>
        <p:nvPr/>
      </p:nvGrpSpPr>
      <p:grpSpPr>
        <a:xfrm>
          <a:off x="0" y="0"/>
          <a:ext cx="0" cy="0"/>
          <a:chOff x="0" y="0"/>
          <a:chExt cx="0" cy="0"/>
        </a:xfrm>
      </p:grpSpPr>
      <p:grpSp>
        <p:nvGrpSpPr>
          <p:cNvPr id="65" name="Group 64">
            <a:extLst>
              <a:ext uri="{FF2B5EF4-FFF2-40B4-BE49-F238E27FC236}">
                <a16:creationId xmlns:a16="http://schemas.microsoft.com/office/drawing/2014/main" id="{49C27DD9-2DF8-B235-B032-0F1A3557B2CC}"/>
              </a:ext>
            </a:extLst>
          </p:cNvPr>
          <p:cNvGrpSpPr/>
          <p:nvPr/>
        </p:nvGrpSpPr>
        <p:grpSpPr>
          <a:xfrm>
            <a:off x="8118281" y="1947509"/>
            <a:ext cx="3188473" cy="2794970"/>
            <a:chOff x="8118281" y="3738845"/>
            <a:chExt cx="3188473" cy="2794970"/>
          </a:xfrm>
        </p:grpSpPr>
        <p:grpSp>
          <p:nvGrpSpPr>
            <p:cNvPr id="46" name="Group 45">
              <a:extLst>
                <a:ext uri="{FF2B5EF4-FFF2-40B4-BE49-F238E27FC236}">
                  <a16:creationId xmlns:a16="http://schemas.microsoft.com/office/drawing/2014/main" id="{0547DC2F-8CA3-197A-A3FC-249AE25BC97D}"/>
                </a:ext>
              </a:extLst>
            </p:cNvPr>
            <p:cNvGrpSpPr/>
            <p:nvPr/>
          </p:nvGrpSpPr>
          <p:grpSpPr>
            <a:xfrm>
              <a:off x="8118281" y="3805152"/>
              <a:ext cx="3188473" cy="2728663"/>
              <a:chOff x="8208034" y="2013817"/>
              <a:chExt cx="2984740" cy="2728663"/>
            </a:xfrm>
          </p:grpSpPr>
          <p:grpSp>
            <p:nvGrpSpPr>
              <p:cNvPr id="47" name="Group 46">
                <a:extLst>
                  <a:ext uri="{FF2B5EF4-FFF2-40B4-BE49-F238E27FC236}">
                    <a16:creationId xmlns:a16="http://schemas.microsoft.com/office/drawing/2014/main" id="{A7EB0E5F-07EC-33FC-8CEB-DB513A91B45B}"/>
                  </a:ext>
                </a:extLst>
              </p:cNvPr>
              <p:cNvGrpSpPr/>
              <p:nvPr/>
            </p:nvGrpSpPr>
            <p:grpSpPr>
              <a:xfrm>
                <a:off x="8208034" y="3436194"/>
                <a:ext cx="2984740" cy="1306286"/>
                <a:chOff x="8208034" y="3436194"/>
                <a:chExt cx="2984740" cy="1306286"/>
              </a:xfrm>
            </p:grpSpPr>
            <p:sp>
              <p:nvSpPr>
                <p:cNvPr id="49" name="Arrow: Pentagon 48">
                  <a:extLst>
                    <a:ext uri="{FF2B5EF4-FFF2-40B4-BE49-F238E27FC236}">
                      <a16:creationId xmlns:a16="http://schemas.microsoft.com/office/drawing/2014/main" id="{79FA141D-F743-8BD3-A94A-4AFE3B1125CC}"/>
                    </a:ext>
                  </a:extLst>
                </p:cNvPr>
                <p:cNvSpPr/>
                <p:nvPr/>
              </p:nvSpPr>
              <p:spPr>
                <a:xfrm rot="5400000">
                  <a:off x="9047261" y="2670292"/>
                  <a:ext cx="1306286" cy="2838090"/>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0" name="TextBox 49">
                  <a:extLst>
                    <a:ext uri="{FF2B5EF4-FFF2-40B4-BE49-F238E27FC236}">
                      <a16:creationId xmlns:a16="http://schemas.microsoft.com/office/drawing/2014/main" id="{DC027143-4DD5-5668-2758-39CBD4EF0A91}"/>
                    </a:ext>
                  </a:extLst>
                </p:cNvPr>
                <p:cNvSpPr txBox="1"/>
                <p:nvPr/>
              </p:nvSpPr>
              <p:spPr>
                <a:xfrm>
                  <a:off x="8208034" y="3834410"/>
                  <a:ext cx="2984740" cy="369332"/>
                </a:xfrm>
                <a:prstGeom prst="rect">
                  <a:avLst/>
                </a:prstGeom>
                <a:noFill/>
              </p:spPr>
              <p:txBody>
                <a:bodyPr wrap="square" rtlCol="0">
                  <a:spAutoFit/>
                </a:bodyPr>
                <a:lstStyle/>
                <a:p>
                  <a:pPr algn="ctr"/>
                  <a:r>
                    <a:rPr lang="en-GB" dirty="0">
                      <a:solidFill>
                        <a:schemeClr val="bg1"/>
                      </a:solidFill>
                      <a:latin typeface="+mj-lt"/>
                    </a:rPr>
                    <a:t>observations</a:t>
                  </a:r>
                </a:p>
              </p:txBody>
            </p:sp>
          </p:grpSp>
          <p:sp>
            <p:nvSpPr>
              <p:cNvPr id="48" name="Rectangle 47">
                <a:extLst>
                  <a:ext uri="{FF2B5EF4-FFF2-40B4-BE49-F238E27FC236}">
                    <a16:creationId xmlns:a16="http://schemas.microsoft.com/office/drawing/2014/main" id="{244A2FB9-E4E8-5DEF-A146-B14EB1F74BCB}"/>
                  </a:ext>
                </a:extLst>
              </p:cNvPr>
              <p:cNvSpPr/>
              <p:nvPr/>
            </p:nvSpPr>
            <p:spPr>
              <a:xfrm>
                <a:off x="8281359" y="2013817"/>
                <a:ext cx="2838090" cy="17913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3" name="TextBox 62">
              <a:extLst>
                <a:ext uri="{FF2B5EF4-FFF2-40B4-BE49-F238E27FC236}">
                  <a16:creationId xmlns:a16="http://schemas.microsoft.com/office/drawing/2014/main" id="{338135B9-16B2-0A21-155E-DFB769B344BB}"/>
                </a:ext>
              </a:extLst>
            </p:cNvPr>
            <p:cNvSpPr txBox="1"/>
            <p:nvPr/>
          </p:nvSpPr>
          <p:spPr>
            <a:xfrm>
              <a:off x="8366470" y="3738845"/>
              <a:ext cx="2736066" cy="2146742"/>
            </a:xfrm>
            <a:prstGeom prst="rect">
              <a:avLst/>
            </a:prstGeom>
            <a:noFill/>
          </p:spPr>
          <p:txBody>
            <a:bodyPr wrap="square" rtlCol="0">
              <a:spAutoFit/>
            </a:bodyPr>
            <a:lstStyle/>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a:t>
              </a:r>
              <a:r>
                <a:rPr lang="en-GB" sz="1100" dirty="0"/>
                <a:t> the scientific names of each species</a:t>
              </a:r>
            </a:p>
            <a:p>
              <a:pPr>
                <a:lnSpc>
                  <a:spcPct val="150000"/>
                </a:lnSpc>
              </a:pPr>
              <a:r>
                <a:rPr lang="en-GB" sz="1100" b="1" dirty="0" err="1">
                  <a:latin typeface="Courier New" panose="02070309020205020404" pitchFamily="49" charset="0"/>
                  <a:cs typeface="Courier New" panose="02070309020205020404" pitchFamily="49" charset="0"/>
                </a:rPr>
                <a:t>park_name</a:t>
              </a:r>
              <a:r>
                <a:rPr lang="en-GB" sz="1100" b="1" dirty="0">
                  <a:latin typeface="Courier New" panose="02070309020205020404" pitchFamily="49" charset="0"/>
                  <a:cs typeface="Courier New" panose="02070309020205020404" pitchFamily="49" charset="0"/>
                </a:rPr>
                <a:t>:</a:t>
              </a:r>
              <a:r>
                <a:rPr lang="en-GB" sz="1100" dirty="0"/>
                <a:t> the name of the national park where the observations were made</a:t>
              </a:r>
            </a:p>
            <a:p>
              <a:pPr>
                <a:lnSpc>
                  <a:spcPct val="150000"/>
                </a:lnSpc>
              </a:pPr>
              <a:r>
                <a:rPr lang="en-GB" sz="1100" b="1" dirty="0">
                  <a:latin typeface="Courier New" panose="02070309020205020404" pitchFamily="49" charset="0"/>
                  <a:cs typeface="Courier New" panose="02070309020205020404" pitchFamily="49" charset="0"/>
                </a:rPr>
                <a:t>observations:</a:t>
              </a:r>
              <a:r>
                <a:rPr lang="en-GB" sz="1100" dirty="0"/>
                <a:t> the number of observations of the species made over the past week</a:t>
              </a:r>
            </a:p>
            <a:p>
              <a:endParaRPr lang="en-GB" dirty="0"/>
            </a:p>
          </p:txBody>
        </p:sp>
      </p:grpSp>
      <p:grpSp>
        <p:nvGrpSpPr>
          <p:cNvPr id="64" name="Group 63">
            <a:extLst>
              <a:ext uri="{FF2B5EF4-FFF2-40B4-BE49-F238E27FC236}">
                <a16:creationId xmlns:a16="http://schemas.microsoft.com/office/drawing/2014/main" id="{7575CB83-1388-6541-D37B-CBDFE841BB7E}"/>
              </a:ext>
            </a:extLst>
          </p:cNvPr>
          <p:cNvGrpSpPr/>
          <p:nvPr/>
        </p:nvGrpSpPr>
        <p:grpSpPr>
          <a:xfrm>
            <a:off x="1699364" y="2013818"/>
            <a:ext cx="3753289" cy="2728661"/>
            <a:chOff x="1699364" y="2013818"/>
            <a:chExt cx="3753289" cy="2728661"/>
          </a:xfrm>
        </p:grpSpPr>
        <p:grpSp>
          <p:nvGrpSpPr>
            <p:cNvPr id="51" name="Group 50">
              <a:extLst>
                <a:ext uri="{FF2B5EF4-FFF2-40B4-BE49-F238E27FC236}">
                  <a16:creationId xmlns:a16="http://schemas.microsoft.com/office/drawing/2014/main" id="{757478ED-F49E-866A-DE19-D44CA36ECC89}"/>
                </a:ext>
              </a:extLst>
            </p:cNvPr>
            <p:cNvGrpSpPr/>
            <p:nvPr/>
          </p:nvGrpSpPr>
          <p:grpSpPr>
            <a:xfrm>
              <a:off x="1699364" y="2013818"/>
              <a:ext cx="3753289" cy="2728661"/>
              <a:chOff x="1699364" y="2013819"/>
              <a:chExt cx="3753289" cy="2728661"/>
            </a:xfrm>
          </p:grpSpPr>
          <p:grpSp>
            <p:nvGrpSpPr>
              <p:cNvPr id="52" name="Group 51">
                <a:extLst>
                  <a:ext uri="{FF2B5EF4-FFF2-40B4-BE49-F238E27FC236}">
                    <a16:creationId xmlns:a16="http://schemas.microsoft.com/office/drawing/2014/main" id="{4F671DD7-93C9-49AA-03F1-5D80D124382C}"/>
                  </a:ext>
                </a:extLst>
              </p:cNvPr>
              <p:cNvGrpSpPr/>
              <p:nvPr/>
            </p:nvGrpSpPr>
            <p:grpSpPr>
              <a:xfrm>
                <a:off x="1699364" y="2013819"/>
                <a:ext cx="3753289" cy="2728661"/>
                <a:chOff x="1699364" y="2013819"/>
                <a:chExt cx="3753289" cy="2728661"/>
              </a:xfrm>
            </p:grpSpPr>
            <p:sp>
              <p:nvSpPr>
                <p:cNvPr id="54" name="Arrow: Pentagon 53">
                  <a:extLst>
                    <a:ext uri="{FF2B5EF4-FFF2-40B4-BE49-F238E27FC236}">
                      <a16:creationId xmlns:a16="http://schemas.microsoft.com/office/drawing/2014/main" id="{45E47407-E382-1385-F30A-69012704C7E6}"/>
                    </a:ext>
                  </a:extLst>
                </p:cNvPr>
                <p:cNvSpPr/>
                <p:nvPr/>
              </p:nvSpPr>
              <p:spPr>
                <a:xfrm rot="5400000">
                  <a:off x="2922865" y="2212693"/>
                  <a:ext cx="1306286" cy="3753287"/>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5" name="Rectangle 54">
                  <a:extLst>
                    <a:ext uri="{FF2B5EF4-FFF2-40B4-BE49-F238E27FC236}">
                      <a16:creationId xmlns:a16="http://schemas.microsoft.com/office/drawing/2014/main" id="{06E4DC63-B7F8-AD41-E334-D425C44F5495}"/>
                    </a:ext>
                  </a:extLst>
                </p:cNvPr>
                <p:cNvSpPr/>
                <p:nvPr/>
              </p:nvSpPr>
              <p:spPr>
                <a:xfrm>
                  <a:off x="1699365" y="2013819"/>
                  <a:ext cx="3753288" cy="17913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53" name="TextBox 52">
                <a:extLst>
                  <a:ext uri="{FF2B5EF4-FFF2-40B4-BE49-F238E27FC236}">
                    <a16:creationId xmlns:a16="http://schemas.microsoft.com/office/drawing/2014/main" id="{2C158445-9831-5411-E61A-756BE7D83D23}"/>
                  </a:ext>
                </a:extLst>
              </p:cNvPr>
              <p:cNvSpPr txBox="1"/>
              <p:nvPr/>
            </p:nvSpPr>
            <p:spPr>
              <a:xfrm>
                <a:off x="2097476" y="3834410"/>
                <a:ext cx="2984740" cy="369332"/>
              </a:xfrm>
              <a:prstGeom prst="rect">
                <a:avLst/>
              </a:prstGeom>
              <a:noFill/>
            </p:spPr>
            <p:txBody>
              <a:bodyPr wrap="square" rtlCol="0">
                <a:spAutoFit/>
              </a:bodyPr>
              <a:lstStyle/>
              <a:p>
                <a:pPr algn="ctr"/>
                <a:r>
                  <a:rPr lang="en-GB" dirty="0" err="1">
                    <a:solidFill>
                      <a:schemeClr val="bg1"/>
                    </a:solidFill>
                    <a:latin typeface="+mj-lt"/>
                  </a:rPr>
                  <a:t>species_info</a:t>
                </a:r>
                <a:endParaRPr lang="en-GB" dirty="0">
                  <a:solidFill>
                    <a:schemeClr val="bg1"/>
                  </a:solidFill>
                  <a:latin typeface="+mj-lt"/>
                </a:endParaRPr>
              </a:p>
            </p:txBody>
          </p:sp>
        </p:grpSp>
        <p:sp>
          <p:nvSpPr>
            <p:cNvPr id="62" name="TextBox 61">
              <a:extLst>
                <a:ext uri="{FF2B5EF4-FFF2-40B4-BE49-F238E27FC236}">
                  <a16:creationId xmlns:a16="http://schemas.microsoft.com/office/drawing/2014/main" id="{1A737C28-4B7B-A8C6-7ABD-0225E44F6543}"/>
                </a:ext>
              </a:extLst>
            </p:cNvPr>
            <p:cNvSpPr txBox="1"/>
            <p:nvPr/>
          </p:nvSpPr>
          <p:spPr>
            <a:xfrm>
              <a:off x="1793658" y="2065958"/>
              <a:ext cx="3562183" cy="1892826"/>
            </a:xfrm>
            <a:prstGeom prst="rect">
              <a:avLst/>
            </a:prstGeom>
            <a:noFill/>
          </p:spPr>
          <p:txBody>
            <a:bodyPr wrap="square" rtlCol="0">
              <a:spAutoFit/>
            </a:bodyPr>
            <a:lstStyle/>
            <a:p>
              <a:pPr>
                <a:lnSpc>
                  <a:spcPct val="150000"/>
                </a:lnSpc>
              </a:pPr>
              <a:r>
                <a:rPr lang="en-GB" sz="1100" b="1" dirty="0">
                  <a:latin typeface="Courier New" panose="02070309020205020404" pitchFamily="49" charset="0"/>
                  <a:cs typeface="Courier New" panose="02070309020205020404" pitchFamily="49" charset="0"/>
                </a:rPr>
                <a:t>category: </a:t>
              </a:r>
              <a:r>
                <a:rPr lang="en-GB" sz="1100" dirty="0"/>
                <a:t>the classification of the species by category</a:t>
              </a:r>
            </a:p>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 </a:t>
              </a:r>
              <a:r>
                <a:rPr lang="en-GB" sz="1100" dirty="0"/>
                <a:t>the scientific or </a:t>
              </a:r>
              <a:r>
                <a:rPr lang="en-GB" sz="1100" dirty="0" err="1"/>
                <a:t>latin</a:t>
              </a:r>
              <a:r>
                <a:rPr lang="en-GB" sz="1100" dirty="0"/>
                <a:t> name for each species</a:t>
              </a:r>
            </a:p>
            <a:p>
              <a:pPr>
                <a:lnSpc>
                  <a:spcPct val="150000"/>
                </a:lnSpc>
              </a:pPr>
              <a:r>
                <a:rPr lang="en-GB" sz="1100" b="1" dirty="0" err="1">
                  <a:latin typeface="Courier New" panose="02070309020205020404" pitchFamily="49" charset="0"/>
                  <a:cs typeface="Courier New" panose="02070309020205020404" pitchFamily="49" charset="0"/>
                </a:rPr>
                <a:t>common_names</a:t>
              </a:r>
              <a:r>
                <a:rPr lang="en-GB" sz="1100" b="1" dirty="0">
                  <a:latin typeface="Courier New" panose="02070309020205020404" pitchFamily="49" charset="0"/>
                  <a:cs typeface="Courier New" panose="02070309020205020404" pitchFamily="49" charset="0"/>
                </a:rPr>
                <a:t>: </a:t>
              </a:r>
              <a:r>
                <a:rPr lang="en-GB" sz="1100" dirty="0"/>
                <a:t>common names for each species</a:t>
              </a:r>
            </a:p>
            <a:p>
              <a:pPr>
                <a:lnSpc>
                  <a:spcPct val="150000"/>
                </a:lnSpc>
              </a:pPr>
              <a:r>
                <a:rPr lang="en-GB" sz="1100" b="1" dirty="0" err="1">
                  <a:latin typeface="Courier New" panose="02070309020205020404" pitchFamily="49" charset="0"/>
                  <a:cs typeface="Courier New" panose="02070309020205020404" pitchFamily="49" charset="0"/>
                </a:rPr>
                <a:t>conservation_status</a:t>
              </a:r>
              <a:r>
                <a:rPr lang="en-GB" sz="1100" b="1" dirty="0">
                  <a:latin typeface="Courier New" panose="02070309020205020404" pitchFamily="49" charset="0"/>
                  <a:cs typeface="Courier New" panose="02070309020205020404" pitchFamily="49" charset="0"/>
                </a:rPr>
                <a:t>: </a:t>
              </a:r>
              <a:r>
                <a:rPr lang="en-GB" sz="1100" dirty="0"/>
                <a:t>the conservation status of the species</a:t>
              </a:r>
            </a:p>
            <a:p>
              <a:endParaRPr lang="en-GB" dirty="0"/>
            </a:p>
          </p:txBody>
        </p:sp>
      </p:grpSp>
      <p:cxnSp>
        <p:nvCxnSpPr>
          <p:cNvPr id="12" name="Straight Connector 11">
            <a:extLst>
              <a:ext uri="{FF2B5EF4-FFF2-40B4-BE49-F238E27FC236}">
                <a16:creationId xmlns:a16="http://schemas.microsoft.com/office/drawing/2014/main" id="{4667E7F1-23B1-B635-54EB-0AAB8D4488E1}"/>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B532BCEE-6734-6520-2022-E0DF73A9ACF3}"/>
              </a:ext>
            </a:extLst>
          </p:cNvPr>
          <p:cNvGrpSpPr/>
          <p:nvPr/>
        </p:nvGrpSpPr>
        <p:grpSpPr>
          <a:xfrm>
            <a:off x="7349706" y="2013818"/>
            <a:ext cx="4508919" cy="1791338"/>
            <a:chOff x="7349706" y="2013818"/>
            <a:chExt cx="4508919" cy="1791338"/>
          </a:xfrm>
        </p:grpSpPr>
        <p:sp>
          <p:nvSpPr>
            <p:cNvPr id="57" name="Rectangle 56">
              <a:extLst>
                <a:ext uri="{FF2B5EF4-FFF2-40B4-BE49-F238E27FC236}">
                  <a16:creationId xmlns:a16="http://schemas.microsoft.com/office/drawing/2014/main" id="{5DC440A8-5F53-C0CF-0F2B-B3BC66AA616A}"/>
                </a:ext>
              </a:extLst>
            </p:cNvPr>
            <p:cNvSpPr/>
            <p:nvPr/>
          </p:nvSpPr>
          <p:spPr>
            <a:xfrm>
              <a:off x="7349706" y="2013818"/>
              <a:ext cx="4508919"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8" name="Picture 57" descr="A screenshot of a computer&#10;&#10;AI-generated content may be incorrect.">
              <a:extLst>
                <a:ext uri="{FF2B5EF4-FFF2-40B4-BE49-F238E27FC236}">
                  <a16:creationId xmlns:a16="http://schemas.microsoft.com/office/drawing/2014/main" id="{6028B484-9A31-CC7F-F76B-DDD25AEA37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8185" y="2109387"/>
              <a:ext cx="4251960" cy="1600200"/>
            </a:xfrm>
            <a:prstGeom prst="rect">
              <a:avLst/>
            </a:prstGeom>
          </p:spPr>
        </p:pic>
      </p:grpSp>
      <p:grpSp>
        <p:nvGrpSpPr>
          <p:cNvPr id="59" name="Group 58">
            <a:extLst>
              <a:ext uri="{FF2B5EF4-FFF2-40B4-BE49-F238E27FC236}">
                <a16:creationId xmlns:a16="http://schemas.microsoft.com/office/drawing/2014/main" id="{EEBB40A3-4484-370B-F718-4F390271EECC}"/>
              </a:ext>
            </a:extLst>
          </p:cNvPr>
          <p:cNvGrpSpPr/>
          <p:nvPr/>
        </p:nvGrpSpPr>
        <p:grpSpPr>
          <a:xfrm>
            <a:off x="333375" y="2013818"/>
            <a:ext cx="6482750" cy="1791338"/>
            <a:chOff x="333375" y="2013818"/>
            <a:chExt cx="6482750" cy="1791338"/>
          </a:xfrm>
        </p:grpSpPr>
        <p:sp>
          <p:nvSpPr>
            <p:cNvPr id="60" name="Rectangle 59">
              <a:extLst>
                <a:ext uri="{FF2B5EF4-FFF2-40B4-BE49-F238E27FC236}">
                  <a16:creationId xmlns:a16="http://schemas.microsoft.com/office/drawing/2014/main" id="{5F47494C-84DF-82D8-C998-FB4C018377DB}"/>
                </a:ext>
              </a:extLst>
            </p:cNvPr>
            <p:cNvSpPr/>
            <p:nvPr/>
          </p:nvSpPr>
          <p:spPr>
            <a:xfrm>
              <a:off x="333375" y="2013818"/>
              <a:ext cx="6482750"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61" name="Picture 60" descr="A screenshot of a computer&#10;&#10;AI-generated content may be incorrect.">
              <a:extLst>
                <a:ext uri="{FF2B5EF4-FFF2-40B4-BE49-F238E27FC236}">
                  <a16:creationId xmlns:a16="http://schemas.microsoft.com/office/drawing/2014/main" id="{C1BF5125-52BE-E8CA-F3C9-46FA433335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746" y="2101767"/>
              <a:ext cx="6172200" cy="1615440"/>
            </a:xfrm>
            <a:prstGeom prst="rect">
              <a:avLst/>
            </a:prstGeom>
          </p:spPr>
        </p:pic>
      </p:grpSp>
      <p:sp>
        <p:nvSpPr>
          <p:cNvPr id="6" name="TextBox 5">
            <a:extLst>
              <a:ext uri="{FF2B5EF4-FFF2-40B4-BE49-F238E27FC236}">
                <a16:creationId xmlns:a16="http://schemas.microsoft.com/office/drawing/2014/main" id="{C02CF04F-EB79-6233-0067-A85CE0B9BB5A}"/>
              </a:ext>
            </a:extLst>
          </p:cNvPr>
          <p:cNvSpPr txBox="1"/>
          <p:nvPr/>
        </p:nvSpPr>
        <p:spPr>
          <a:xfrm>
            <a:off x="3922820" y="5139576"/>
            <a:ext cx="4508919" cy="1200329"/>
          </a:xfrm>
          <a:prstGeom prst="rect">
            <a:avLst/>
          </a:prstGeom>
          <a:noFill/>
        </p:spPr>
        <p:txBody>
          <a:bodyPr wrap="square" rtlCol="0">
            <a:spAutoFit/>
          </a:bodyPr>
          <a:lstStyle/>
          <a:p>
            <a:pPr algn="ctr"/>
            <a:r>
              <a:rPr lang="en-GB" dirty="0">
                <a:solidFill>
                  <a:schemeClr val="bg1"/>
                </a:solidFill>
              </a:rPr>
              <a:t>After previewing the data, we began to look at the columns in the datasets.</a:t>
            </a:r>
          </a:p>
          <a:p>
            <a:pPr algn="ctr"/>
            <a:r>
              <a:rPr lang="en-GB" dirty="0">
                <a:solidFill>
                  <a:schemeClr val="bg1"/>
                </a:solidFill>
              </a:rPr>
              <a:t>Some information on each column is displayed above.</a:t>
            </a:r>
          </a:p>
        </p:txBody>
      </p:sp>
      <p:sp>
        <p:nvSpPr>
          <p:cNvPr id="11" name="Title 1">
            <a:extLst>
              <a:ext uri="{FF2B5EF4-FFF2-40B4-BE49-F238E27FC236}">
                <a16:creationId xmlns:a16="http://schemas.microsoft.com/office/drawing/2014/main" id="{88DD928E-5C64-09EC-FD00-DDCBA645DD16}"/>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sp>
        <p:nvSpPr>
          <p:cNvPr id="13" name="TextBox 12">
            <a:extLst>
              <a:ext uri="{FF2B5EF4-FFF2-40B4-BE49-F238E27FC236}">
                <a16:creationId xmlns:a16="http://schemas.microsoft.com/office/drawing/2014/main" id="{06D77218-AF5D-6C3A-E177-ED6FEF7241DA}"/>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grpSp>
        <p:nvGrpSpPr>
          <p:cNvPr id="14" name="Group 13">
            <a:extLst>
              <a:ext uri="{FF2B5EF4-FFF2-40B4-BE49-F238E27FC236}">
                <a16:creationId xmlns:a16="http://schemas.microsoft.com/office/drawing/2014/main" id="{1F8D394C-7372-9BDE-C607-1EAA76392282}"/>
              </a:ext>
            </a:extLst>
          </p:cNvPr>
          <p:cNvGrpSpPr/>
          <p:nvPr/>
        </p:nvGrpSpPr>
        <p:grpSpPr>
          <a:xfrm>
            <a:off x="454938" y="547046"/>
            <a:ext cx="723904" cy="723901"/>
            <a:chOff x="3406955" y="3174046"/>
            <a:chExt cx="630400" cy="630398"/>
          </a:xfrm>
        </p:grpSpPr>
        <p:sp>
          <p:nvSpPr>
            <p:cNvPr id="15" name="Oval 14">
              <a:extLst>
                <a:ext uri="{FF2B5EF4-FFF2-40B4-BE49-F238E27FC236}">
                  <a16:creationId xmlns:a16="http://schemas.microsoft.com/office/drawing/2014/main" id="{58390A40-13F4-AB98-562D-06AB996945E2}"/>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6" name="Graphic 15" descr="Folder Search outline">
              <a:extLst>
                <a:ext uri="{FF2B5EF4-FFF2-40B4-BE49-F238E27FC236}">
                  <a16:creationId xmlns:a16="http://schemas.microsoft.com/office/drawing/2014/main" id="{4D807AAF-7285-23FD-8069-B02E4A92310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23800718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9EB241E7-2961-F8F9-8968-88E00A484E81}"/>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7CDD2D5C-E3ED-6E2D-176C-47834D733FB1}"/>
              </a:ext>
            </a:extLst>
          </p:cNvPr>
          <p:cNvGrpSpPr/>
          <p:nvPr/>
        </p:nvGrpSpPr>
        <p:grpSpPr>
          <a:xfrm>
            <a:off x="8118281" y="3717207"/>
            <a:ext cx="3188473" cy="2794970"/>
            <a:chOff x="8118281" y="3738845"/>
            <a:chExt cx="3188473" cy="2794970"/>
          </a:xfrm>
        </p:grpSpPr>
        <p:grpSp>
          <p:nvGrpSpPr>
            <p:cNvPr id="14" name="Group 13">
              <a:extLst>
                <a:ext uri="{FF2B5EF4-FFF2-40B4-BE49-F238E27FC236}">
                  <a16:creationId xmlns:a16="http://schemas.microsoft.com/office/drawing/2014/main" id="{8C571B13-E826-4F8E-AE31-7274FBC38469}"/>
                </a:ext>
              </a:extLst>
            </p:cNvPr>
            <p:cNvGrpSpPr/>
            <p:nvPr/>
          </p:nvGrpSpPr>
          <p:grpSpPr>
            <a:xfrm>
              <a:off x="8118281" y="3805152"/>
              <a:ext cx="3188473" cy="2728663"/>
              <a:chOff x="8208034" y="2013817"/>
              <a:chExt cx="2984740" cy="2728663"/>
            </a:xfrm>
          </p:grpSpPr>
          <p:grpSp>
            <p:nvGrpSpPr>
              <p:cNvPr id="19" name="Group 18">
                <a:extLst>
                  <a:ext uri="{FF2B5EF4-FFF2-40B4-BE49-F238E27FC236}">
                    <a16:creationId xmlns:a16="http://schemas.microsoft.com/office/drawing/2014/main" id="{F4411A15-A906-70A9-70DD-108F847A1886}"/>
                  </a:ext>
                </a:extLst>
              </p:cNvPr>
              <p:cNvGrpSpPr/>
              <p:nvPr/>
            </p:nvGrpSpPr>
            <p:grpSpPr>
              <a:xfrm>
                <a:off x="8208034" y="3436194"/>
                <a:ext cx="2984740" cy="1306286"/>
                <a:chOff x="8208034" y="3436194"/>
                <a:chExt cx="2984740" cy="1306286"/>
              </a:xfrm>
            </p:grpSpPr>
            <p:sp>
              <p:nvSpPr>
                <p:cNvPr id="30" name="Arrow: Pentagon 29">
                  <a:extLst>
                    <a:ext uri="{FF2B5EF4-FFF2-40B4-BE49-F238E27FC236}">
                      <a16:creationId xmlns:a16="http://schemas.microsoft.com/office/drawing/2014/main" id="{CA222CFE-D73B-6884-F76A-2782FAE475CC}"/>
                    </a:ext>
                  </a:extLst>
                </p:cNvPr>
                <p:cNvSpPr/>
                <p:nvPr/>
              </p:nvSpPr>
              <p:spPr>
                <a:xfrm rot="5400000">
                  <a:off x="9047261" y="2670292"/>
                  <a:ext cx="1306286" cy="2838090"/>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TextBox 30">
                  <a:extLst>
                    <a:ext uri="{FF2B5EF4-FFF2-40B4-BE49-F238E27FC236}">
                      <a16:creationId xmlns:a16="http://schemas.microsoft.com/office/drawing/2014/main" id="{503C0197-08BB-EB38-1A05-6451C216829A}"/>
                    </a:ext>
                  </a:extLst>
                </p:cNvPr>
                <p:cNvSpPr txBox="1"/>
                <p:nvPr/>
              </p:nvSpPr>
              <p:spPr>
                <a:xfrm>
                  <a:off x="8208034" y="3834410"/>
                  <a:ext cx="2984740" cy="369332"/>
                </a:xfrm>
                <a:prstGeom prst="rect">
                  <a:avLst/>
                </a:prstGeom>
                <a:noFill/>
              </p:spPr>
              <p:txBody>
                <a:bodyPr wrap="square" rtlCol="0">
                  <a:spAutoFit/>
                </a:bodyPr>
                <a:lstStyle/>
                <a:p>
                  <a:pPr algn="ctr"/>
                  <a:r>
                    <a:rPr lang="en-GB" dirty="0">
                      <a:solidFill>
                        <a:schemeClr val="bg1"/>
                      </a:solidFill>
                      <a:latin typeface="+mj-lt"/>
                    </a:rPr>
                    <a:t>observations</a:t>
                  </a:r>
                </a:p>
              </p:txBody>
            </p:sp>
          </p:grpSp>
          <p:sp>
            <p:nvSpPr>
              <p:cNvPr id="22" name="Rectangle 21">
                <a:extLst>
                  <a:ext uri="{FF2B5EF4-FFF2-40B4-BE49-F238E27FC236}">
                    <a16:creationId xmlns:a16="http://schemas.microsoft.com/office/drawing/2014/main" id="{A18FA9E7-865F-5906-7227-7FFAB18FAE52}"/>
                  </a:ext>
                </a:extLst>
              </p:cNvPr>
              <p:cNvSpPr/>
              <p:nvPr/>
            </p:nvSpPr>
            <p:spPr>
              <a:xfrm>
                <a:off x="8281359" y="2013817"/>
                <a:ext cx="2838090" cy="17913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8" name="TextBox 17">
              <a:extLst>
                <a:ext uri="{FF2B5EF4-FFF2-40B4-BE49-F238E27FC236}">
                  <a16:creationId xmlns:a16="http://schemas.microsoft.com/office/drawing/2014/main" id="{FFBF9283-B96A-6BD6-50C5-8FC087401DA1}"/>
                </a:ext>
              </a:extLst>
            </p:cNvPr>
            <p:cNvSpPr txBox="1"/>
            <p:nvPr/>
          </p:nvSpPr>
          <p:spPr>
            <a:xfrm>
              <a:off x="8366470" y="3738845"/>
              <a:ext cx="2736066" cy="2146742"/>
            </a:xfrm>
            <a:prstGeom prst="rect">
              <a:avLst/>
            </a:prstGeom>
            <a:noFill/>
          </p:spPr>
          <p:txBody>
            <a:bodyPr wrap="square" rtlCol="0">
              <a:spAutoFit/>
            </a:bodyPr>
            <a:lstStyle/>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a:t>
              </a:r>
              <a:r>
                <a:rPr lang="en-GB" sz="1100" dirty="0"/>
                <a:t> the scientific names of each species</a:t>
              </a:r>
            </a:p>
            <a:p>
              <a:pPr>
                <a:lnSpc>
                  <a:spcPct val="150000"/>
                </a:lnSpc>
              </a:pPr>
              <a:r>
                <a:rPr lang="en-GB" sz="1100" b="1" dirty="0" err="1">
                  <a:latin typeface="Courier New" panose="02070309020205020404" pitchFamily="49" charset="0"/>
                  <a:cs typeface="Courier New" panose="02070309020205020404" pitchFamily="49" charset="0"/>
                </a:rPr>
                <a:t>park_name</a:t>
              </a:r>
              <a:r>
                <a:rPr lang="en-GB" sz="1100" b="1" dirty="0">
                  <a:latin typeface="Courier New" panose="02070309020205020404" pitchFamily="49" charset="0"/>
                  <a:cs typeface="Courier New" panose="02070309020205020404" pitchFamily="49" charset="0"/>
                </a:rPr>
                <a:t>:</a:t>
              </a:r>
              <a:r>
                <a:rPr lang="en-GB" sz="1100" dirty="0"/>
                <a:t> the name of the national park where the observations were made</a:t>
              </a:r>
            </a:p>
            <a:p>
              <a:pPr>
                <a:lnSpc>
                  <a:spcPct val="150000"/>
                </a:lnSpc>
              </a:pPr>
              <a:r>
                <a:rPr lang="en-GB" sz="1100" b="1" dirty="0">
                  <a:latin typeface="Courier New" panose="02070309020205020404" pitchFamily="49" charset="0"/>
                  <a:cs typeface="Courier New" panose="02070309020205020404" pitchFamily="49" charset="0"/>
                </a:rPr>
                <a:t>observations:</a:t>
              </a:r>
              <a:r>
                <a:rPr lang="en-GB" sz="1100" dirty="0"/>
                <a:t> the number of observations of the species made over the past week</a:t>
              </a:r>
            </a:p>
            <a:p>
              <a:endParaRPr lang="en-GB" dirty="0"/>
            </a:p>
          </p:txBody>
        </p:sp>
      </p:grpSp>
      <p:grpSp>
        <p:nvGrpSpPr>
          <p:cNvPr id="32" name="Group 31">
            <a:extLst>
              <a:ext uri="{FF2B5EF4-FFF2-40B4-BE49-F238E27FC236}">
                <a16:creationId xmlns:a16="http://schemas.microsoft.com/office/drawing/2014/main" id="{30450F73-C422-C20B-291A-5333D64C8022}"/>
              </a:ext>
            </a:extLst>
          </p:cNvPr>
          <p:cNvGrpSpPr/>
          <p:nvPr/>
        </p:nvGrpSpPr>
        <p:grpSpPr>
          <a:xfrm>
            <a:off x="1699364" y="3783516"/>
            <a:ext cx="3753289" cy="2728661"/>
            <a:chOff x="1699364" y="2013818"/>
            <a:chExt cx="3753289" cy="2728661"/>
          </a:xfrm>
        </p:grpSpPr>
        <p:grpSp>
          <p:nvGrpSpPr>
            <p:cNvPr id="33" name="Group 32">
              <a:extLst>
                <a:ext uri="{FF2B5EF4-FFF2-40B4-BE49-F238E27FC236}">
                  <a16:creationId xmlns:a16="http://schemas.microsoft.com/office/drawing/2014/main" id="{47421F29-E769-1DCE-8C76-273B27A8376B}"/>
                </a:ext>
              </a:extLst>
            </p:cNvPr>
            <p:cNvGrpSpPr/>
            <p:nvPr/>
          </p:nvGrpSpPr>
          <p:grpSpPr>
            <a:xfrm>
              <a:off x="1699364" y="2013818"/>
              <a:ext cx="3753289" cy="2728661"/>
              <a:chOff x="1699364" y="2013819"/>
              <a:chExt cx="3753289" cy="2728661"/>
            </a:xfrm>
          </p:grpSpPr>
          <p:grpSp>
            <p:nvGrpSpPr>
              <p:cNvPr id="35" name="Group 34">
                <a:extLst>
                  <a:ext uri="{FF2B5EF4-FFF2-40B4-BE49-F238E27FC236}">
                    <a16:creationId xmlns:a16="http://schemas.microsoft.com/office/drawing/2014/main" id="{1EC49906-5A4C-D75D-D838-5B6469635A7D}"/>
                  </a:ext>
                </a:extLst>
              </p:cNvPr>
              <p:cNvGrpSpPr/>
              <p:nvPr/>
            </p:nvGrpSpPr>
            <p:grpSpPr>
              <a:xfrm>
                <a:off x="1699364" y="2013819"/>
                <a:ext cx="3753289" cy="2728661"/>
                <a:chOff x="1699364" y="2013819"/>
                <a:chExt cx="3753289" cy="2728661"/>
              </a:xfrm>
            </p:grpSpPr>
            <p:sp>
              <p:nvSpPr>
                <p:cNvPr id="37" name="Arrow: Pentagon 36">
                  <a:extLst>
                    <a:ext uri="{FF2B5EF4-FFF2-40B4-BE49-F238E27FC236}">
                      <a16:creationId xmlns:a16="http://schemas.microsoft.com/office/drawing/2014/main" id="{DE021DC2-99C4-2504-208A-B402442C4477}"/>
                    </a:ext>
                  </a:extLst>
                </p:cNvPr>
                <p:cNvSpPr/>
                <p:nvPr/>
              </p:nvSpPr>
              <p:spPr>
                <a:xfrm rot="5400000">
                  <a:off x="2922865" y="2212693"/>
                  <a:ext cx="1306286" cy="3753287"/>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8" name="Rectangle 37">
                  <a:extLst>
                    <a:ext uri="{FF2B5EF4-FFF2-40B4-BE49-F238E27FC236}">
                      <a16:creationId xmlns:a16="http://schemas.microsoft.com/office/drawing/2014/main" id="{BD8A7C2C-03DB-AC62-BECB-E4C914936072}"/>
                    </a:ext>
                  </a:extLst>
                </p:cNvPr>
                <p:cNvSpPr/>
                <p:nvPr/>
              </p:nvSpPr>
              <p:spPr>
                <a:xfrm>
                  <a:off x="1699365" y="2013819"/>
                  <a:ext cx="3753288" cy="17913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6" name="TextBox 35">
                <a:extLst>
                  <a:ext uri="{FF2B5EF4-FFF2-40B4-BE49-F238E27FC236}">
                    <a16:creationId xmlns:a16="http://schemas.microsoft.com/office/drawing/2014/main" id="{B8774F9C-4AEA-B939-6548-CBB99A011E5C}"/>
                  </a:ext>
                </a:extLst>
              </p:cNvPr>
              <p:cNvSpPr txBox="1"/>
              <p:nvPr/>
            </p:nvSpPr>
            <p:spPr>
              <a:xfrm>
                <a:off x="2097476" y="3834410"/>
                <a:ext cx="2984740" cy="369332"/>
              </a:xfrm>
              <a:prstGeom prst="rect">
                <a:avLst/>
              </a:prstGeom>
              <a:noFill/>
            </p:spPr>
            <p:txBody>
              <a:bodyPr wrap="square" rtlCol="0">
                <a:spAutoFit/>
              </a:bodyPr>
              <a:lstStyle/>
              <a:p>
                <a:pPr algn="ctr"/>
                <a:r>
                  <a:rPr lang="en-GB" dirty="0" err="1">
                    <a:solidFill>
                      <a:schemeClr val="bg1"/>
                    </a:solidFill>
                    <a:latin typeface="+mj-lt"/>
                  </a:rPr>
                  <a:t>species_info</a:t>
                </a:r>
                <a:endParaRPr lang="en-GB" dirty="0">
                  <a:solidFill>
                    <a:schemeClr val="bg1"/>
                  </a:solidFill>
                  <a:latin typeface="+mj-lt"/>
                </a:endParaRPr>
              </a:p>
            </p:txBody>
          </p:sp>
        </p:grpSp>
        <p:sp>
          <p:nvSpPr>
            <p:cNvPr id="34" name="TextBox 33">
              <a:extLst>
                <a:ext uri="{FF2B5EF4-FFF2-40B4-BE49-F238E27FC236}">
                  <a16:creationId xmlns:a16="http://schemas.microsoft.com/office/drawing/2014/main" id="{75DB8E53-C28E-7026-B69F-CD13590F03C6}"/>
                </a:ext>
              </a:extLst>
            </p:cNvPr>
            <p:cNvSpPr txBox="1"/>
            <p:nvPr/>
          </p:nvSpPr>
          <p:spPr>
            <a:xfrm>
              <a:off x="1793658" y="2065958"/>
              <a:ext cx="3562183" cy="1892826"/>
            </a:xfrm>
            <a:prstGeom prst="rect">
              <a:avLst/>
            </a:prstGeom>
            <a:noFill/>
          </p:spPr>
          <p:txBody>
            <a:bodyPr wrap="square" rtlCol="0">
              <a:spAutoFit/>
            </a:bodyPr>
            <a:lstStyle/>
            <a:p>
              <a:pPr>
                <a:lnSpc>
                  <a:spcPct val="150000"/>
                </a:lnSpc>
              </a:pPr>
              <a:r>
                <a:rPr lang="en-GB" sz="1100" b="1" dirty="0">
                  <a:latin typeface="Courier New" panose="02070309020205020404" pitchFamily="49" charset="0"/>
                  <a:cs typeface="Courier New" panose="02070309020205020404" pitchFamily="49" charset="0"/>
                </a:rPr>
                <a:t>category: </a:t>
              </a:r>
              <a:r>
                <a:rPr lang="en-GB" sz="1100" dirty="0"/>
                <a:t>the classification of the species by category</a:t>
              </a:r>
            </a:p>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 </a:t>
              </a:r>
              <a:r>
                <a:rPr lang="en-GB" sz="1100" dirty="0"/>
                <a:t>the scientific or </a:t>
              </a:r>
              <a:r>
                <a:rPr lang="en-GB" sz="1100" dirty="0" err="1"/>
                <a:t>latin</a:t>
              </a:r>
              <a:r>
                <a:rPr lang="en-GB" sz="1100" dirty="0"/>
                <a:t> name for each species</a:t>
              </a:r>
            </a:p>
            <a:p>
              <a:pPr>
                <a:lnSpc>
                  <a:spcPct val="150000"/>
                </a:lnSpc>
              </a:pPr>
              <a:r>
                <a:rPr lang="en-GB" sz="1100" b="1" dirty="0" err="1">
                  <a:latin typeface="Courier New" panose="02070309020205020404" pitchFamily="49" charset="0"/>
                  <a:cs typeface="Courier New" panose="02070309020205020404" pitchFamily="49" charset="0"/>
                </a:rPr>
                <a:t>common_names</a:t>
              </a:r>
              <a:r>
                <a:rPr lang="en-GB" sz="1100" b="1" dirty="0">
                  <a:latin typeface="Courier New" panose="02070309020205020404" pitchFamily="49" charset="0"/>
                  <a:cs typeface="Courier New" panose="02070309020205020404" pitchFamily="49" charset="0"/>
                </a:rPr>
                <a:t>: </a:t>
              </a:r>
              <a:r>
                <a:rPr lang="en-GB" sz="1100" dirty="0"/>
                <a:t>common names for each species</a:t>
              </a:r>
            </a:p>
            <a:p>
              <a:pPr>
                <a:lnSpc>
                  <a:spcPct val="150000"/>
                </a:lnSpc>
              </a:pPr>
              <a:r>
                <a:rPr lang="en-GB" sz="1100" b="1" dirty="0" err="1">
                  <a:latin typeface="Courier New" panose="02070309020205020404" pitchFamily="49" charset="0"/>
                  <a:cs typeface="Courier New" panose="02070309020205020404" pitchFamily="49" charset="0"/>
                </a:rPr>
                <a:t>conservation_status</a:t>
              </a:r>
              <a:r>
                <a:rPr lang="en-GB" sz="1100" b="1" dirty="0">
                  <a:latin typeface="Courier New" panose="02070309020205020404" pitchFamily="49" charset="0"/>
                  <a:cs typeface="Courier New" panose="02070309020205020404" pitchFamily="49" charset="0"/>
                </a:rPr>
                <a:t>: </a:t>
              </a:r>
              <a:r>
                <a:rPr lang="en-GB" sz="1100" dirty="0"/>
                <a:t>the conservation status of the species</a:t>
              </a:r>
            </a:p>
            <a:p>
              <a:endParaRPr lang="en-GB" dirty="0"/>
            </a:p>
          </p:txBody>
        </p:sp>
      </p:grpSp>
      <p:cxnSp>
        <p:nvCxnSpPr>
          <p:cNvPr id="12" name="Straight Connector 11">
            <a:extLst>
              <a:ext uri="{FF2B5EF4-FFF2-40B4-BE49-F238E27FC236}">
                <a16:creationId xmlns:a16="http://schemas.microsoft.com/office/drawing/2014/main" id="{B86AA40C-A072-4BB9-D262-B08B628E30FA}"/>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B74D8E5C-D258-C9D7-128E-812D6C3331C9}"/>
              </a:ext>
            </a:extLst>
          </p:cNvPr>
          <p:cNvGrpSpPr/>
          <p:nvPr/>
        </p:nvGrpSpPr>
        <p:grpSpPr>
          <a:xfrm>
            <a:off x="7349706" y="2013818"/>
            <a:ext cx="4508919" cy="1791338"/>
            <a:chOff x="7349706" y="2013818"/>
            <a:chExt cx="4508919" cy="1791338"/>
          </a:xfrm>
        </p:grpSpPr>
        <p:sp>
          <p:nvSpPr>
            <p:cNvPr id="17" name="Rectangle 16">
              <a:extLst>
                <a:ext uri="{FF2B5EF4-FFF2-40B4-BE49-F238E27FC236}">
                  <a16:creationId xmlns:a16="http://schemas.microsoft.com/office/drawing/2014/main" id="{2FD82182-2526-E6AD-8D74-39E12F38C9D3}"/>
                </a:ext>
              </a:extLst>
            </p:cNvPr>
            <p:cNvSpPr/>
            <p:nvPr/>
          </p:nvSpPr>
          <p:spPr>
            <a:xfrm>
              <a:off x="7349706" y="2013818"/>
              <a:ext cx="4508919"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8" name="Picture 7" descr="A screenshot of a computer&#10;&#10;AI-generated content may be incorrect.">
              <a:extLst>
                <a:ext uri="{FF2B5EF4-FFF2-40B4-BE49-F238E27FC236}">
                  <a16:creationId xmlns:a16="http://schemas.microsoft.com/office/drawing/2014/main" id="{E707B4B6-B0E2-A76A-A8E5-07DEAFA55D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8185" y="2109387"/>
              <a:ext cx="4251960" cy="1600200"/>
            </a:xfrm>
            <a:prstGeom prst="rect">
              <a:avLst/>
            </a:prstGeom>
          </p:spPr>
        </p:pic>
      </p:grpSp>
      <p:grpSp>
        <p:nvGrpSpPr>
          <p:cNvPr id="28" name="Group 27">
            <a:extLst>
              <a:ext uri="{FF2B5EF4-FFF2-40B4-BE49-F238E27FC236}">
                <a16:creationId xmlns:a16="http://schemas.microsoft.com/office/drawing/2014/main" id="{AD0A5DAD-CE85-6BC0-053F-00CA3A372DB0}"/>
              </a:ext>
            </a:extLst>
          </p:cNvPr>
          <p:cNvGrpSpPr/>
          <p:nvPr/>
        </p:nvGrpSpPr>
        <p:grpSpPr>
          <a:xfrm>
            <a:off x="333375" y="2013818"/>
            <a:ext cx="6482750" cy="1791338"/>
            <a:chOff x="333375" y="2013818"/>
            <a:chExt cx="6482750" cy="1791338"/>
          </a:xfrm>
        </p:grpSpPr>
        <p:sp>
          <p:nvSpPr>
            <p:cNvPr id="15" name="Rectangle 14">
              <a:extLst>
                <a:ext uri="{FF2B5EF4-FFF2-40B4-BE49-F238E27FC236}">
                  <a16:creationId xmlns:a16="http://schemas.microsoft.com/office/drawing/2014/main" id="{68D199D7-A1B0-67A5-742F-3A60AB2ED697}"/>
                </a:ext>
              </a:extLst>
            </p:cNvPr>
            <p:cNvSpPr/>
            <p:nvPr/>
          </p:nvSpPr>
          <p:spPr>
            <a:xfrm>
              <a:off x="333375" y="2013818"/>
              <a:ext cx="6482750"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descr="A screenshot of a computer&#10;&#10;AI-generated content may be incorrect.">
              <a:extLst>
                <a:ext uri="{FF2B5EF4-FFF2-40B4-BE49-F238E27FC236}">
                  <a16:creationId xmlns:a16="http://schemas.microsoft.com/office/drawing/2014/main" id="{48EDD73F-6B5A-6370-C9D2-4211CD04415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746" y="2101767"/>
              <a:ext cx="6172200" cy="1615440"/>
            </a:xfrm>
            <a:prstGeom prst="rect">
              <a:avLst/>
            </a:prstGeom>
          </p:spPr>
        </p:pic>
      </p:grpSp>
      <p:sp>
        <p:nvSpPr>
          <p:cNvPr id="11" name="TextBox 10">
            <a:extLst>
              <a:ext uri="{FF2B5EF4-FFF2-40B4-BE49-F238E27FC236}">
                <a16:creationId xmlns:a16="http://schemas.microsoft.com/office/drawing/2014/main" id="{A1279417-5C2B-3F2E-E0F9-1A6A873BFDCE}"/>
              </a:ext>
            </a:extLst>
          </p:cNvPr>
          <p:cNvSpPr txBox="1"/>
          <p:nvPr/>
        </p:nvSpPr>
        <p:spPr>
          <a:xfrm>
            <a:off x="3922820" y="7098716"/>
            <a:ext cx="4508919" cy="1200329"/>
          </a:xfrm>
          <a:prstGeom prst="rect">
            <a:avLst/>
          </a:prstGeom>
          <a:noFill/>
        </p:spPr>
        <p:txBody>
          <a:bodyPr wrap="square" rtlCol="0">
            <a:spAutoFit/>
          </a:bodyPr>
          <a:lstStyle/>
          <a:p>
            <a:pPr algn="ctr"/>
            <a:r>
              <a:rPr lang="en-GB" dirty="0">
                <a:solidFill>
                  <a:schemeClr val="bg1"/>
                </a:solidFill>
              </a:rPr>
              <a:t>After previewing the data, we began to look at the columns in the datasets.</a:t>
            </a:r>
          </a:p>
          <a:p>
            <a:pPr algn="ctr"/>
            <a:r>
              <a:rPr lang="en-GB" dirty="0">
                <a:solidFill>
                  <a:schemeClr val="bg1"/>
                </a:solidFill>
              </a:rPr>
              <a:t>Some information on each column is displayed above.</a:t>
            </a:r>
          </a:p>
        </p:txBody>
      </p:sp>
      <p:sp>
        <p:nvSpPr>
          <p:cNvPr id="13" name="TextBox 12">
            <a:extLst>
              <a:ext uri="{FF2B5EF4-FFF2-40B4-BE49-F238E27FC236}">
                <a16:creationId xmlns:a16="http://schemas.microsoft.com/office/drawing/2014/main" id="{B43845C0-4A44-06E4-105D-36514C9955C1}"/>
              </a:ext>
            </a:extLst>
          </p:cNvPr>
          <p:cNvSpPr txBox="1"/>
          <p:nvPr/>
        </p:nvSpPr>
        <p:spPr>
          <a:xfrm>
            <a:off x="386392" y="7098715"/>
            <a:ext cx="4969450" cy="923330"/>
          </a:xfrm>
          <a:prstGeom prst="rect">
            <a:avLst/>
          </a:prstGeom>
          <a:noFill/>
        </p:spPr>
        <p:txBody>
          <a:bodyPr wrap="square" rtlCol="0">
            <a:spAutoFit/>
          </a:bodyPr>
          <a:lstStyle/>
          <a:p>
            <a:r>
              <a:rPr lang="en-GB" dirty="0">
                <a:solidFill>
                  <a:schemeClr val="bg1"/>
                </a:solidFill>
              </a:rPr>
              <a:t>After examining each column in the two </a:t>
            </a:r>
            <a:r>
              <a:rPr lang="en-GB" dirty="0" err="1">
                <a:solidFill>
                  <a:schemeClr val="bg1"/>
                </a:solidFill>
              </a:rPr>
              <a:t>dataframes</a:t>
            </a:r>
            <a:r>
              <a:rPr lang="en-GB" dirty="0">
                <a:solidFill>
                  <a:schemeClr val="bg1"/>
                </a:solidFill>
              </a:rPr>
              <a:t>, we took a closer look at some of the columns and discovered some key information. </a:t>
            </a:r>
          </a:p>
        </p:txBody>
      </p:sp>
      <p:cxnSp>
        <p:nvCxnSpPr>
          <p:cNvPr id="16" name="Straight Arrow Connector 15">
            <a:extLst>
              <a:ext uri="{FF2B5EF4-FFF2-40B4-BE49-F238E27FC236}">
                <a16:creationId xmlns:a16="http://schemas.microsoft.com/office/drawing/2014/main" id="{7413EA3A-C5FE-0E04-996B-3D95C11AC58C}"/>
              </a:ext>
            </a:extLst>
          </p:cNvPr>
          <p:cNvCxnSpPr>
            <a:cxnSpLocks/>
          </p:cNvCxnSpPr>
          <p:nvPr/>
        </p:nvCxnSpPr>
        <p:spPr>
          <a:xfrm flipV="1">
            <a:off x="5633906" y="7559362"/>
            <a:ext cx="924188" cy="101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8B144B98-03D4-A946-A164-C109D5579BF9}"/>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sp>
        <p:nvSpPr>
          <p:cNvPr id="23" name="TextBox 22">
            <a:extLst>
              <a:ext uri="{FF2B5EF4-FFF2-40B4-BE49-F238E27FC236}">
                <a16:creationId xmlns:a16="http://schemas.microsoft.com/office/drawing/2014/main" id="{B035A2FC-5857-4754-166A-83C41AD88E8C}"/>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grpSp>
        <p:nvGrpSpPr>
          <p:cNvPr id="24" name="Group 23">
            <a:extLst>
              <a:ext uri="{FF2B5EF4-FFF2-40B4-BE49-F238E27FC236}">
                <a16:creationId xmlns:a16="http://schemas.microsoft.com/office/drawing/2014/main" id="{0CF9C81F-1E9B-1A02-623D-183B40CD2EC3}"/>
              </a:ext>
            </a:extLst>
          </p:cNvPr>
          <p:cNvGrpSpPr/>
          <p:nvPr/>
        </p:nvGrpSpPr>
        <p:grpSpPr>
          <a:xfrm>
            <a:off x="454938" y="547046"/>
            <a:ext cx="723904" cy="723901"/>
            <a:chOff x="3406955" y="3174046"/>
            <a:chExt cx="630400" cy="630398"/>
          </a:xfrm>
        </p:grpSpPr>
        <p:sp>
          <p:nvSpPr>
            <p:cNvPr id="25" name="Oval 24">
              <a:extLst>
                <a:ext uri="{FF2B5EF4-FFF2-40B4-BE49-F238E27FC236}">
                  <a16:creationId xmlns:a16="http://schemas.microsoft.com/office/drawing/2014/main" id="{BB0EBE80-2FEC-C5D6-CD12-BF337DEDF5BB}"/>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26" name="Graphic 25" descr="Folder Search outline">
              <a:extLst>
                <a:ext uri="{FF2B5EF4-FFF2-40B4-BE49-F238E27FC236}">
                  <a16:creationId xmlns:a16="http://schemas.microsoft.com/office/drawing/2014/main" id="{4A3B474A-5DE5-E201-F301-11D0C4198CE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3621029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818AA3F9-4A64-2BB9-C67C-5E04ABDA15AE}"/>
            </a:ext>
          </a:extLst>
        </p:cNvPr>
        <p:cNvGrpSpPr/>
        <p:nvPr/>
      </p:nvGrpSpPr>
      <p:grpSpPr>
        <a:xfrm>
          <a:off x="0" y="0"/>
          <a:ext cx="0" cy="0"/>
          <a:chOff x="0" y="0"/>
          <a:chExt cx="0" cy="0"/>
        </a:xfrm>
      </p:grpSpPr>
      <p:grpSp>
        <p:nvGrpSpPr>
          <p:cNvPr id="65" name="Group 64">
            <a:extLst>
              <a:ext uri="{FF2B5EF4-FFF2-40B4-BE49-F238E27FC236}">
                <a16:creationId xmlns:a16="http://schemas.microsoft.com/office/drawing/2014/main" id="{9D02A13A-25F6-CC60-D267-D03C11610F60}"/>
              </a:ext>
            </a:extLst>
          </p:cNvPr>
          <p:cNvGrpSpPr/>
          <p:nvPr/>
        </p:nvGrpSpPr>
        <p:grpSpPr>
          <a:xfrm>
            <a:off x="8118281" y="1947509"/>
            <a:ext cx="3188473" cy="2794970"/>
            <a:chOff x="8118281" y="3738845"/>
            <a:chExt cx="3188473" cy="2794970"/>
          </a:xfrm>
        </p:grpSpPr>
        <p:grpSp>
          <p:nvGrpSpPr>
            <p:cNvPr id="46" name="Group 45">
              <a:extLst>
                <a:ext uri="{FF2B5EF4-FFF2-40B4-BE49-F238E27FC236}">
                  <a16:creationId xmlns:a16="http://schemas.microsoft.com/office/drawing/2014/main" id="{71F6E765-D163-E00A-C1CC-30B6C4CB38ED}"/>
                </a:ext>
              </a:extLst>
            </p:cNvPr>
            <p:cNvGrpSpPr/>
            <p:nvPr/>
          </p:nvGrpSpPr>
          <p:grpSpPr>
            <a:xfrm>
              <a:off x="8118281" y="3805152"/>
              <a:ext cx="3188473" cy="2728663"/>
              <a:chOff x="8208034" y="2013817"/>
              <a:chExt cx="2984740" cy="2728663"/>
            </a:xfrm>
          </p:grpSpPr>
          <p:grpSp>
            <p:nvGrpSpPr>
              <p:cNvPr id="47" name="Group 46">
                <a:extLst>
                  <a:ext uri="{FF2B5EF4-FFF2-40B4-BE49-F238E27FC236}">
                    <a16:creationId xmlns:a16="http://schemas.microsoft.com/office/drawing/2014/main" id="{B31B17D2-B7F8-8F60-8325-CD668E557EDE}"/>
                  </a:ext>
                </a:extLst>
              </p:cNvPr>
              <p:cNvGrpSpPr/>
              <p:nvPr/>
            </p:nvGrpSpPr>
            <p:grpSpPr>
              <a:xfrm>
                <a:off x="8208034" y="3436194"/>
                <a:ext cx="2984740" cy="1306286"/>
                <a:chOff x="8208034" y="3436194"/>
                <a:chExt cx="2984740" cy="1306286"/>
              </a:xfrm>
            </p:grpSpPr>
            <p:sp>
              <p:nvSpPr>
                <p:cNvPr id="49" name="Arrow: Pentagon 48">
                  <a:extLst>
                    <a:ext uri="{FF2B5EF4-FFF2-40B4-BE49-F238E27FC236}">
                      <a16:creationId xmlns:a16="http://schemas.microsoft.com/office/drawing/2014/main" id="{66CDF627-BAEA-CDCC-399A-77885C8BD3E6}"/>
                    </a:ext>
                  </a:extLst>
                </p:cNvPr>
                <p:cNvSpPr/>
                <p:nvPr/>
              </p:nvSpPr>
              <p:spPr>
                <a:xfrm rot="5400000">
                  <a:off x="9047261" y="2670292"/>
                  <a:ext cx="1306286" cy="2838090"/>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0" name="TextBox 49">
                  <a:extLst>
                    <a:ext uri="{FF2B5EF4-FFF2-40B4-BE49-F238E27FC236}">
                      <a16:creationId xmlns:a16="http://schemas.microsoft.com/office/drawing/2014/main" id="{EA3A6574-48DD-2028-5473-B04F820981EF}"/>
                    </a:ext>
                  </a:extLst>
                </p:cNvPr>
                <p:cNvSpPr txBox="1"/>
                <p:nvPr/>
              </p:nvSpPr>
              <p:spPr>
                <a:xfrm>
                  <a:off x="8208034" y="3834410"/>
                  <a:ext cx="2984740" cy="369332"/>
                </a:xfrm>
                <a:prstGeom prst="rect">
                  <a:avLst/>
                </a:prstGeom>
                <a:noFill/>
              </p:spPr>
              <p:txBody>
                <a:bodyPr wrap="square" rtlCol="0">
                  <a:spAutoFit/>
                </a:bodyPr>
                <a:lstStyle/>
                <a:p>
                  <a:pPr algn="ctr"/>
                  <a:r>
                    <a:rPr lang="en-GB" dirty="0">
                      <a:solidFill>
                        <a:schemeClr val="bg1"/>
                      </a:solidFill>
                      <a:latin typeface="+mj-lt"/>
                    </a:rPr>
                    <a:t>observations</a:t>
                  </a:r>
                </a:p>
              </p:txBody>
            </p:sp>
          </p:grpSp>
          <p:sp>
            <p:nvSpPr>
              <p:cNvPr id="48" name="Rectangle 47">
                <a:extLst>
                  <a:ext uri="{FF2B5EF4-FFF2-40B4-BE49-F238E27FC236}">
                    <a16:creationId xmlns:a16="http://schemas.microsoft.com/office/drawing/2014/main" id="{B5F7DFA1-6C33-1BF6-063D-5A18FBB74621}"/>
                  </a:ext>
                </a:extLst>
              </p:cNvPr>
              <p:cNvSpPr/>
              <p:nvPr/>
            </p:nvSpPr>
            <p:spPr>
              <a:xfrm>
                <a:off x="8281359" y="2013817"/>
                <a:ext cx="2838090" cy="17913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3" name="TextBox 62">
              <a:extLst>
                <a:ext uri="{FF2B5EF4-FFF2-40B4-BE49-F238E27FC236}">
                  <a16:creationId xmlns:a16="http://schemas.microsoft.com/office/drawing/2014/main" id="{BFDB9674-776A-2384-AD9A-87E0B0368502}"/>
                </a:ext>
              </a:extLst>
            </p:cNvPr>
            <p:cNvSpPr txBox="1"/>
            <p:nvPr/>
          </p:nvSpPr>
          <p:spPr>
            <a:xfrm>
              <a:off x="8366470" y="3738845"/>
              <a:ext cx="2736066" cy="2146742"/>
            </a:xfrm>
            <a:prstGeom prst="rect">
              <a:avLst/>
            </a:prstGeom>
            <a:noFill/>
          </p:spPr>
          <p:txBody>
            <a:bodyPr wrap="square" rtlCol="0">
              <a:spAutoFit/>
            </a:bodyPr>
            <a:lstStyle/>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a:t>
              </a:r>
              <a:r>
                <a:rPr lang="en-GB" sz="1100" dirty="0"/>
                <a:t> the scientific names of each species</a:t>
              </a:r>
            </a:p>
            <a:p>
              <a:pPr>
                <a:lnSpc>
                  <a:spcPct val="150000"/>
                </a:lnSpc>
              </a:pPr>
              <a:r>
                <a:rPr lang="en-GB" sz="1100" b="1" dirty="0" err="1">
                  <a:latin typeface="Courier New" panose="02070309020205020404" pitchFamily="49" charset="0"/>
                  <a:cs typeface="Courier New" panose="02070309020205020404" pitchFamily="49" charset="0"/>
                </a:rPr>
                <a:t>park_name</a:t>
              </a:r>
              <a:r>
                <a:rPr lang="en-GB" sz="1100" b="1" dirty="0">
                  <a:latin typeface="Courier New" panose="02070309020205020404" pitchFamily="49" charset="0"/>
                  <a:cs typeface="Courier New" panose="02070309020205020404" pitchFamily="49" charset="0"/>
                </a:rPr>
                <a:t>:</a:t>
              </a:r>
              <a:r>
                <a:rPr lang="en-GB" sz="1100" dirty="0"/>
                <a:t> the name of the national park where the observations were made</a:t>
              </a:r>
            </a:p>
            <a:p>
              <a:pPr>
                <a:lnSpc>
                  <a:spcPct val="150000"/>
                </a:lnSpc>
              </a:pPr>
              <a:r>
                <a:rPr lang="en-GB" sz="1100" b="1" dirty="0">
                  <a:latin typeface="Courier New" panose="02070309020205020404" pitchFamily="49" charset="0"/>
                  <a:cs typeface="Courier New" panose="02070309020205020404" pitchFamily="49" charset="0"/>
                </a:rPr>
                <a:t>observations:</a:t>
              </a:r>
              <a:r>
                <a:rPr lang="en-GB" sz="1100" dirty="0"/>
                <a:t> the number of observations of the species made over the past week</a:t>
              </a:r>
            </a:p>
            <a:p>
              <a:endParaRPr lang="en-GB" dirty="0"/>
            </a:p>
          </p:txBody>
        </p:sp>
      </p:grpSp>
      <p:grpSp>
        <p:nvGrpSpPr>
          <p:cNvPr id="64" name="Group 63">
            <a:extLst>
              <a:ext uri="{FF2B5EF4-FFF2-40B4-BE49-F238E27FC236}">
                <a16:creationId xmlns:a16="http://schemas.microsoft.com/office/drawing/2014/main" id="{0F09B671-21F4-32E0-DCC1-E7A3D5CEE2B2}"/>
              </a:ext>
            </a:extLst>
          </p:cNvPr>
          <p:cNvGrpSpPr/>
          <p:nvPr/>
        </p:nvGrpSpPr>
        <p:grpSpPr>
          <a:xfrm>
            <a:off x="1699364" y="2013818"/>
            <a:ext cx="3753289" cy="2728661"/>
            <a:chOff x="1699364" y="2013818"/>
            <a:chExt cx="3753289" cy="2728661"/>
          </a:xfrm>
        </p:grpSpPr>
        <p:grpSp>
          <p:nvGrpSpPr>
            <p:cNvPr id="51" name="Group 50">
              <a:extLst>
                <a:ext uri="{FF2B5EF4-FFF2-40B4-BE49-F238E27FC236}">
                  <a16:creationId xmlns:a16="http://schemas.microsoft.com/office/drawing/2014/main" id="{4D67C621-23E3-9147-BB82-54824491BD7C}"/>
                </a:ext>
              </a:extLst>
            </p:cNvPr>
            <p:cNvGrpSpPr/>
            <p:nvPr/>
          </p:nvGrpSpPr>
          <p:grpSpPr>
            <a:xfrm>
              <a:off x="1699364" y="2013818"/>
              <a:ext cx="3753289" cy="2728661"/>
              <a:chOff x="1699364" y="2013819"/>
              <a:chExt cx="3753289" cy="2728661"/>
            </a:xfrm>
          </p:grpSpPr>
          <p:grpSp>
            <p:nvGrpSpPr>
              <p:cNvPr id="52" name="Group 51">
                <a:extLst>
                  <a:ext uri="{FF2B5EF4-FFF2-40B4-BE49-F238E27FC236}">
                    <a16:creationId xmlns:a16="http://schemas.microsoft.com/office/drawing/2014/main" id="{8457D2D5-6575-7DAB-4827-549040DCCEA3}"/>
                  </a:ext>
                </a:extLst>
              </p:cNvPr>
              <p:cNvGrpSpPr/>
              <p:nvPr/>
            </p:nvGrpSpPr>
            <p:grpSpPr>
              <a:xfrm>
                <a:off x="1699364" y="2013819"/>
                <a:ext cx="3753289" cy="2728661"/>
                <a:chOff x="1699364" y="2013819"/>
                <a:chExt cx="3753289" cy="2728661"/>
              </a:xfrm>
            </p:grpSpPr>
            <p:sp>
              <p:nvSpPr>
                <p:cNvPr id="54" name="Arrow: Pentagon 53">
                  <a:extLst>
                    <a:ext uri="{FF2B5EF4-FFF2-40B4-BE49-F238E27FC236}">
                      <a16:creationId xmlns:a16="http://schemas.microsoft.com/office/drawing/2014/main" id="{591CD828-8365-CCCF-635F-0EEA5A1B36D6}"/>
                    </a:ext>
                  </a:extLst>
                </p:cNvPr>
                <p:cNvSpPr/>
                <p:nvPr/>
              </p:nvSpPr>
              <p:spPr>
                <a:xfrm rot="5400000">
                  <a:off x="2922865" y="2212693"/>
                  <a:ext cx="1306286" cy="3753287"/>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5" name="Rectangle 54">
                  <a:extLst>
                    <a:ext uri="{FF2B5EF4-FFF2-40B4-BE49-F238E27FC236}">
                      <a16:creationId xmlns:a16="http://schemas.microsoft.com/office/drawing/2014/main" id="{E2140E3A-9617-7B92-BBBC-2470A99DC751}"/>
                    </a:ext>
                  </a:extLst>
                </p:cNvPr>
                <p:cNvSpPr/>
                <p:nvPr/>
              </p:nvSpPr>
              <p:spPr>
                <a:xfrm>
                  <a:off x="1699365" y="2013819"/>
                  <a:ext cx="3753288" cy="17913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53" name="TextBox 52">
                <a:extLst>
                  <a:ext uri="{FF2B5EF4-FFF2-40B4-BE49-F238E27FC236}">
                    <a16:creationId xmlns:a16="http://schemas.microsoft.com/office/drawing/2014/main" id="{CD290660-C82F-D9A3-28C7-CB095895BE2A}"/>
                  </a:ext>
                </a:extLst>
              </p:cNvPr>
              <p:cNvSpPr txBox="1"/>
              <p:nvPr/>
            </p:nvSpPr>
            <p:spPr>
              <a:xfrm>
                <a:off x="2097476" y="3834410"/>
                <a:ext cx="2984740" cy="369332"/>
              </a:xfrm>
              <a:prstGeom prst="rect">
                <a:avLst/>
              </a:prstGeom>
              <a:noFill/>
            </p:spPr>
            <p:txBody>
              <a:bodyPr wrap="square" rtlCol="0">
                <a:spAutoFit/>
              </a:bodyPr>
              <a:lstStyle/>
              <a:p>
                <a:pPr algn="ctr"/>
                <a:r>
                  <a:rPr lang="en-GB" dirty="0" err="1">
                    <a:solidFill>
                      <a:schemeClr val="bg1"/>
                    </a:solidFill>
                    <a:latin typeface="+mj-lt"/>
                  </a:rPr>
                  <a:t>species_info</a:t>
                </a:r>
                <a:endParaRPr lang="en-GB" dirty="0">
                  <a:solidFill>
                    <a:schemeClr val="bg1"/>
                  </a:solidFill>
                  <a:latin typeface="+mj-lt"/>
                </a:endParaRPr>
              </a:p>
            </p:txBody>
          </p:sp>
        </p:grpSp>
        <p:sp>
          <p:nvSpPr>
            <p:cNvPr id="62" name="TextBox 61">
              <a:extLst>
                <a:ext uri="{FF2B5EF4-FFF2-40B4-BE49-F238E27FC236}">
                  <a16:creationId xmlns:a16="http://schemas.microsoft.com/office/drawing/2014/main" id="{89CFC55C-CFFE-5785-4252-1D148D2189A6}"/>
                </a:ext>
              </a:extLst>
            </p:cNvPr>
            <p:cNvSpPr txBox="1"/>
            <p:nvPr/>
          </p:nvSpPr>
          <p:spPr>
            <a:xfrm>
              <a:off x="1793658" y="2065958"/>
              <a:ext cx="3562183" cy="1892826"/>
            </a:xfrm>
            <a:prstGeom prst="rect">
              <a:avLst/>
            </a:prstGeom>
            <a:noFill/>
          </p:spPr>
          <p:txBody>
            <a:bodyPr wrap="square" rtlCol="0">
              <a:spAutoFit/>
            </a:bodyPr>
            <a:lstStyle/>
            <a:p>
              <a:pPr>
                <a:lnSpc>
                  <a:spcPct val="150000"/>
                </a:lnSpc>
              </a:pPr>
              <a:r>
                <a:rPr lang="en-GB" sz="1100" b="1" dirty="0">
                  <a:latin typeface="Courier New" panose="02070309020205020404" pitchFamily="49" charset="0"/>
                  <a:cs typeface="Courier New" panose="02070309020205020404" pitchFamily="49" charset="0"/>
                </a:rPr>
                <a:t>category: </a:t>
              </a:r>
              <a:r>
                <a:rPr lang="en-GB" sz="1100" dirty="0"/>
                <a:t>the classification of the species by category</a:t>
              </a:r>
            </a:p>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 </a:t>
              </a:r>
              <a:r>
                <a:rPr lang="en-GB" sz="1100" dirty="0"/>
                <a:t>the scientific or </a:t>
              </a:r>
              <a:r>
                <a:rPr lang="en-GB" sz="1100" dirty="0" err="1"/>
                <a:t>latin</a:t>
              </a:r>
              <a:r>
                <a:rPr lang="en-GB" sz="1100" dirty="0"/>
                <a:t> name for each species</a:t>
              </a:r>
            </a:p>
            <a:p>
              <a:pPr>
                <a:lnSpc>
                  <a:spcPct val="150000"/>
                </a:lnSpc>
              </a:pPr>
              <a:r>
                <a:rPr lang="en-GB" sz="1100" b="1" dirty="0" err="1">
                  <a:latin typeface="Courier New" panose="02070309020205020404" pitchFamily="49" charset="0"/>
                  <a:cs typeface="Courier New" panose="02070309020205020404" pitchFamily="49" charset="0"/>
                </a:rPr>
                <a:t>common_names</a:t>
              </a:r>
              <a:r>
                <a:rPr lang="en-GB" sz="1100" b="1" dirty="0">
                  <a:latin typeface="Courier New" panose="02070309020205020404" pitchFamily="49" charset="0"/>
                  <a:cs typeface="Courier New" panose="02070309020205020404" pitchFamily="49" charset="0"/>
                </a:rPr>
                <a:t>: </a:t>
              </a:r>
              <a:r>
                <a:rPr lang="en-GB" sz="1100" dirty="0"/>
                <a:t>common names for each species</a:t>
              </a:r>
            </a:p>
            <a:p>
              <a:pPr>
                <a:lnSpc>
                  <a:spcPct val="150000"/>
                </a:lnSpc>
              </a:pPr>
              <a:r>
                <a:rPr lang="en-GB" sz="1100" b="1" dirty="0" err="1">
                  <a:latin typeface="Courier New" panose="02070309020205020404" pitchFamily="49" charset="0"/>
                  <a:cs typeface="Courier New" panose="02070309020205020404" pitchFamily="49" charset="0"/>
                </a:rPr>
                <a:t>conservation_status</a:t>
              </a:r>
              <a:r>
                <a:rPr lang="en-GB" sz="1100" b="1" dirty="0">
                  <a:latin typeface="Courier New" panose="02070309020205020404" pitchFamily="49" charset="0"/>
                  <a:cs typeface="Courier New" panose="02070309020205020404" pitchFamily="49" charset="0"/>
                </a:rPr>
                <a:t>: </a:t>
              </a:r>
              <a:r>
                <a:rPr lang="en-GB" sz="1100" dirty="0"/>
                <a:t>the conservation status of the species</a:t>
              </a:r>
            </a:p>
            <a:p>
              <a:endParaRPr lang="en-GB" dirty="0"/>
            </a:p>
          </p:txBody>
        </p:sp>
      </p:grpSp>
      <p:cxnSp>
        <p:nvCxnSpPr>
          <p:cNvPr id="12" name="Straight Connector 11">
            <a:extLst>
              <a:ext uri="{FF2B5EF4-FFF2-40B4-BE49-F238E27FC236}">
                <a16:creationId xmlns:a16="http://schemas.microsoft.com/office/drawing/2014/main" id="{825A1FF4-C81E-D6DD-79E5-B8BA25E16157}"/>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5DC17369-3824-9052-F47E-556D4B4E02FB}"/>
              </a:ext>
            </a:extLst>
          </p:cNvPr>
          <p:cNvGrpSpPr/>
          <p:nvPr/>
        </p:nvGrpSpPr>
        <p:grpSpPr>
          <a:xfrm>
            <a:off x="7349706" y="2013818"/>
            <a:ext cx="4508919" cy="1791338"/>
            <a:chOff x="7349706" y="2013818"/>
            <a:chExt cx="4508919" cy="1791338"/>
          </a:xfrm>
        </p:grpSpPr>
        <p:sp>
          <p:nvSpPr>
            <p:cNvPr id="57" name="Rectangle 56">
              <a:extLst>
                <a:ext uri="{FF2B5EF4-FFF2-40B4-BE49-F238E27FC236}">
                  <a16:creationId xmlns:a16="http://schemas.microsoft.com/office/drawing/2014/main" id="{3ED2F131-E718-64B5-7E05-E5ECF21D78A6}"/>
                </a:ext>
              </a:extLst>
            </p:cNvPr>
            <p:cNvSpPr/>
            <p:nvPr/>
          </p:nvSpPr>
          <p:spPr>
            <a:xfrm>
              <a:off x="7349706" y="2013818"/>
              <a:ext cx="4508919"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8" name="Picture 57" descr="A screenshot of a computer&#10;&#10;AI-generated content may be incorrect.">
              <a:extLst>
                <a:ext uri="{FF2B5EF4-FFF2-40B4-BE49-F238E27FC236}">
                  <a16:creationId xmlns:a16="http://schemas.microsoft.com/office/drawing/2014/main" id="{5B3E9F08-6700-3F73-70AA-0B5FD0511D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8185" y="2109387"/>
              <a:ext cx="4251960" cy="1600200"/>
            </a:xfrm>
            <a:prstGeom prst="rect">
              <a:avLst/>
            </a:prstGeom>
          </p:spPr>
        </p:pic>
      </p:grpSp>
      <p:grpSp>
        <p:nvGrpSpPr>
          <p:cNvPr id="59" name="Group 58">
            <a:extLst>
              <a:ext uri="{FF2B5EF4-FFF2-40B4-BE49-F238E27FC236}">
                <a16:creationId xmlns:a16="http://schemas.microsoft.com/office/drawing/2014/main" id="{6B50B490-CD25-6068-2C2D-36CD2D1D494F}"/>
              </a:ext>
            </a:extLst>
          </p:cNvPr>
          <p:cNvGrpSpPr/>
          <p:nvPr/>
        </p:nvGrpSpPr>
        <p:grpSpPr>
          <a:xfrm>
            <a:off x="333375" y="2013818"/>
            <a:ext cx="6482750" cy="1791338"/>
            <a:chOff x="333375" y="2013818"/>
            <a:chExt cx="6482750" cy="1791338"/>
          </a:xfrm>
        </p:grpSpPr>
        <p:sp>
          <p:nvSpPr>
            <p:cNvPr id="60" name="Rectangle 59">
              <a:extLst>
                <a:ext uri="{FF2B5EF4-FFF2-40B4-BE49-F238E27FC236}">
                  <a16:creationId xmlns:a16="http://schemas.microsoft.com/office/drawing/2014/main" id="{EC3724AB-79B6-D56B-5942-C0372EF94FA7}"/>
                </a:ext>
              </a:extLst>
            </p:cNvPr>
            <p:cNvSpPr/>
            <p:nvPr/>
          </p:nvSpPr>
          <p:spPr>
            <a:xfrm>
              <a:off x="333375" y="2013818"/>
              <a:ext cx="6482750"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61" name="Picture 60" descr="A screenshot of a computer&#10;&#10;AI-generated content may be incorrect.">
              <a:extLst>
                <a:ext uri="{FF2B5EF4-FFF2-40B4-BE49-F238E27FC236}">
                  <a16:creationId xmlns:a16="http://schemas.microsoft.com/office/drawing/2014/main" id="{50DB6793-AC91-B71B-7513-752166B698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746" y="2101767"/>
              <a:ext cx="6172200" cy="1615440"/>
            </a:xfrm>
            <a:prstGeom prst="rect">
              <a:avLst/>
            </a:prstGeom>
          </p:spPr>
        </p:pic>
      </p:grpSp>
      <p:sp>
        <p:nvSpPr>
          <p:cNvPr id="6" name="TextBox 5">
            <a:extLst>
              <a:ext uri="{FF2B5EF4-FFF2-40B4-BE49-F238E27FC236}">
                <a16:creationId xmlns:a16="http://schemas.microsoft.com/office/drawing/2014/main" id="{45E32719-25CE-BBB9-546F-F02E12B9FC4E}"/>
              </a:ext>
            </a:extLst>
          </p:cNvPr>
          <p:cNvSpPr txBox="1"/>
          <p:nvPr/>
        </p:nvSpPr>
        <p:spPr>
          <a:xfrm>
            <a:off x="386392" y="5051632"/>
            <a:ext cx="4969450" cy="923330"/>
          </a:xfrm>
          <a:prstGeom prst="rect">
            <a:avLst/>
          </a:prstGeom>
          <a:noFill/>
        </p:spPr>
        <p:txBody>
          <a:bodyPr wrap="square" rtlCol="0">
            <a:spAutoFit/>
          </a:bodyPr>
          <a:lstStyle/>
          <a:p>
            <a:r>
              <a:rPr lang="en-GB" dirty="0">
                <a:solidFill>
                  <a:schemeClr val="bg1"/>
                </a:solidFill>
              </a:rPr>
              <a:t>After examining each column in the two </a:t>
            </a:r>
            <a:r>
              <a:rPr lang="en-GB" dirty="0" err="1">
                <a:solidFill>
                  <a:schemeClr val="bg1"/>
                </a:solidFill>
              </a:rPr>
              <a:t>dataframes</a:t>
            </a:r>
            <a:r>
              <a:rPr lang="en-GB" dirty="0">
                <a:solidFill>
                  <a:schemeClr val="bg1"/>
                </a:solidFill>
              </a:rPr>
              <a:t>, we took a closer look at some of the columns and discovered some key information. </a:t>
            </a:r>
          </a:p>
        </p:txBody>
      </p:sp>
      <p:cxnSp>
        <p:nvCxnSpPr>
          <p:cNvPr id="9" name="Straight Arrow Connector 8">
            <a:extLst>
              <a:ext uri="{FF2B5EF4-FFF2-40B4-BE49-F238E27FC236}">
                <a16:creationId xmlns:a16="http://schemas.microsoft.com/office/drawing/2014/main" id="{24085B58-5839-3DBB-B510-840C3DA935EC}"/>
              </a:ext>
            </a:extLst>
          </p:cNvPr>
          <p:cNvCxnSpPr>
            <a:cxnSpLocks/>
          </p:cNvCxnSpPr>
          <p:nvPr/>
        </p:nvCxnSpPr>
        <p:spPr>
          <a:xfrm flipV="1">
            <a:off x="5633906" y="5512279"/>
            <a:ext cx="924188" cy="101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9637E06-781E-25A8-15E0-451217536C6B}"/>
              </a:ext>
            </a:extLst>
          </p:cNvPr>
          <p:cNvSpPr txBox="1"/>
          <p:nvPr/>
        </p:nvSpPr>
        <p:spPr>
          <a:xfrm>
            <a:off x="1268419" y="7321820"/>
            <a:ext cx="5735058" cy="2062103"/>
          </a:xfrm>
          <a:prstGeom prst="rect">
            <a:avLst/>
          </a:prstGeom>
          <a:noFill/>
        </p:spPr>
        <p:txBody>
          <a:bodyPr wrap="square" rtlCol="0">
            <a:spAutoFit/>
          </a:bodyPr>
          <a:lstStyle/>
          <a:p>
            <a:r>
              <a:rPr lang="en-GB" sz="1400" dirty="0">
                <a:solidFill>
                  <a:schemeClr val="bg1"/>
                </a:solidFill>
              </a:rPr>
              <a:t>There were multiple duplicate rows in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species_info</a:t>
            </a:r>
            <a:r>
              <a:rPr lang="en-US" sz="12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dataset. In addition,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conservation_status</a:t>
            </a:r>
            <a:r>
              <a:rPr lang="en-US" sz="1200" dirty="0">
                <a:solidFill>
                  <a:schemeClr val="accent5"/>
                </a:solidFill>
                <a:latin typeface="Courier New" panose="02070309020205020404" pitchFamily="49" charset="0"/>
                <a:cs typeface="Courier New" panose="02070309020205020404" pitchFamily="49" charset="0"/>
              </a:rPr>
              <a:t>’</a:t>
            </a:r>
            <a:r>
              <a:rPr lang="en-GB" sz="1200" dirty="0">
                <a:solidFill>
                  <a:schemeClr val="bg1"/>
                </a:solidFill>
              </a:rPr>
              <a:t> </a:t>
            </a:r>
            <a:r>
              <a:rPr lang="en-GB" sz="1400" dirty="0">
                <a:solidFill>
                  <a:schemeClr val="bg1"/>
                </a:solidFill>
              </a:rPr>
              <a:t>column had many empty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NaN</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values that coincided with species not currently under threat.</a:t>
            </a:r>
            <a:endParaRPr lang="en-GB" sz="1400" dirty="0"/>
          </a:p>
          <a:p>
            <a:r>
              <a:rPr lang="en-GB" sz="1400" dirty="0">
                <a:solidFill>
                  <a:schemeClr val="bg1"/>
                </a:solidFill>
              </a:rPr>
              <a:t>The four unique statuses were:</a:t>
            </a:r>
          </a:p>
          <a:p>
            <a:pPr marL="285750" indent="-285750">
              <a:buFontTx/>
              <a:buChar char="-"/>
            </a:pPr>
            <a:r>
              <a:rPr lang="en-GB" sz="1400" dirty="0">
                <a:solidFill>
                  <a:schemeClr val="accent5"/>
                </a:solidFill>
              </a:rPr>
              <a:t>‘Endangered’</a:t>
            </a:r>
          </a:p>
          <a:p>
            <a:pPr marL="285750" indent="-285750">
              <a:buFontTx/>
              <a:buChar char="-"/>
            </a:pPr>
            <a:r>
              <a:rPr lang="en-GB" sz="1400" dirty="0">
                <a:solidFill>
                  <a:schemeClr val="accent5"/>
                </a:solidFill>
              </a:rPr>
              <a:t>‘Threatened’</a:t>
            </a:r>
          </a:p>
          <a:p>
            <a:pPr marL="285750" indent="-285750">
              <a:buFontTx/>
              <a:buChar char="-"/>
            </a:pPr>
            <a:r>
              <a:rPr lang="en-GB" sz="1400" dirty="0">
                <a:solidFill>
                  <a:schemeClr val="accent5"/>
                </a:solidFill>
              </a:rPr>
              <a:t>‘Species of Concern’</a:t>
            </a:r>
          </a:p>
          <a:p>
            <a:pPr marL="285750" indent="-285750">
              <a:buFontTx/>
              <a:buChar char="-"/>
            </a:pPr>
            <a:r>
              <a:rPr lang="en-GB" sz="1400" dirty="0">
                <a:solidFill>
                  <a:schemeClr val="accent5"/>
                </a:solidFill>
              </a:rPr>
              <a:t>‘In Recovery’</a:t>
            </a:r>
          </a:p>
          <a:p>
            <a:endParaRPr lang="en-GB" sz="1600" dirty="0"/>
          </a:p>
        </p:txBody>
      </p:sp>
      <p:sp>
        <p:nvSpPr>
          <p:cNvPr id="14" name="TextBox 13">
            <a:extLst>
              <a:ext uri="{FF2B5EF4-FFF2-40B4-BE49-F238E27FC236}">
                <a16:creationId xmlns:a16="http://schemas.microsoft.com/office/drawing/2014/main" id="{B1450476-A5B4-117A-460A-5559945E730B}"/>
              </a:ext>
            </a:extLst>
          </p:cNvPr>
          <p:cNvSpPr txBox="1"/>
          <p:nvPr/>
        </p:nvSpPr>
        <p:spPr>
          <a:xfrm>
            <a:off x="7003477" y="7321820"/>
            <a:ext cx="4380439" cy="2154436"/>
          </a:xfrm>
          <a:prstGeom prst="rect">
            <a:avLst/>
          </a:prstGeom>
          <a:noFill/>
        </p:spPr>
        <p:txBody>
          <a:bodyPr wrap="square" rtlCol="0">
            <a:spAutoFit/>
          </a:bodyPr>
          <a:lstStyle/>
          <a:p>
            <a:r>
              <a:rPr lang="en-GB" sz="1400" dirty="0">
                <a:solidFill>
                  <a:schemeClr val="bg1"/>
                </a:solidFill>
              </a:rPr>
              <a:t>In </a:t>
            </a:r>
            <a:r>
              <a:rPr lang="en-US" sz="12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park_name</a:t>
            </a:r>
            <a:r>
              <a:rPr lang="en-US" sz="1200" dirty="0">
                <a:solidFill>
                  <a:schemeClr val="accent5"/>
                </a:solidFill>
                <a:latin typeface="Courier New" panose="02070309020205020404" pitchFamily="49" charset="0"/>
                <a:cs typeface="Courier New" panose="02070309020205020404" pitchFamily="49" charset="0"/>
              </a:rPr>
              <a:t>’</a:t>
            </a:r>
            <a:r>
              <a:rPr lang="en-GB" sz="1200" dirty="0">
                <a:solidFill>
                  <a:schemeClr val="bg1"/>
                </a:solidFill>
              </a:rPr>
              <a:t> </a:t>
            </a:r>
            <a:r>
              <a:rPr lang="en-GB" sz="1400" dirty="0">
                <a:solidFill>
                  <a:schemeClr val="bg1"/>
                </a:solidFill>
              </a:rPr>
              <a:t>column had four unique national parks. These were:</a:t>
            </a:r>
          </a:p>
          <a:p>
            <a:pPr marL="285750" indent="-285750">
              <a:buFontTx/>
              <a:buChar char="-"/>
            </a:pPr>
            <a:r>
              <a:rPr lang="en-GB" sz="1200" dirty="0">
                <a:solidFill>
                  <a:schemeClr val="accent5"/>
                </a:solidFill>
              </a:rPr>
              <a:t>‘Great Smoky Mountains National Park’</a:t>
            </a:r>
          </a:p>
          <a:p>
            <a:pPr marL="285750" indent="-285750">
              <a:buFontTx/>
              <a:buChar char="-"/>
            </a:pPr>
            <a:r>
              <a:rPr lang="en-GB" sz="1200" dirty="0">
                <a:solidFill>
                  <a:schemeClr val="accent5"/>
                </a:solidFill>
              </a:rPr>
              <a:t>‘Yosemite National Park’</a:t>
            </a:r>
          </a:p>
          <a:p>
            <a:pPr marL="285750" indent="-285750">
              <a:buFontTx/>
              <a:buChar char="-"/>
            </a:pPr>
            <a:r>
              <a:rPr lang="en-GB" sz="1200" dirty="0">
                <a:solidFill>
                  <a:schemeClr val="accent5"/>
                </a:solidFill>
              </a:rPr>
              <a:t>‘Bryce National Park’</a:t>
            </a:r>
          </a:p>
          <a:p>
            <a:pPr marL="285750" indent="-285750">
              <a:buFontTx/>
              <a:buChar char="-"/>
            </a:pPr>
            <a:r>
              <a:rPr lang="en-GB" sz="1200" dirty="0">
                <a:solidFill>
                  <a:schemeClr val="accent5"/>
                </a:solidFill>
              </a:rPr>
              <a:t>‘Yellowstone National Park’</a:t>
            </a:r>
          </a:p>
          <a:p>
            <a:pPr marL="285750" indent="-285750">
              <a:buFontTx/>
              <a:buChar char="-"/>
            </a:pPr>
            <a:endParaRPr lang="en-GB" sz="1200" dirty="0">
              <a:solidFill>
                <a:schemeClr val="accent5"/>
              </a:solidFill>
            </a:endParaRPr>
          </a:p>
          <a:p>
            <a:r>
              <a:rPr lang="en-GB" sz="1400" dirty="0">
                <a:solidFill>
                  <a:schemeClr val="bg1"/>
                </a:solidFill>
              </a:rPr>
              <a:t>The</a:t>
            </a:r>
            <a:r>
              <a:rPr lang="en-GB" sz="1400" dirty="0">
                <a:solidFill>
                  <a:schemeClr val="accent5"/>
                </a:solidFill>
              </a:rPr>
              <a:t> </a:t>
            </a:r>
            <a:r>
              <a:rPr lang="en-US" sz="12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dataset did not appear to have any missing or duplicate data.</a:t>
            </a:r>
            <a:endParaRPr lang="en-GB" sz="1400" dirty="0">
              <a:solidFill>
                <a:schemeClr val="accent5"/>
              </a:solidFill>
            </a:endParaRPr>
          </a:p>
          <a:p>
            <a:endParaRPr lang="en-GB" dirty="0"/>
          </a:p>
        </p:txBody>
      </p:sp>
      <p:sp>
        <p:nvSpPr>
          <p:cNvPr id="11" name="Title 1">
            <a:extLst>
              <a:ext uri="{FF2B5EF4-FFF2-40B4-BE49-F238E27FC236}">
                <a16:creationId xmlns:a16="http://schemas.microsoft.com/office/drawing/2014/main" id="{3E817814-01FA-A063-AC87-E483DBEBAF4A}"/>
              </a:ext>
            </a:extLst>
          </p:cNvPr>
          <p:cNvSpPr txBox="1">
            <a:spLocks/>
          </p:cNvSpPr>
          <p:nvPr/>
        </p:nvSpPr>
        <p:spPr>
          <a:xfrm>
            <a:off x="1268419" y="441846"/>
            <a:ext cx="4908861" cy="9413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a:solidFill>
                  <a:schemeClr val="bg1"/>
                </a:solidFill>
              </a:rPr>
              <a:t>EXPLORATION</a:t>
            </a:r>
            <a:endParaRPr lang="en-GB" sz="3200" dirty="0">
              <a:solidFill>
                <a:schemeClr val="bg1"/>
              </a:solidFill>
            </a:endParaRPr>
          </a:p>
        </p:txBody>
      </p:sp>
      <p:sp>
        <p:nvSpPr>
          <p:cNvPr id="15" name="TextBox 14">
            <a:extLst>
              <a:ext uri="{FF2B5EF4-FFF2-40B4-BE49-F238E27FC236}">
                <a16:creationId xmlns:a16="http://schemas.microsoft.com/office/drawing/2014/main" id="{7F221A79-B4A6-B544-D651-9D912F3BF963}"/>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grpSp>
        <p:nvGrpSpPr>
          <p:cNvPr id="16" name="Group 15">
            <a:extLst>
              <a:ext uri="{FF2B5EF4-FFF2-40B4-BE49-F238E27FC236}">
                <a16:creationId xmlns:a16="http://schemas.microsoft.com/office/drawing/2014/main" id="{A8B25F31-2D1C-2331-FC95-B5E81BCC96E3}"/>
              </a:ext>
            </a:extLst>
          </p:cNvPr>
          <p:cNvGrpSpPr/>
          <p:nvPr/>
        </p:nvGrpSpPr>
        <p:grpSpPr>
          <a:xfrm>
            <a:off x="454938" y="547046"/>
            <a:ext cx="723904" cy="723901"/>
            <a:chOff x="3406955" y="3174046"/>
            <a:chExt cx="630400" cy="630398"/>
          </a:xfrm>
        </p:grpSpPr>
        <p:sp>
          <p:nvSpPr>
            <p:cNvPr id="17" name="Oval 16">
              <a:extLst>
                <a:ext uri="{FF2B5EF4-FFF2-40B4-BE49-F238E27FC236}">
                  <a16:creationId xmlns:a16="http://schemas.microsoft.com/office/drawing/2014/main" id="{CD55A6B1-25A5-5F11-6695-F834C92D6FDB}"/>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8" name="Graphic 17" descr="Folder Search outline">
              <a:extLst>
                <a:ext uri="{FF2B5EF4-FFF2-40B4-BE49-F238E27FC236}">
                  <a16:creationId xmlns:a16="http://schemas.microsoft.com/office/drawing/2014/main" id="{97FDFB44-38A8-A6D4-D6D0-80B096C057C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3525508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tretch>
            <a:fillRect/>
          </a:stretch>
        </a:blipFill>
        <a:effectLst/>
      </p:bgPr>
    </p:bg>
    <p:spTree>
      <p:nvGrpSpPr>
        <p:cNvPr id="1" name="">
          <a:extLst>
            <a:ext uri="{FF2B5EF4-FFF2-40B4-BE49-F238E27FC236}">
              <a16:creationId xmlns:a16="http://schemas.microsoft.com/office/drawing/2014/main" id="{89E3F1CC-60DF-1C62-86B1-8C648E11659F}"/>
            </a:ext>
          </a:extLst>
        </p:cNvPr>
        <p:cNvGrpSpPr/>
        <p:nvPr/>
      </p:nvGrpSpPr>
      <p:grpSpPr>
        <a:xfrm>
          <a:off x="0" y="0"/>
          <a:ext cx="0" cy="0"/>
          <a:chOff x="0" y="0"/>
          <a:chExt cx="0" cy="0"/>
        </a:xfrm>
      </p:grpSpPr>
      <p:grpSp>
        <p:nvGrpSpPr>
          <p:cNvPr id="65" name="Group 64">
            <a:extLst>
              <a:ext uri="{FF2B5EF4-FFF2-40B4-BE49-F238E27FC236}">
                <a16:creationId xmlns:a16="http://schemas.microsoft.com/office/drawing/2014/main" id="{2B69EE52-DEB0-0613-2647-1529621557A4}"/>
              </a:ext>
            </a:extLst>
          </p:cNvPr>
          <p:cNvGrpSpPr/>
          <p:nvPr/>
        </p:nvGrpSpPr>
        <p:grpSpPr>
          <a:xfrm>
            <a:off x="8118281" y="1533916"/>
            <a:ext cx="3188473" cy="2794970"/>
            <a:chOff x="8118281" y="3738845"/>
            <a:chExt cx="3188473" cy="2794970"/>
          </a:xfrm>
        </p:grpSpPr>
        <p:grpSp>
          <p:nvGrpSpPr>
            <p:cNvPr id="46" name="Group 45">
              <a:extLst>
                <a:ext uri="{FF2B5EF4-FFF2-40B4-BE49-F238E27FC236}">
                  <a16:creationId xmlns:a16="http://schemas.microsoft.com/office/drawing/2014/main" id="{D717BD55-ED78-1315-124E-561782F2730B}"/>
                </a:ext>
              </a:extLst>
            </p:cNvPr>
            <p:cNvGrpSpPr/>
            <p:nvPr/>
          </p:nvGrpSpPr>
          <p:grpSpPr>
            <a:xfrm>
              <a:off x="8118281" y="3805152"/>
              <a:ext cx="3188473" cy="2728663"/>
              <a:chOff x="8208034" y="2013817"/>
              <a:chExt cx="2984740" cy="2728663"/>
            </a:xfrm>
          </p:grpSpPr>
          <p:grpSp>
            <p:nvGrpSpPr>
              <p:cNvPr id="47" name="Group 46">
                <a:extLst>
                  <a:ext uri="{FF2B5EF4-FFF2-40B4-BE49-F238E27FC236}">
                    <a16:creationId xmlns:a16="http://schemas.microsoft.com/office/drawing/2014/main" id="{BE8ED615-4C5E-D221-A870-CE36D9BA2FC2}"/>
                  </a:ext>
                </a:extLst>
              </p:cNvPr>
              <p:cNvGrpSpPr/>
              <p:nvPr/>
            </p:nvGrpSpPr>
            <p:grpSpPr>
              <a:xfrm>
                <a:off x="8208034" y="3436194"/>
                <a:ext cx="2984740" cy="1306286"/>
                <a:chOff x="8208034" y="3436194"/>
                <a:chExt cx="2984740" cy="1306286"/>
              </a:xfrm>
            </p:grpSpPr>
            <p:sp>
              <p:nvSpPr>
                <p:cNvPr id="49" name="Arrow: Pentagon 48">
                  <a:extLst>
                    <a:ext uri="{FF2B5EF4-FFF2-40B4-BE49-F238E27FC236}">
                      <a16:creationId xmlns:a16="http://schemas.microsoft.com/office/drawing/2014/main" id="{B82F6DE0-665D-9F9D-2C2D-22C0813F1070}"/>
                    </a:ext>
                  </a:extLst>
                </p:cNvPr>
                <p:cNvSpPr/>
                <p:nvPr/>
              </p:nvSpPr>
              <p:spPr>
                <a:xfrm rot="5400000">
                  <a:off x="9047261" y="2670292"/>
                  <a:ext cx="1306286" cy="2838090"/>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0" name="TextBox 49">
                  <a:extLst>
                    <a:ext uri="{FF2B5EF4-FFF2-40B4-BE49-F238E27FC236}">
                      <a16:creationId xmlns:a16="http://schemas.microsoft.com/office/drawing/2014/main" id="{08558EC0-F19D-3D91-F082-B43BFD101504}"/>
                    </a:ext>
                  </a:extLst>
                </p:cNvPr>
                <p:cNvSpPr txBox="1"/>
                <p:nvPr/>
              </p:nvSpPr>
              <p:spPr>
                <a:xfrm>
                  <a:off x="8208034" y="3834410"/>
                  <a:ext cx="2984740" cy="369332"/>
                </a:xfrm>
                <a:prstGeom prst="rect">
                  <a:avLst/>
                </a:prstGeom>
                <a:noFill/>
              </p:spPr>
              <p:txBody>
                <a:bodyPr wrap="square" rtlCol="0">
                  <a:spAutoFit/>
                </a:bodyPr>
                <a:lstStyle/>
                <a:p>
                  <a:pPr algn="ctr"/>
                  <a:r>
                    <a:rPr lang="en-GB" dirty="0">
                      <a:solidFill>
                        <a:schemeClr val="bg1"/>
                      </a:solidFill>
                      <a:latin typeface="+mj-lt"/>
                    </a:rPr>
                    <a:t>observations</a:t>
                  </a:r>
                </a:p>
              </p:txBody>
            </p:sp>
          </p:grpSp>
          <p:sp>
            <p:nvSpPr>
              <p:cNvPr id="48" name="Rectangle 47">
                <a:extLst>
                  <a:ext uri="{FF2B5EF4-FFF2-40B4-BE49-F238E27FC236}">
                    <a16:creationId xmlns:a16="http://schemas.microsoft.com/office/drawing/2014/main" id="{CDB5F456-8E4B-2737-0F6A-4EFDB2D4932B}"/>
                  </a:ext>
                </a:extLst>
              </p:cNvPr>
              <p:cNvSpPr/>
              <p:nvPr/>
            </p:nvSpPr>
            <p:spPr>
              <a:xfrm>
                <a:off x="8281359" y="2013817"/>
                <a:ext cx="2838090" cy="17913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3" name="TextBox 62">
              <a:extLst>
                <a:ext uri="{FF2B5EF4-FFF2-40B4-BE49-F238E27FC236}">
                  <a16:creationId xmlns:a16="http://schemas.microsoft.com/office/drawing/2014/main" id="{5EC40B30-9397-ECCA-B6E5-CA739A2DD37A}"/>
                </a:ext>
              </a:extLst>
            </p:cNvPr>
            <p:cNvSpPr txBox="1"/>
            <p:nvPr/>
          </p:nvSpPr>
          <p:spPr>
            <a:xfrm>
              <a:off x="8366470" y="3738845"/>
              <a:ext cx="2736066" cy="2146742"/>
            </a:xfrm>
            <a:prstGeom prst="rect">
              <a:avLst/>
            </a:prstGeom>
            <a:noFill/>
          </p:spPr>
          <p:txBody>
            <a:bodyPr wrap="square" rtlCol="0">
              <a:spAutoFit/>
            </a:bodyPr>
            <a:lstStyle/>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a:t>
              </a:r>
              <a:r>
                <a:rPr lang="en-GB" sz="1100" dirty="0"/>
                <a:t> the scientific names of each species</a:t>
              </a:r>
            </a:p>
            <a:p>
              <a:pPr>
                <a:lnSpc>
                  <a:spcPct val="150000"/>
                </a:lnSpc>
              </a:pPr>
              <a:r>
                <a:rPr lang="en-GB" sz="1100" b="1" dirty="0" err="1">
                  <a:latin typeface="Courier New" panose="02070309020205020404" pitchFamily="49" charset="0"/>
                  <a:cs typeface="Courier New" panose="02070309020205020404" pitchFamily="49" charset="0"/>
                </a:rPr>
                <a:t>park_name</a:t>
              </a:r>
              <a:r>
                <a:rPr lang="en-GB" sz="1100" b="1" dirty="0">
                  <a:latin typeface="Courier New" panose="02070309020205020404" pitchFamily="49" charset="0"/>
                  <a:cs typeface="Courier New" panose="02070309020205020404" pitchFamily="49" charset="0"/>
                </a:rPr>
                <a:t>:</a:t>
              </a:r>
              <a:r>
                <a:rPr lang="en-GB" sz="1100" dirty="0"/>
                <a:t> the name of the national park where the observations were made</a:t>
              </a:r>
            </a:p>
            <a:p>
              <a:pPr>
                <a:lnSpc>
                  <a:spcPct val="150000"/>
                </a:lnSpc>
              </a:pPr>
              <a:r>
                <a:rPr lang="en-GB" sz="1100" b="1" dirty="0">
                  <a:latin typeface="Courier New" panose="02070309020205020404" pitchFamily="49" charset="0"/>
                  <a:cs typeface="Courier New" panose="02070309020205020404" pitchFamily="49" charset="0"/>
                </a:rPr>
                <a:t>observations:</a:t>
              </a:r>
              <a:r>
                <a:rPr lang="en-GB" sz="1100" dirty="0"/>
                <a:t> the number of observations of the species made over the past week</a:t>
              </a:r>
            </a:p>
            <a:p>
              <a:endParaRPr lang="en-GB" dirty="0"/>
            </a:p>
          </p:txBody>
        </p:sp>
      </p:grpSp>
      <p:grpSp>
        <p:nvGrpSpPr>
          <p:cNvPr id="64" name="Group 63">
            <a:extLst>
              <a:ext uri="{FF2B5EF4-FFF2-40B4-BE49-F238E27FC236}">
                <a16:creationId xmlns:a16="http://schemas.microsoft.com/office/drawing/2014/main" id="{CD3552B2-9C58-1FF6-9F24-97D1F1BA4988}"/>
              </a:ext>
            </a:extLst>
          </p:cNvPr>
          <p:cNvGrpSpPr/>
          <p:nvPr/>
        </p:nvGrpSpPr>
        <p:grpSpPr>
          <a:xfrm>
            <a:off x="1699364" y="1600225"/>
            <a:ext cx="3753289" cy="2728661"/>
            <a:chOff x="1699364" y="2013818"/>
            <a:chExt cx="3753289" cy="2728661"/>
          </a:xfrm>
        </p:grpSpPr>
        <p:grpSp>
          <p:nvGrpSpPr>
            <p:cNvPr id="51" name="Group 50">
              <a:extLst>
                <a:ext uri="{FF2B5EF4-FFF2-40B4-BE49-F238E27FC236}">
                  <a16:creationId xmlns:a16="http://schemas.microsoft.com/office/drawing/2014/main" id="{88FCB4A3-EB6F-34CE-21B9-BB0F4E9BE470}"/>
                </a:ext>
              </a:extLst>
            </p:cNvPr>
            <p:cNvGrpSpPr/>
            <p:nvPr/>
          </p:nvGrpSpPr>
          <p:grpSpPr>
            <a:xfrm>
              <a:off x="1699364" y="2013818"/>
              <a:ext cx="3753289" cy="2728661"/>
              <a:chOff x="1699364" y="2013819"/>
              <a:chExt cx="3753289" cy="2728661"/>
            </a:xfrm>
          </p:grpSpPr>
          <p:grpSp>
            <p:nvGrpSpPr>
              <p:cNvPr id="52" name="Group 51">
                <a:extLst>
                  <a:ext uri="{FF2B5EF4-FFF2-40B4-BE49-F238E27FC236}">
                    <a16:creationId xmlns:a16="http://schemas.microsoft.com/office/drawing/2014/main" id="{59C005B9-471A-DE14-E915-A608D9BC0C9A}"/>
                  </a:ext>
                </a:extLst>
              </p:cNvPr>
              <p:cNvGrpSpPr/>
              <p:nvPr/>
            </p:nvGrpSpPr>
            <p:grpSpPr>
              <a:xfrm>
                <a:off x="1699364" y="2013819"/>
                <a:ext cx="3753289" cy="2728661"/>
                <a:chOff x="1699364" y="2013819"/>
                <a:chExt cx="3753289" cy="2728661"/>
              </a:xfrm>
            </p:grpSpPr>
            <p:sp>
              <p:nvSpPr>
                <p:cNvPr id="54" name="Arrow: Pentagon 53">
                  <a:extLst>
                    <a:ext uri="{FF2B5EF4-FFF2-40B4-BE49-F238E27FC236}">
                      <a16:creationId xmlns:a16="http://schemas.microsoft.com/office/drawing/2014/main" id="{C8C1C8D9-B141-36DB-D1BA-6FA6D859C185}"/>
                    </a:ext>
                  </a:extLst>
                </p:cNvPr>
                <p:cNvSpPr/>
                <p:nvPr/>
              </p:nvSpPr>
              <p:spPr>
                <a:xfrm rot="5400000">
                  <a:off x="2922865" y="2212693"/>
                  <a:ext cx="1306286" cy="3753287"/>
                </a:xfrm>
                <a:prstGeom prst="homePlat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5" name="Rectangle 54">
                  <a:extLst>
                    <a:ext uri="{FF2B5EF4-FFF2-40B4-BE49-F238E27FC236}">
                      <a16:creationId xmlns:a16="http://schemas.microsoft.com/office/drawing/2014/main" id="{8787AC6E-40A0-F906-AB62-F66D3FDFBE4D}"/>
                    </a:ext>
                  </a:extLst>
                </p:cNvPr>
                <p:cNvSpPr/>
                <p:nvPr/>
              </p:nvSpPr>
              <p:spPr>
                <a:xfrm>
                  <a:off x="1699365" y="2013819"/>
                  <a:ext cx="3753288" cy="17913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53" name="TextBox 52">
                <a:extLst>
                  <a:ext uri="{FF2B5EF4-FFF2-40B4-BE49-F238E27FC236}">
                    <a16:creationId xmlns:a16="http://schemas.microsoft.com/office/drawing/2014/main" id="{0CB5E0BF-E59B-3E0A-084E-4EBE2ACE6718}"/>
                  </a:ext>
                </a:extLst>
              </p:cNvPr>
              <p:cNvSpPr txBox="1"/>
              <p:nvPr/>
            </p:nvSpPr>
            <p:spPr>
              <a:xfrm>
                <a:off x="2097476" y="3834410"/>
                <a:ext cx="2984740" cy="369332"/>
              </a:xfrm>
              <a:prstGeom prst="rect">
                <a:avLst/>
              </a:prstGeom>
              <a:noFill/>
            </p:spPr>
            <p:txBody>
              <a:bodyPr wrap="square" rtlCol="0">
                <a:spAutoFit/>
              </a:bodyPr>
              <a:lstStyle/>
              <a:p>
                <a:pPr algn="ctr"/>
                <a:r>
                  <a:rPr lang="en-GB" dirty="0" err="1">
                    <a:solidFill>
                      <a:schemeClr val="bg1"/>
                    </a:solidFill>
                    <a:latin typeface="+mj-lt"/>
                  </a:rPr>
                  <a:t>species_info</a:t>
                </a:r>
                <a:endParaRPr lang="en-GB" dirty="0">
                  <a:solidFill>
                    <a:schemeClr val="bg1"/>
                  </a:solidFill>
                  <a:latin typeface="+mj-lt"/>
                </a:endParaRPr>
              </a:p>
            </p:txBody>
          </p:sp>
        </p:grpSp>
        <p:sp>
          <p:nvSpPr>
            <p:cNvPr id="62" name="TextBox 61">
              <a:extLst>
                <a:ext uri="{FF2B5EF4-FFF2-40B4-BE49-F238E27FC236}">
                  <a16:creationId xmlns:a16="http://schemas.microsoft.com/office/drawing/2014/main" id="{6BB69EA5-C0F2-3283-E230-F62523296B37}"/>
                </a:ext>
              </a:extLst>
            </p:cNvPr>
            <p:cNvSpPr txBox="1"/>
            <p:nvPr/>
          </p:nvSpPr>
          <p:spPr>
            <a:xfrm>
              <a:off x="1793658" y="2065958"/>
              <a:ext cx="3562183" cy="1892826"/>
            </a:xfrm>
            <a:prstGeom prst="rect">
              <a:avLst/>
            </a:prstGeom>
            <a:noFill/>
          </p:spPr>
          <p:txBody>
            <a:bodyPr wrap="square" rtlCol="0">
              <a:spAutoFit/>
            </a:bodyPr>
            <a:lstStyle/>
            <a:p>
              <a:pPr>
                <a:lnSpc>
                  <a:spcPct val="150000"/>
                </a:lnSpc>
              </a:pPr>
              <a:r>
                <a:rPr lang="en-GB" sz="1100" b="1" dirty="0">
                  <a:latin typeface="Courier New" panose="02070309020205020404" pitchFamily="49" charset="0"/>
                  <a:cs typeface="Courier New" panose="02070309020205020404" pitchFamily="49" charset="0"/>
                </a:rPr>
                <a:t>category: </a:t>
              </a:r>
              <a:r>
                <a:rPr lang="en-GB" sz="1100" dirty="0"/>
                <a:t>the classification of the species by category</a:t>
              </a:r>
            </a:p>
            <a:p>
              <a:pPr>
                <a:lnSpc>
                  <a:spcPct val="150000"/>
                </a:lnSpc>
              </a:pPr>
              <a:r>
                <a:rPr lang="en-GB" sz="1100" b="1" dirty="0" err="1">
                  <a:latin typeface="Courier New" panose="02070309020205020404" pitchFamily="49" charset="0"/>
                  <a:cs typeface="Courier New" panose="02070309020205020404" pitchFamily="49" charset="0"/>
                </a:rPr>
                <a:t>scientific_name</a:t>
              </a:r>
              <a:r>
                <a:rPr lang="en-GB" sz="1100" b="1" dirty="0">
                  <a:latin typeface="Courier New" panose="02070309020205020404" pitchFamily="49" charset="0"/>
                  <a:cs typeface="Courier New" panose="02070309020205020404" pitchFamily="49" charset="0"/>
                </a:rPr>
                <a:t>: </a:t>
              </a:r>
              <a:r>
                <a:rPr lang="en-GB" sz="1100" dirty="0"/>
                <a:t>the scientific or </a:t>
              </a:r>
              <a:r>
                <a:rPr lang="en-GB" sz="1100" dirty="0" err="1"/>
                <a:t>latin</a:t>
              </a:r>
              <a:r>
                <a:rPr lang="en-GB" sz="1100" dirty="0"/>
                <a:t> name for each species</a:t>
              </a:r>
            </a:p>
            <a:p>
              <a:pPr>
                <a:lnSpc>
                  <a:spcPct val="150000"/>
                </a:lnSpc>
              </a:pPr>
              <a:r>
                <a:rPr lang="en-GB" sz="1100" b="1" dirty="0" err="1">
                  <a:latin typeface="Courier New" panose="02070309020205020404" pitchFamily="49" charset="0"/>
                  <a:cs typeface="Courier New" panose="02070309020205020404" pitchFamily="49" charset="0"/>
                </a:rPr>
                <a:t>common_names</a:t>
              </a:r>
              <a:r>
                <a:rPr lang="en-GB" sz="1100" b="1" dirty="0">
                  <a:latin typeface="Courier New" panose="02070309020205020404" pitchFamily="49" charset="0"/>
                  <a:cs typeface="Courier New" panose="02070309020205020404" pitchFamily="49" charset="0"/>
                </a:rPr>
                <a:t>: </a:t>
              </a:r>
              <a:r>
                <a:rPr lang="en-GB" sz="1100" dirty="0"/>
                <a:t>common names for each species</a:t>
              </a:r>
            </a:p>
            <a:p>
              <a:pPr>
                <a:lnSpc>
                  <a:spcPct val="150000"/>
                </a:lnSpc>
              </a:pPr>
              <a:r>
                <a:rPr lang="en-GB" sz="1100" b="1" dirty="0" err="1">
                  <a:latin typeface="Courier New" panose="02070309020205020404" pitchFamily="49" charset="0"/>
                  <a:cs typeface="Courier New" panose="02070309020205020404" pitchFamily="49" charset="0"/>
                </a:rPr>
                <a:t>conservation_status</a:t>
              </a:r>
              <a:r>
                <a:rPr lang="en-GB" sz="1100" b="1" dirty="0">
                  <a:latin typeface="Courier New" panose="02070309020205020404" pitchFamily="49" charset="0"/>
                  <a:cs typeface="Courier New" panose="02070309020205020404" pitchFamily="49" charset="0"/>
                </a:rPr>
                <a:t>: </a:t>
              </a:r>
              <a:r>
                <a:rPr lang="en-GB" sz="1100" dirty="0"/>
                <a:t>the conservation status of the species</a:t>
              </a:r>
            </a:p>
            <a:p>
              <a:endParaRPr lang="en-GB" dirty="0"/>
            </a:p>
          </p:txBody>
        </p:sp>
      </p:grpSp>
      <p:cxnSp>
        <p:nvCxnSpPr>
          <p:cNvPr id="12" name="Straight Connector 11">
            <a:extLst>
              <a:ext uri="{FF2B5EF4-FFF2-40B4-BE49-F238E27FC236}">
                <a16:creationId xmlns:a16="http://schemas.microsoft.com/office/drawing/2014/main" id="{5A072157-361F-7FD7-EE74-A8961471D200}"/>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DF6D82E7-C36B-791D-813A-E4A09DAD86FA}"/>
              </a:ext>
            </a:extLst>
          </p:cNvPr>
          <p:cNvGrpSpPr/>
          <p:nvPr/>
        </p:nvGrpSpPr>
        <p:grpSpPr>
          <a:xfrm>
            <a:off x="7349706" y="1600225"/>
            <a:ext cx="4508919" cy="1791338"/>
            <a:chOff x="7349706" y="2013818"/>
            <a:chExt cx="4508919" cy="1791338"/>
          </a:xfrm>
        </p:grpSpPr>
        <p:sp>
          <p:nvSpPr>
            <p:cNvPr id="57" name="Rectangle 56">
              <a:extLst>
                <a:ext uri="{FF2B5EF4-FFF2-40B4-BE49-F238E27FC236}">
                  <a16:creationId xmlns:a16="http://schemas.microsoft.com/office/drawing/2014/main" id="{F2BC660E-712E-9A44-18A4-3E3C5965550A}"/>
                </a:ext>
              </a:extLst>
            </p:cNvPr>
            <p:cNvSpPr/>
            <p:nvPr/>
          </p:nvSpPr>
          <p:spPr>
            <a:xfrm>
              <a:off x="7349706" y="2013818"/>
              <a:ext cx="4508919"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8" name="Picture 57" descr="A screenshot of a computer&#10;&#10;AI-generated content may be incorrect.">
              <a:extLst>
                <a:ext uri="{FF2B5EF4-FFF2-40B4-BE49-F238E27FC236}">
                  <a16:creationId xmlns:a16="http://schemas.microsoft.com/office/drawing/2014/main" id="{D40F9C2B-D081-A0FF-2708-B4A5B73488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8185" y="2109387"/>
              <a:ext cx="4251960" cy="1600200"/>
            </a:xfrm>
            <a:prstGeom prst="rect">
              <a:avLst/>
            </a:prstGeom>
          </p:spPr>
        </p:pic>
      </p:grpSp>
      <p:grpSp>
        <p:nvGrpSpPr>
          <p:cNvPr id="59" name="Group 58">
            <a:extLst>
              <a:ext uri="{FF2B5EF4-FFF2-40B4-BE49-F238E27FC236}">
                <a16:creationId xmlns:a16="http://schemas.microsoft.com/office/drawing/2014/main" id="{FFD99DA5-EB9E-799C-879A-6B65FB6FC262}"/>
              </a:ext>
            </a:extLst>
          </p:cNvPr>
          <p:cNvGrpSpPr/>
          <p:nvPr/>
        </p:nvGrpSpPr>
        <p:grpSpPr>
          <a:xfrm>
            <a:off x="333375" y="1600225"/>
            <a:ext cx="6482750" cy="1791338"/>
            <a:chOff x="333375" y="2013818"/>
            <a:chExt cx="6482750" cy="1791338"/>
          </a:xfrm>
        </p:grpSpPr>
        <p:sp>
          <p:nvSpPr>
            <p:cNvPr id="60" name="Rectangle 59">
              <a:extLst>
                <a:ext uri="{FF2B5EF4-FFF2-40B4-BE49-F238E27FC236}">
                  <a16:creationId xmlns:a16="http://schemas.microsoft.com/office/drawing/2014/main" id="{102CB044-79F4-7BC6-6375-F838ED50A081}"/>
                </a:ext>
              </a:extLst>
            </p:cNvPr>
            <p:cNvSpPr/>
            <p:nvPr/>
          </p:nvSpPr>
          <p:spPr>
            <a:xfrm>
              <a:off x="333375" y="2013818"/>
              <a:ext cx="6482750" cy="179133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61" name="Picture 60" descr="A screenshot of a computer&#10;&#10;AI-generated content may be incorrect.">
              <a:extLst>
                <a:ext uri="{FF2B5EF4-FFF2-40B4-BE49-F238E27FC236}">
                  <a16:creationId xmlns:a16="http://schemas.microsoft.com/office/drawing/2014/main" id="{132DD3E9-284F-8943-6754-F929BD94639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746" y="2101767"/>
              <a:ext cx="6172200" cy="1615440"/>
            </a:xfrm>
            <a:prstGeom prst="rect">
              <a:avLst/>
            </a:prstGeom>
          </p:spPr>
        </p:pic>
      </p:grpSp>
      <p:sp>
        <p:nvSpPr>
          <p:cNvPr id="6" name="TextBox 5">
            <a:extLst>
              <a:ext uri="{FF2B5EF4-FFF2-40B4-BE49-F238E27FC236}">
                <a16:creationId xmlns:a16="http://schemas.microsoft.com/office/drawing/2014/main" id="{9468CB56-FCEC-1DDB-E256-9845D20C7793}"/>
              </a:ext>
            </a:extLst>
          </p:cNvPr>
          <p:cNvSpPr txBox="1"/>
          <p:nvPr/>
        </p:nvSpPr>
        <p:spPr>
          <a:xfrm>
            <a:off x="-5082439" y="5051632"/>
            <a:ext cx="4969450" cy="923330"/>
          </a:xfrm>
          <a:prstGeom prst="rect">
            <a:avLst/>
          </a:prstGeom>
          <a:noFill/>
        </p:spPr>
        <p:txBody>
          <a:bodyPr wrap="square" rtlCol="0">
            <a:spAutoFit/>
          </a:bodyPr>
          <a:lstStyle/>
          <a:p>
            <a:r>
              <a:rPr lang="en-GB" dirty="0">
                <a:solidFill>
                  <a:schemeClr val="bg1"/>
                </a:solidFill>
              </a:rPr>
              <a:t>After examining each column in the two </a:t>
            </a:r>
            <a:r>
              <a:rPr lang="en-GB" dirty="0" err="1">
                <a:solidFill>
                  <a:schemeClr val="bg1"/>
                </a:solidFill>
              </a:rPr>
              <a:t>dataframes</a:t>
            </a:r>
            <a:r>
              <a:rPr lang="en-GB" dirty="0">
                <a:solidFill>
                  <a:schemeClr val="bg1"/>
                </a:solidFill>
              </a:rPr>
              <a:t>, we took a closer look at some of the columns and discovered some key information. </a:t>
            </a:r>
          </a:p>
        </p:txBody>
      </p:sp>
      <p:cxnSp>
        <p:nvCxnSpPr>
          <p:cNvPr id="9" name="Straight Arrow Connector 8">
            <a:extLst>
              <a:ext uri="{FF2B5EF4-FFF2-40B4-BE49-F238E27FC236}">
                <a16:creationId xmlns:a16="http://schemas.microsoft.com/office/drawing/2014/main" id="{A45902D7-510F-8A54-BF1B-5040836C98BB}"/>
              </a:ext>
            </a:extLst>
          </p:cNvPr>
          <p:cNvCxnSpPr>
            <a:cxnSpLocks/>
          </p:cNvCxnSpPr>
          <p:nvPr/>
        </p:nvCxnSpPr>
        <p:spPr>
          <a:xfrm flipV="1">
            <a:off x="165075" y="5512279"/>
            <a:ext cx="924188" cy="101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5010321-A759-8371-A14F-F9C3B32C120C}"/>
              </a:ext>
            </a:extLst>
          </p:cNvPr>
          <p:cNvSpPr txBox="1"/>
          <p:nvPr/>
        </p:nvSpPr>
        <p:spPr>
          <a:xfrm>
            <a:off x="1268419" y="4500983"/>
            <a:ext cx="5735058" cy="2062103"/>
          </a:xfrm>
          <a:prstGeom prst="rect">
            <a:avLst/>
          </a:prstGeom>
          <a:noFill/>
        </p:spPr>
        <p:txBody>
          <a:bodyPr wrap="square" rtlCol="0">
            <a:spAutoFit/>
          </a:bodyPr>
          <a:lstStyle/>
          <a:p>
            <a:r>
              <a:rPr lang="en-GB" sz="1400" dirty="0">
                <a:solidFill>
                  <a:schemeClr val="bg1"/>
                </a:solidFill>
              </a:rPr>
              <a:t>There were multiple duplicate rows in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species_info</a:t>
            </a:r>
            <a:r>
              <a:rPr lang="en-US" sz="12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dataset. In addition,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conservation_status</a:t>
            </a:r>
            <a:r>
              <a:rPr lang="en-US" sz="1200" dirty="0">
                <a:solidFill>
                  <a:schemeClr val="accent5"/>
                </a:solidFill>
                <a:latin typeface="Courier New" panose="02070309020205020404" pitchFamily="49" charset="0"/>
                <a:cs typeface="Courier New" panose="02070309020205020404" pitchFamily="49" charset="0"/>
              </a:rPr>
              <a:t>’</a:t>
            </a:r>
            <a:r>
              <a:rPr lang="en-GB" sz="1200" dirty="0">
                <a:solidFill>
                  <a:schemeClr val="bg1"/>
                </a:solidFill>
              </a:rPr>
              <a:t> </a:t>
            </a:r>
            <a:r>
              <a:rPr lang="en-GB" sz="1400" dirty="0">
                <a:solidFill>
                  <a:schemeClr val="bg1"/>
                </a:solidFill>
              </a:rPr>
              <a:t>column had many empty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NaN</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values that coincided with species not currently under threat.</a:t>
            </a:r>
            <a:endParaRPr lang="en-GB" sz="1400" dirty="0"/>
          </a:p>
          <a:p>
            <a:r>
              <a:rPr lang="en-GB" sz="1400" dirty="0">
                <a:solidFill>
                  <a:schemeClr val="bg1"/>
                </a:solidFill>
              </a:rPr>
              <a:t>The four unique statuses were:</a:t>
            </a:r>
          </a:p>
          <a:p>
            <a:pPr marL="285750" indent="-285750">
              <a:buFontTx/>
              <a:buChar char="-"/>
            </a:pPr>
            <a:r>
              <a:rPr lang="en-GB" sz="1400" dirty="0">
                <a:solidFill>
                  <a:schemeClr val="accent5"/>
                </a:solidFill>
              </a:rPr>
              <a:t>‘Endangered’</a:t>
            </a:r>
          </a:p>
          <a:p>
            <a:pPr marL="285750" indent="-285750">
              <a:buFontTx/>
              <a:buChar char="-"/>
            </a:pPr>
            <a:r>
              <a:rPr lang="en-GB" sz="1400" dirty="0">
                <a:solidFill>
                  <a:schemeClr val="accent5"/>
                </a:solidFill>
              </a:rPr>
              <a:t>‘Threatened’</a:t>
            </a:r>
          </a:p>
          <a:p>
            <a:pPr marL="285750" indent="-285750">
              <a:buFontTx/>
              <a:buChar char="-"/>
            </a:pPr>
            <a:r>
              <a:rPr lang="en-GB" sz="1400" dirty="0">
                <a:solidFill>
                  <a:schemeClr val="accent5"/>
                </a:solidFill>
              </a:rPr>
              <a:t>‘Species of Concern’</a:t>
            </a:r>
          </a:p>
          <a:p>
            <a:pPr marL="285750" indent="-285750">
              <a:buFontTx/>
              <a:buChar char="-"/>
            </a:pPr>
            <a:r>
              <a:rPr lang="en-GB" sz="1400" dirty="0">
                <a:solidFill>
                  <a:schemeClr val="accent5"/>
                </a:solidFill>
              </a:rPr>
              <a:t>‘In Recovery’</a:t>
            </a:r>
          </a:p>
          <a:p>
            <a:endParaRPr lang="en-GB" sz="1600" dirty="0"/>
          </a:p>
        </p:txBody>
      </p:sp>
      <p:sp>
        <p:nvSpPr>
          <p:cNvPr id="15" name="TextBox 14">
            <a:extLst>
              <a:ext uri="{FF2B5EF4-FFF2-40B4-BE49-F238E27FC236}">
                <a16:creationId xmlns:a16="http://schemas.microsoft.com/office/drawing/2014/main" id="{8652CFEC-0D6D-A4E5-B46C-8A292754B99B}"/>
              </a:ext>
            </a:extLst>
          </p:cNvPr>
          <p:cNvSpPr txBox="1"/>
          <p:nvPr/>
        </p:nvSpPr>
        <p:spPr>
          <a:xfrm>
            <a:off x="7003477" y="4500983"/>
            <a:ext cx="4380439" cy="2154436"/>
          </a:xfrm>
          <a:prstGeom prst="rect">
            <a:avLst/>
          </a:prstGeom>
          <a:noFill/>
        </p:spPr>
        <p:txBody>
          <a:bodyPr wrap="square" rtlCol="0">
            <a:spAutoFit/>
          </a:bodyPr>
          <a:lstStyle/>
          <a:p>
            <a:r>
              <a:rPr lang="en-GB" sz="1400" dirty="0">
                <a:solidFill>
                  <a:schemeClr val="bg1"/>
                </a:solidFill>
              </a:rPr>
              <a:t>In </a:t>
            </a:r>
            <a:r>
              <a:rPr lang="en-US" sz="12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 the </a:t>
            </a:r>
            <a:r>
              <a:rPr lang="en-US" sz="1200" dirty="0">
                <a:solidFill>
                  <a:schemeClr val="accent5"/>
                </a:solidFill>
                <a:latin typeface="Courier New" panose="02070309020205020404" pitchFamily="49" charset="0"/>
                <a:cs typeface="Courier New" panose="02070309020205020404" pitchFamily="49" charset="0"/>
              </a:rPr>
              <a:t>’</a:t>
            </a:r>
            <a:r>
              <a:rPr lang="en-US" sz="1200" dirty="0" err="1">
                <a:solidFill>
                  <a:schemeClr val="accent5"/>
                </a:solidFill>
                <a:latin typeface="Courier New" panose="02070309020205020404" pitchFamily="49" charset="0"/>
                <a:cs typeface="Courier New" panose="02070309020205020404" pitchFamily="49" charset="0"/>
              </a:rPr>
              <a:t>park_name</a:t>
            </a:r>
            <a:r>
              <a:rPr lang="en-US" sz="1200" dirty="0">
                <a:solidFill>
                  <a:schemeClr val="accent5"/>
                </a:solidFill>
                <a:latin typeface="Courier New" panose="02070309020205020404" pitchFamily="49" charset="0"/>
                <a:cs typeface="Courier New" panose="02070309020205020404" pitchFamily="49" charset="0"/>
              </a:rPr>
              <a:t>’</a:t>
            </a:r>
            <a:r>
              <a:rPr lang="en-GB" sz="1200" dirty="0">
                <a:solidFill>
                  <a:schemeClr val="bg1"/>
                </a:solidFill>
              </a:rPr>
              <a:t> </a:t>
            </a:r>
            <a:r>
              <a:rPr lang="en-GB" sz="1400" dirty="0">
                <a:solidFill>
                  <a:schemeClr val="bg1"/>
                </a:solidFill>
              </a:rPr>
              <a:t>column had four unique national parks. These were:</a:t>
            </a:r>
          </a:p>
          <a:p>
            <a:pPr marL="285750" indent="-285750">
              <a:buFontTx/>
              <a:buChar char="-"/>
            </a:pPr>
            <a:r>
              <a:rPr lang="en-GB" sz="1200" dirty="0">
                <a:solidFill>
                  <a:schemeClr val="accent5"/>
                </a:solidFill>
              </a:rPr>
              <a:t>‘Great Smoky Mountains National Park’</a:t>
            </a:r>
          </a:p>
          <a:p>
            <a:pPr marL="285750" indent="-285750">
              <a:buFontTx/>
              <a:buChar char="-"/>
            </a:pPr>
            <a:r>
              <a:rPr lang="en-GB" sz="1200" dirty="0">
                <a:solidFill>
                  <a:schemeClr val="accent5"/>
                </a:solidFill>
              </a:rPr>
              <a:t>‘Yosemite National Park’</a:t>
            </a:r>
          </a:p>
          <a:p>
            <a:pPr marL="285750" indent="-285750">
              <a:buFontTx/>
              <a:buChar char="-"/>
            </a:pPr>
            <a:r>
              <a:rPr lang="en-GB" sz="1200" dirty="0">
                <a:solidFill>
                  <a:schemeClr val="accent5"/>
                </a:solidFill>
              </a:rPr>
              <a:t>‘Bryce National Park’</a:t>
            </a:r>
          </a:p>
          <a:p>
            <a:pPr marL="285750" indent="-285750">
              <a:buFontTx/>
              <a:buChar char="-"/>
            </a:pPr>
            <a:r>
              <a:rPr lang="en-GB" sz="1200" dirty="0">
                <a:solidFill>
                  <a:schemeClr val="accent5"/>
                </a:solidFill>
              </a:rPr>
              <a:t>‘Yellowstone National Park’</a:t>
            </a:r>
          </a:p>
          <a:p>
            <a:pPr marL="285750" indent="-285750">
              <a:buFontTx/>
              <a:buChar char="-"/>
            </a:pPr>
            <a:endParaRPr lang="en-GB" sz="1200" dirty="0">
              <a:solidFill>
                <a:schemeClr val="accent5"/>
              </a:solidFill>
            </a:endParaRPr>
          </a:p>
          <a:p>
            <a:r>
              <a:rPr lang="en-GB" sz="1400" dirty="0">
                <a:solidFill>
                  <a:schemeClr val="bg1"/>
                </a:solidFill>
              </a:rPr>
              <a:t>The</a:t>
            </a:r>
            <a:r>
              <a:rPr lang="en-GB" sz="1400" dirty="0">
                <a:solidFill>
                  <a:schemeClr val="accent5"/>
                </a:solidFill>
              </a:rPr>
              <a:t> </a:t>
            </a:r>
            <a:r>
              <a:rPr lang="en-US" sz="12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dataset did not appear to have any missing or duplicate data.</a:t>
            </a:r>
            <a:endParaRPr lang="en-GB" sz="1400" dirty="0">
              <a:solidFill>
                <a:schemeClr val="accent5"/>
              </a:solidFill>
            </a:endParaRPr>
          </a:p>
          <a:p>
            <a:endParaRPr lang="en-GB" dirty="0"/>
          </a:p>
        </p:txBody>
      </p:sp>
      <p:sp>
        <p:nvSpPr>
          <p:cNvPr id="13" name="Title 1">
            <a:extLst>
              <a:ext uri="{FF2B5EF4-FFF2-40B4-BE49-F238E27FC236}">
                <a16:creationId xmlns:a16="http://schemas.microsoft.com/office/drawing/2014/main" id="{C0F9D4A4-C269-BA4C-FE53-427C717A8657}"/>
              </a:ext>
            </a:extLst>
          </p:cNvPr>
          <p:cNvSpPr>
            <a:spLocks noGrp="1"/>
          </p:cNvSpPr>
          <p:nvPr>
            <p:ph type="title"/>
          </p:nvPr>
        </p:nvSpPr>
        <p:spPr>
          <a:xfrm>
            <a:off x="1268419" y="441846"/>
            <a:ext cx="4908861" cy="941339"/>
          </a:xfrm>
        </p:spPr>
        <p:txBody>
          <a:bodyPr>
            <a:normAutofit/>
          </a:bodyPr>
          <a:lstStyle/>
          <a:p>
            <a:r>
              <a:rPr lang="en-GB" sz="3200" dirty="0">
                <a:solidFill>
                  <a:schemeClr val="bg1"/>
                </a:solidFill>
              </a:rPr>
              <a:t>EXPLORATION</a:t>
            </a:r>
          </a:p>
        </p:txBody>
      </p:sp>
      <p:sp>
        <p:nvSpPr>
          <p:cNvPr id="14" name="TextBox 13">
            <a:extLst>
              <a:ext uri="{FF2B5EF4-FFF2-40B4-BE49-F238E27FC236}">
                <a16:creationId xmlns:a16="http://schemas.microsoft.com/office/drawing/2014/main" id="{3FDFE4BB-EC45-E09F-6A01-45B4FE19E2BA}"/>
              </a:ext>
            </a:extLst>
          </p:cNvPr>
          <p:cNvSpPr txBox="1"/>
          <p:nvPr/>
        </p:nvSpPr>
        <p:spPr>
          <a:xfrm>
            <a:off x="4107608" y="592577"/>
            <a:ext cx="2512381" cy="584775"/>
          </a:xfrm>
          <a:prstGeom prst="rect">
            <a:avLst/>
          </a:prstGeom>
          <a:noFill/>
        </p:spPr>
        <p:txBody>
          <a:bodyPr wrap="square" rtlCol="0">
            <a:spAutoFit/>
          </a:bodyPr>
          <a:lstStyle/>
          <a:p>
            <a:r>
              <a:rPr lang="en-GB" sz="3200" b="1" dirty="0">
                <a:solidFill>
                  <a:schemeClr val="bg1"/>
                </a:solidFill>
              </a:rPr>
              <a:t>- COLUMNS</a:t>
            </a:r>
          </a:p>
        </p:txBody>
      </p:sp>
      <p:grpSp>
        <p:nvGrpSpPr>
          <p:cNvPr id="16" name="Group 15">
            <a:extLst>
              <a:ext uri="{FF2B5EF4-FFF2-40B4-BE49-F238E27FC236}">
                <a16:creationId xmlns:a16="http://schemas.microsoft.com/office/drawing/2014/main" id="{678D1B11-2BC9-4F93-63F7-45FDEA838B84}"/>
              </a:ext>
            </a:extLst>
          </p:cNvPr>
          <p:cNvGrpSpPr/>
          <p:nvPr/>
        </p:nvGrpSpPr>
        <p:grpSpPr>
          <a:xfrm>
            <a:off x="454938" y="547046"/>
            <a:ext cx="723904" cy="723901"/>
            <a:chOff x="3406955" y="3174046"/>
            <a:chExt cx="630400" cy="630398"/>
          </a:xfrm>
        </p:grpSpPr>
        <p:sp>
          <p:nvSpPr>
            <p:cNvPr id="17" name="Oval 16">
              <a:extLst>
                <a:ext uri="{FF2B5EF4-FFF2-40B4-BE49-F238E27FC236}">
                  <a16:creationId xmlns:a16="http://schemas.microsoft.com/office/drawing/2014/main" id="{77816C33-5E50-9116-9C51-5943AD10F4E6}"/>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8" name="Graphic 17" descr="Folder Search outline">
              <a:extLst>
                <a:ext uri="{FF2B5EF4-FFF2-40B4-BE49-F238E27FC236}">
                  <a16:creationId xmlns:a16="http://schemas.microsoft.com/office/drawing/2014/main" id="{A6D26A16-B3B2-9BD6-E7D5-F8869E8BC5B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84962" y="3248553"/>
              <a:ext cx="474385" cy="474385"/>
            </a:xfrm>
            <a:prstGeom prst="rect">
              <a:avLst/>
            </a:prstGeom>
          </p:spPr>
        </p:pic>
      </p:grpSp>
    </p:spTree>
    <p:extLst>
      <p:ext uri="{BB962C8B-B14F-4D97-AF65-F5344CB8AC3E}">
        <p14:creationId xmlns:p14="http://schemas.microsoft.com/office/powerpoint/2010/main" val="3014718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C02185F-2C37-A56D-C168-BDB6E5697956}"/>
            </a:ext>
          </a:extLst>
        </p:cNvPr>
        <p:cNvGrpSpPr/>
        <p:nvPr/>
      </p:nvGrpSpPr>
      <p:grpSpPr>
        <a:xfrm>
          <a:off x="0" y="0"/>
          <a:ext cx="0" cy="0"/>
          <a:chOff x="0" y="0"/>
          <a:chExt cx="0" cy="0"/>
        </a:xfrm>
      </p:grpSpPr>
      <p:pic>
        <p:nvPicPr>
          <p:cNvPr id="10" name="Picture 9" descr="A mountain range with trees and blue sky&#10;&#10;AI-generated content may be incorrect.">
            <a:extLst>
              <a:ext uri="{FF2B5EF4-FFF2-40B4-BE49-F238E27FC236}">
                <a16:creationId xmlns:a16="http://schemas.microsoft.com/office/drawing/2014/main" id="{403C0C5F-24D0-5EB6-5010-8E90CE4437AB}"/>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8000"/>
                    </a14:imgEffect>
                  </a14:imgLayer>
                </a14:imgProps>
              </a:ext>
              <a:ext uri="{28A0092B-C50C-407E-A947-70E740481C1C}">
                <a14:useLocalDpi xmlns:a14="http://schemas.microsoft.com/office/drawing/2010/main" val="0"/>
              </a:ext>
            </a:extLst>
          </a:blip>
          <a:srcRect l="5916" r="5916"/>
          <a:stretch>
            <a:fillRect/>
          </a:stretch>
        </p:blipFill>
        <p:spPr>
          <a:xfrm>
            <a:off x="-7984" y="0"/>
            <a:ext cx="12207965" cy="6866980"/>
          </a:xfrm>
          <a:prstGeom prst="rect">
            <a:avLst/>
          </a:prstGeom>
        </p:spPr>
      </p:pic>
      <p:sp>
        <p:nvSpPr>
          <p:cNvPr id="11" name="Oval 10">
            <a:extLst>
              <a:ext uri="{FF2B5EF4-FFF2-40B4-BE49-F238E27FC236}">
                <a16:creationId xmlns:a16="http://schemas.microsoft.com/office/drawing/2014/main" id="{790F4257-303E-B31E-D104-C074BC5F07E9}"/>
              </a:ext>
              <a:ext uri="{C183D7F6-B498-43B3-948B-1728B52AA6E4}">
                <adec:decorative xmlns:adec="http://schemas.microsoft.com/office/drawing/2017/decorative" val="1"/>
              </a:ext>
            </a:extLst>
          </p:cNvPr>
          <p:cNvSpPr/>
          <p:nvPr/>
        </p:nvSpPr>
        <p:spPr>
          <a:xfrm>
            <a:off x="9741993" y="254978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Rectangle 11">
            <a:extLst>
              <a:ext uri="{FF2B5EF4-FFF2-40B4-BE49-F238E27FC236}">
                <a16:creationId xmlns:a16="http://schemas.microsoft.com/office/drawing/2014/main" id="{C8496743-ED52-432F-C929-5466DBF0FBF3}"/>
              </a:ext>
              <a:ext uri="{C183D7F6-B498-43B3-948B-1728B52AA6E4}">
                <adec:decorative xmlns:adec="http://schemas.microsoft.com/office/drawing/2017/decorative" val="1"/>
              </a:ext>
            </a:extLst>
          </p:cNvPr>
          <p:cNvSpPr/>
          <p:nvPr/>
        </p:nvSpPr>
        <p:spPr>
          <a:xfrm>
            <a:off x="0" y="344029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Oval 13">
            <a:extLst>
              <a:ext uri="{FF2B5EF4-FFF2-40B4-BE49-F238E27FC236}">
                <a16:creationId xmlns:a16="http://schemas.microsoft.com/office/drawing/2014/main" id="{B00A33AB-DD2F-8CEB-FC7B-28F4020CC7C4}"/>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5" name="Straight Connector 14">
            <a:extLst>
              <a:ext uri="{FF2B5EF4-FFF2-40B4-BE49-F238E27FC236}">
                <a16:creationId xmlns:a16="http://schemas.microsoft.com/office/drawing/2014/main" id="{BDC1766D-879D-946A-697E-76207D9D4239}"/>
              </a:ext>
              <a:ext uri="{C183D7F6-B498-43B3-948B-1728B52AA6E4}">
                <adec:decorative xmlns:adec="http://schemas.microsoft.com/office/drawing/2017/decorative" val="1"/>
              </a:ext>
            </a:extLst>
          </p:cNvPr>
          <p:cNvCxnSpPr/>
          <p:nvPr/>
        </p:nvCxnSpPr>
        <p:spPr>
          <a:xfrm>
            <a:off x="8029776"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EDEA8FF7-09A1-1BFC-E471-E7D6389B8CAE}"/>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8" name="TextBox 17">
            <a:extLst>
              <a:ext uri="{FF2B5EF4-FFF2-40B4-BE49-F238E27FC236}">
                <a16:creationId xmlns:a16="http://schemas.microsoft.com/office/drawing/2014/main" id="{B7CF6256-FCBF-B06B-3ECA-1F1D027BFC32}"/>
              </a:ext>
            </a:extLst>
          </p:cNvPr>
          <p:cNvSpPr txBox="1"/>
          <p:nvPr/>
        </p:nvSpPr>
        <p:spPr>
          <a:xfrm>
            <a:off x="7968061" y="285141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20" name="Straight Connector 19">
            <a:extLst>
              <a:ext uri="{FF2B5EF4-FFF2-40B4-BE49-F238E27FC236}">
                <a16:creationId xmlns:a16="http://schemas.microsoft.com/office/drawing/2014/main" id="{6D82BA1B-0EDF-CD6E-79B5-9717CD1775DC}"/>
              </a:ext>
              <a:ext uri="{C183D7F6-B498-43B3-948B-1728B52AA6E4}">
                <adec:decorative xmlns:adec="http://schemas.microsoft.com/office/drawing/2017/decorative" val="1"/>
              </a:ext>
            </a:extLst>
          </p:cNvPr>
          <p:cNvCxnSpPr/>
          <p:nvPr/>
        </p:nvCxnSpPr>
        <p:spPr>
          <a:xfrm>
            <a:off x="156834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B6E4FD69-DA86-0312-F721-9476D4C932E2}"/>
              </a:ext>
              <a:ext uri="{C183D7F6-B498-43B3-948B-1728B52AA6E4}">
                <adec:decorative xmlns:adec="http://schemas.microsoft.com/office/drawing/2017/decorative" val="1"/>
              </a:ext>
            </a:extLst>
          </p:cNvPr>
          <p:cNvSpPr/>
          <p:nvPr/>
        </p:nvSpPr>
        <p:spPr>
          <a:xfrm>
            <a:off x="125314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2" name="TextBox 21">
            <a:extLst>
              <a:ext uri="{FF2B5EF4-FFF2-40B4-BE49-F238E27FC236}">
                <a16:creationId xmlns:a16="http://schemas.microsoft.com/office/drawing/2014/main" id="{4C48CF13-9316-8083-2E33-2ADB0450DCB7}"/>
              </a:ext>
            </a:extLst>
          </p:cNvPr>
          <p:cNvSpPr txBox="1"/>
          <p:nvPr/>
        </p:nvSpPr>
        <p:spPr>
          <a:xfrm>
            <a:off x="1527469" y="396619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24" name="Straight Connector 23">
            <a:extLst>
              <a:ext uri="{FF2B5EF4-FFF2-40B4-BE49-F238E27FC236}">
                <a16:creationId xmlns:a16="http://schemas.microsoft.com/office/drawing/2014/main" id="{2F1FCDF6-0829-386D-0EEB-790AFA0BD78C}"/>
              </a:ext>
              <a:ext uri="{C183D7F6-B498-43B3-948B-1728B52AA6E4}">
                <adec:decorative xmlns:adec="http://schemas.microsoft.com/office/drawing/2017/decorative" val="1"/>
              </a:ext>
            </a:extLst>
          </p:cNvPr>
          <p:cNvCxnSpPr/>
          <p:nvPr/>
        </p:nvCxnSpPr>
        <p:spPr>
          <a:xfrm>
            <a:off x="3722155"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3B6B8FCE-E0FE-833F-B9C1-FD20D7F0AEC9}"/>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7" name="TextBox 26">
            <a:extLst>
              <a:ext uri="{FF2B5EF4-FFF2-40B4-BE49-F238E27FC236}">
                <a16:creationId xmlns:a16="http://schemas.microsoft.com/office/drawing/2014/main" id="{6D9EA7CD-48E3-D821-36F1-96DE9D4AFDA7}"/>
              </a:ext>
            </a:extLst>
          </p:cNvPr>
          <p:cNvSpPr txBox="1"/>
          <p:nvPr/>
        </p:nvSpPr>
        <p:spPr>
          <a:xfrm>
            <a:off x="3662845" y="285141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28" name="Straight Connector 27">
            <a:extLst>
              <a:ext uri="{FF2B5EF4-FFF2-40B4-BE49-F238E27FC236}">
                <a16:creationId xmlns:a16="http://schemas.microsoft.com/office/drawing/2014/main" id="{FDC1FA23-0AFB-C8C5-66A2-616E59415992}"/>
              </a:ext>
              <a:ext uri="{C183D7F6-B498-43B3-948B-1728B52AA6E4}">
                <adec:decorative xmlns:adec="http://schemas.microsoft.com/office/drawing/2017/decorative" val="1"/>
              </a:ext>
            </a:extLst>
          </p:cNvPr>
          <p:cNvCxnSpPr/>
          <p:nvPr/>
        </p:nvCxnSpPr>
        <p:spPr>
          <a:xfrm>
            <a:off x="587596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F61A4A7-7431-7F1E-A662-C84CC3843ED1}"/>
              </a:ext>
            </a:extLst>
          </p:cNvPr>
          <p:cNvSpPr txBox="1"/>
          <p:nvPr/>
        </p:nvSpPr>
        <p:spPr>
          <a:xfrm>
            <a:off x="5816655" y="396619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31" name="Oval 30">
            <a:extLst>
              <a:ext uri="{FF2B5EF4-FFF2-40B4-BE49-F238E27FC236}">
                <a16:creationId xmlns:a16="http://schemas.microsoft.com/office/drawing/2014/main" id="{B9154F03-5F2E-0E8A-8416-EC07407EE6FC}"/>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2" name="TextBox 31">
            <a:extLst>
              <a:ext uri="{FF2B5EF4-FFF2-40B4-BE49-F238E27FC236}">
                <a16:creationId xmlns:a16="http://schemas.microsoft.com/office/drawing/2014/main" id="{FA7D7AD7-679B-CFF5-FE6F-FDBE1035CFD7}"/>
              </a:ext>
            </a:extLst>
          </p:cNvPr>
          <p:cNvSpPr txBox="1"/>
          <p:nvPr/>
        </p:nvSpPr>
        <p:spPr>
          <a:xfrm>
            <a:off x="4404831" y="29048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cxnSp>
        <p:nvCxnSpPr>
          <p:cNvPr id="35" name="Straight Connector 34">
            <a:extLst>
              <a:ext uri="{FF2B5EF4-FFF2-40B4-BE49-F238E27FC236}">
                <a16:creationId xmlns:a16="http://schemas.microsoft.com/office/drawing/2014/main" id="{48BD70C4-F96D-A662-FACB-2546A1BE53EB}"/>
              </a:ext>
              <a:ext uri="{C183D7F6-B498-43B3-948B-1728B52AA6E4}">
                <adec:decorative xmlns:adec="http://schemas.microsoft.com/office/drawing/2017/decorative" val="1"/>
              </a:ext>
            </a:extLst>
          </p:cNvPr>
          <p:cNvCxnSpPr>
            <a:cxnSpLocks/>
            <a:endCxn id="14" idx="0"/>
          </p:cNvCxnSpPr>
          <p:nvPr/>
        </p:nvCxnSpPr>
        <p:spPr>
          <a:xfrm>
            <a:off x="10617356" y="2501808"/>
            <a:ext cx="0" cy="2945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36" name="Graphic 35" descr="Document with solid fill">
            <a:extLst>
              <a:ext uri="{FF2B5EF4-FFF2-40B4-BE49-F238E27FC236}">
                <a16:creationId xmlns:a16="http://schemas.microsoft.com/office/drawing/2014/main" id="{B6479E9A-046A-D777-8949-36060D802B9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31391" y="3201025"/>
            <a:ext cx="473910" cy="473910"/>
          </a:xfrm>
          <a:prstGeom prst="rect">
            <a:avLst/>
          </a:prstGeom>
        </p:spPr>
      </p:pic>
      <p:pic>
        <p:nvPicPr>
          <p:cNvPr id="37" name="Graphic 36" descr="Folder Search outline">
            <a:extLst>
              <a:ext uri="{FF2B5EF4-FFF2-40B4-BE49-F238E27FC236}">
                <a16:creationId xmlns:a16="http://schemas.microsoft.com/office/drawing/2014/main" id="{E01CA7C3-BB36-E5B3-CB73-091EBF26DAB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84962" y="3248553"/>
            <a:ext cx="474385" cy="474385"/>
          </a:xfrm>
          <a:prstGeom prst="rect">
            <a:avLst/>
          </a:prstGeom>
        </p:spPr>
      </p:pic>
      <p:pic>
        <p:nvPicPr>
          <p:cNvPr id="38" name="Graphic 37" descr="Table with solid fill">
            <a:extLst>
              <a:ext uri="{FF2B5EF4-FFF2-40B4-BE49-F238E27FC236}">
                <a16:creationId xmlns:a16="http://schemas.microsoft.com/office/drawing/2014/main" id="{38604A16-B030-58CA-1BCC-2854B48C69E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59813" y="3257145"/>
            <a:ext cx="457200" cy="457200"/>
          </a:xfrm>
          <a:prstGeom prst="rect">
            <a:avLst/>
          </a:prstGeom>
        </p:spPr>
      </p:pic>
      <p:pic>
        <p:nvPicPr>
          <p:cNvPr id="39" name="Graphic 38" descr="Bar chart with solid fill">
            <a:extLst>
              <a:ext uri="{FF2B5EF4-FFF2-40B4-BE49-F238E27FC236}">
                <a16:creationId xmlns:a16="http://schemas.microsoft.com/office/drawing/2014/main" id="{C8D1B991-A7B9-04F1-1002-BD2AE54BDB67}"/>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95986" y="3257145"/>
            <a:ext cx="477964" cy="477964"/>
          </a:xfrm>
          <a:prstGeom prst="rect">
            <a:avLst/>
          </a:prstGeom>
        </p:spPr>
      </p:pic>
      <p:pic>
        <p:nvPicPr>
          <p:cNvPr id="40" name="Graphic 39" descr="Presentation with pie chart with solid fill">
            <a:extLst>
              <a:ext uri="{FF2B5EF4-FFF2-40B4-BE49-F238E27FC236}">
                <a16:creationId xmlns:a16="http://schemas.microsoft.com/office/drawing/2014/main" id="{38B1CFF9-C419-0AFD-07E2-DD78D18ADA9C}"/>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147864" y="3028545"/>
            <a:ext cx="914400" cy="914400"/>
          </a:xfrm>
          <a:prstGeom prst="rect">
            <a:avLst/>
          </a:prstGeom>
        </p:spPr>
      </p:pic>
      <p:sp useBgFill="1">
        <p:nvSpPr>
          <p:cNvPr id="41" name="Flowchart: Alternate Process 40">
            <a:extLst>
              <a:ext uri="{FF2B5EF4-FFF2-40B4-BE49-F238E27FC236}">
                <a16:creationId xmlns:a16="http://schemas.microsoft.com/office/drawing/2014/main" id="{2381E97F-76FD-DF29-BDAC-DB2B21B8EB4B}"/>
              </a:ext>
            </a:extLst>
          </p:cNvPr>
          <p:cNvSpPr/>
          <p:nvPr/>
        </p:nvSpPr>
        <p:spPr>
          <a:xfrm>
            <a:off x="36986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Setting the project goals and introduc</a:t>
            </a:r>
            <a:r>
              <a:rPr lang="en-GB" sz="1200" dirty="0">
                <a:solidFill>
                  <a:schemeClr val="accent4">
                    <a:lumMod val="75000"/>
                  </a:schemeClr>
                </a:solidFill>
              </a:rPr>
              <a:t>ing the data. Posing questions for analysis to answer.</a:t>
            </a:r>
            <a:r>
              <a:rPr lang="en-gb" sz="1200" dirty="0">
                <a:solidFill>
                  <a:schemeClr val="accent4">
                    <a:lumMod val="75000"/>
                  </a:schemeClr>
                </a:solidFill>
              </a:rPr>
              <a:t> </a:t>
            </a:r>
            <a:endParaRPr lang="en-US" sz="1200" dirty="0">
              <a:solidFill>
                <a:schemeClr val="accent4">
                  <a:lumMod val="75000"/>
                </a:schemeClr>
              </a:solidFill>
            </a:endParaRPr>
          </a:p>
          <a:p>
            <a:pPr algn="ctr"/>
            <a:endParaRPr lang="en-GB" dirty="0"/>
          </a:p>
        </p:txBody>
      </p:sp>
      <p:sp useBgFill="1">
        <p:nvSpPr>
          <p:cNvPr id="42" name="Flowchart: Alternate Process 41">
            <a:extLst>
              <a:ext uri="{FF2B5EF4-FFF2-40B4-BE49-F238E27FC236}">
                <a16:creationId xmlns:a16="http://schemas.microsoft.com/office/drawing/2014/main" id="{E93B28F2-8F00-F85A-B90F-CE847DD33F65}"/>
              </a:ext>
            </a:extLst>
          </p:cNvPr>
          <p:cNvSpPr/>
          <p:nvPr/>
        </p:nvSpPr>
        <p:spPr>
          <a:xfrm>
            <a:off x="2523669" y="436691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useBgFill="1">
        <p:nvSpPr>
          <p:cNvPr id="43" name="Flowchart: Alternate Process 42">
            <a:extLst>
              <a:ext uri="{FF2B5EF4-FFF2-40B4-BE49-F238E27FC236}">
                <a16:creationId xmlns:a16="http://schemas.microsoft.com/office/drawing/2014/main" id="{E85479BC-25A9-AC00-CB8E-B6F1902F8B9B}"/>
              </a:ext>
            </a:extLst>
          </p:cNvPr>
          <p:cNvSpPr/>
          <p:nvPr/>
        </p:nvSpPr>
        <p:spPr>
          <a:xfrm>
            <a:off x="467748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accent3">
                    <a:lumMod val="75000"/>
                  </a:schemeClr>
                </a:solidFill>
              </a:rPr>
              <a:t>CLEANING</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Cleaning the data, deleting duplicates, and merging into one DataFrame.</a:t>
            </a:r>
            <a:endParaRPr lang="en-US" sz="1200" dirty="0">
              <a:solidFill>
                <a:schemeClr val="accent4">
                  <a:lumMod val="75000"/>
                </a:schemeClr>
              </a:solidFill>
            </a:endParaRPr>
          </a:p>
          <a:p>
            <a:pPr algn="ctr"/>
            <a:endParaRPr lang="en-GB" dirty="0"/>
          </a:p>
        </p:txBody>
      </p:sp>
      <p:sp useBgFill="1">
        <p:nvSpPr>
          <p:cNvPr id="44" name="Flowchart: Alternate Process 43">
            <a:extLst>
              <a:ext uri="{FF2B5EF4-FFF2-40B4-BE49-F238E27FC236}">
                <a16:creationId xmlns:a16="http://schemas.microsoft.com/office/drawing/2014/main" id="{1B3F9B68-CFCF-BF7E-D910-7FD56C2DDD6B}"/>
              </a:ext>
            </a:extLst>
          </p:cNvPr>
          <p:cNvSpPr/>
          <p:nvPr/>
        </p:nvSpPr>
        <p:spPr>
          <a:xfrm>
            <a:off x="6831260" y="4379081"/>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bg2">
                    <a:lumMod val="90000"/>
                  </a:schemeClr>
                </a:solidFill>
              </a:rPr>
              <a:t>ANALYSIS</a:t>
            </a:r>
            <a:endParaRPr lang="en-gb" sz="1200" b="1" dirty="0">
              <a:solidFill>
                <a:schemeClr val="accent5">
                  <a:lumMod val="60000"/>
                  <a:lumOff val="40000"/>
                </a:schemeClr>
              </a:solidFill>
            </a:endParaRPr>
          </a:p>
          <a:p>
            <a:pPr algn="ctr"/>
            <a:endParaRPr lang="en-gb" sz="1200" dirty="0"/>
          </a:p>
          <a:p>
            <a:pPr algn="ctr"/>
            <a:r>
              <a:rPr lang="en-gb" sz="1200" dirty="0"/>
              <a:t>Beginning EDA (Exploratory Data Analysis). Analysing and visualising main points to answer que</a:t>
            </a:r>
            <a:r>
              <a:rPr lang="en-GB" sz="1200" dirty="0"/>
              <a:t>s</a:t>
            </a:r>
            <a:r>
              <a:rPr lang="en-gb" sz="1200" dirty="0"/>
              <a:t>tions.</a:t>
            </a:r>
            <a:endParaRPr lang="en-US" sz="1200" dirty="0">
              <a:solidFill>
                <a:srgbClr val="30353F"/>
              </a:solidFill>
            </a:endParaRPr>
          </a:p>
          <a:p>
            <a:pPr algn="ctr"/>
            <a:endParaRPr lang="en-US" sz="1200" dirty="0">
              <a:solidFill>
                <a:srgbClr val="30353F"/>
              </a:solidFill>
            </a:endParaRPr>
          </a:p>
          <a:p>
            <a:pPr algn="ctr"/>
            <a:endParaRPr lang="en-GB" dirty="0"/>
          </a:p>
        </p:txBody>
      </p:sp>
      <p:sp useBgFill="1">
        <p:nvSpPr>
          <p:cNvPr id="46" name="Flowchart: Alternate Process 45">
            <a:extLst>
              <a:ext uri="{FF2B5EF4-FFF2-40B4-BE49-F238E27FC236}">
                <a16:creationId xmlns:a16="http://schemas.microsoft.com/office/drawing/2014/main" id="{5B53ED32-C42F-27B4-23A4-56D5E16478A7}"/>
              </a:ext>
            </a:extLst>
          </p:cNvPr>
          <p:cNvSpPr/>
          <p:nvPr/>
        </p:nvSpPr>
        <p:spPr>
          <a:xfrm>
            <a:off x="9406579" y="1398479"/>
            <a:ext cx="2396969" cy="1009990"/>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bg1">
                    <a:lumMod val="50000"/>
                  </a:schemeClr>
                </a:solidFill>
              </a:rPr>
              <a:t>CONCLUSION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Summarising findings and answers to the main questions.</a:t>
            </a:r>
            <a:endParaRPr lang="en-US" sz="1200" dirty="0">
              <a:solidFill>
                <a:schemeClr val="accent4">
                  <a:lumMod val="75000"/>
                </a:schemeClr>
              </a:solidFill>
            </a:endParaRPr>
          </a:p>
          <a:p>
            <a:pPr algn="ctr"/>
            <a:endParaRPr lang="en-GB" dirty="0"/>
          </a:p>
        </p:txBody>
      </p:sp>
    </p:spTree>
    <p:extLst>
      <p:ext uri="{BB962C8B-B14F-4D97-AF65-F5344CB8AC3E}">
        <p14:creationId xmlns:p14="http://schemas.microsoft.com/office/powerpoint/2010/main" val="1457056057"/>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8A435B33-EF86-91E3-EC0D-4E75404123EC}"/>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1E0D373F-A61F-C052-D727-A07744008110}"/>
              </a:ext>
            </a:extLst>
          </p:cNvPr>
          <p:cNvGrpSpPr/>
          <p:nvPr/>
        </p:nvGrpSpPr>
        <p:grpSpPr>
          <a:xfrm>
            <a:off x="2571751" y="7036005"/>
            <a:ext cx="1107991" cy="1107987"/>
            <a:chOff x="5560765" y="3174046"/>
            <a:chExt cx="630400" cy="630398"/>
          </a:xfrm>
        </p:grpSpPr>
        <p:sp>
          <p:nvSpPr>
            <p:cNvPr id="6" name="Oval 5">
              <a:extLst>
                <a:ext uri="{FF2B5EF4-FFF2-40B4-BE49-F238E27FC236}">
                  <a16:creationId xmlns:a16="http://schemas.microsoft.com/office/drawing/2014/main" id="{BB488E51-EA83-31F4-CBB8-A942706F319F}"/>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Graphic 7" descr="Table with solid fill">
              <a:extLst>
                <a:ext uri="{FF2B5EF4-FFF2-40B4-BE49-F238E27FC236}">
                  <a16:creationId xmlns:a16="http://schemas.microsoft.com/office/drawing/2014/main" id="{42194127-6A84-6B69-E684-34414021460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Tree>
    <p:extLst>
      <p:ext uri="{BB962C8B-B14F-4D97-AF65-F5344CB8AC3E}">
        <p14:creationId xmlns:p14="http://schemas.microsoft.com/office/powerpoint/2010/main" val="3501136553"/>
      </p:ext>
    </p:extLst>
  </p:cSld>
  <p:clrMapOvr>
    <a:masterClrMapping/>
  </p:clrMapOvr>
  <p:transition spd="slow" advTm="0">
    <p:push dir="u"/>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A05C1EBA-2283-9810-2B14-E75FB52433EE}"/>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5B10F344-A5C2-8DB9-0949-885F6309C70D}"/>
              </a:ext>
            </a:extLst>
          </p:cNvPr>
          <p:cNvGrpSpPr/>
          <p:nvPr/>
        </p:nvGrpSpPr>
        <p:grpSpPr>
          <a:xfrm>
            <a:off x="2571751" y="2875006"/>
            <a:ext cx="1107991" cy="1107987"/>
            <a:chOff x="5560765" y="3174046"/>
            <a:chExt cx="630400" cy="630398"/>
          </a:xfrm>
        </p:grpSpPr>
        <p:sp>
          <p:nvSpPr>
            <p:cNvPr id="12" name="Oval 11">
              <a:extLst>
                <a:ext uri="{FF2B5EF4-FFF2-40B4-BE49-F238E27FC236}">
                  <a16:creationId xmlns:a16="http://schemas.microsoft.com/office/drawing/2014/main" id="{2B9CAAEC-2378-09EE-4CE5-A39A5B5A8579}"/>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4" name="Graphic 13" descr="Table with solid fill">
              <a:extLst>
                <a:ext uri="{FF2B5EF4-FFF2-40B4-BE49-F238E27FC236}">
                  <a16:creationId xmlns:a16="http://schemas.microsoft.com/office/drawing/2014/main" id="{F67F5402-2732-25EB-5367-B9FF54B0341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Tree>
    <p:extLst>
      <p:ext uri="{BB962C8B-B14F-4D97-AF65-F5344CB8AC3E}">
        <p14:creationId xmlns:p14="http://schemas.microsoft.com/office/powerpoint/2010/main" val="3556092781"/>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226403AF-8FDA-71F5-A828-627F646ABD5D}"/>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2C2D2788-4324-EECC-60A7-75FF5CF379DA}"/>
              </a:ext>
            </a:extLst>
          </p:cNvPr>
          <p:cNvSpPr>
            <a:spLocks noGrp="1"/>
          </p:cNvSpPr>
          <p:nvPr>
            <p:ph type="title"/>
          </p:nvPr>
        </p:nvSpPr>
        <p:spPr>
          <a:xfrm>
            <a:off x="-1876606" y="2875006"/>
            <a:ext cx="5810251" cy="1107987"/>
          </a:xfrm>
        </p:spPr>
        <p:txBody>
          <a:bodyPr/>
          <a:lstStyle/>
          <a:p>
            <a:r>
              <a:rPr lang="en-GB" sz="6000" dirty="0">
                <a:solidFill>
                  <a:schemeClr val="bg1"/>
                </a:solidFill>
              </a:rPr>
              <a:t>CLEANING</a:t>
            </a:r>
            <a:endParaRPr lang="en-GB" dirty="0">
              <a:solidFill>
                <a:schemeClr val="bg1"/>
              </a:solidFill>
            </a:endParaRPr>
          </a:p>
        </p:txBody>
      </p:sp>
      <p:sp useBgFill="1">
        <p:nvSpPr>
          <p:cNvPr id="2" name="Rectangle 1">
            <a:extLst>
              <a:ext uri="{FF2B5EF4-FFF2-40B4-BE49-F238E27FC236}">
                <a16:creationId xmlns:a16="http://schemas.microsoft.com/office/drawing/2014/main" id="{36DE28C7-21E6-DF90-2022-15DFDC298280}"/>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5" name="Group 4">
            <a:extLst>
              <a:ext uri="{FF2B5EF4-FFF2-40B4-BE49-F238E27FC236}">
                <a16:creationId xmlns:a16="http://schemas.microsoft.com/office/drawing/2014/main" id="{3AFBA346-ADDB-DB05-6F45-98C1F9700F69}"/>
              </a:ext>
            </a:extLst>
          </p:cNvPr>
          <p:cNvGrpSpPr/>
          <p:nvPr/>
        </p:nvGrpSpPr>
        <p:grpSpPr>
          <a:xfrm>
            <a:off x="2571751" y="2875006"/>
            <a:ext cx="1107991" cy="1107987"/>
            <a:chOff x="5560765" y="3174046"/>
            <a:chExt cx="630400" cy="630398"/>
          </a:xfrm>
        </p:grpSpPr>
        <p:sp>
          <p:nvSpPr>
            <p:cNvPr id="6" name="Oval 5">
              <a:extLst>
                <a:ext uri="{FF2B5EF4-FFF2-40B4-BE49-F238E27FC236}">
                  <a16:creationId xmlns:a16="http://schemas.microsoft.com/office/drawing/2014/main" id="{35C383BA-8488-99D3-EAB0-7B79940E1427}"/>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Graphic 6" descr="Table with solid fill">
              <a:extLst>
                <a:ext uri="{FF2B5EF4-FFF2-40B4-BE49-F238E27FC236}">
                  <a16:creationId xmlns:a16="http://schemas.microsoft.com/office/drawing/2014/main" id="{21531CB0-CAF8-747B-6219-B64AA2FC003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Tree>
    <p:extLst>
      <p:ext uri="{BB962C8B-B14F-4D97-AF65-F5344CB8AC3E}">
        <p14:creationId xmlns:p14="http://schemas.microsoft.com/office/powerpoint/2010/main" val="425548830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BEC15E83-A47D-7BC5-4075-681999B6FD05}"/>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D62BC4C2-A58F-2B4D-D698-088FD1BEE6E5}"/>
              </a:ext>
            </a:extLst>
          </p:cNvPr>
          <p:cNvSpPr>
            <a:spLocks noGrp="1"/>
          </p:cNvSpPr>
          <p:nvPr>
            <p:ph type="title"/>
          </p:nvPr>
        </p:nvSpPr>
        <p:spPr>
          <a:xfrm>
            <a:off x="3817266" y="2875006"/>
            <a:ext cx="5810251" cy="1107987"/>
          </a:xfrm>
        </p:spPr>
        <p:txBody>
          <a:bodyPr/>
          <a:lstStyle/>
          <a:p>
            <a:r>
              <a:rPr lang="en-GB" sz="6000" dirty="0">
                <a:solidFill>
                  <a:schemeClr val="bg1"/>
                </a:solidFill>
              </a:rPr>
              <a:t>CLEANING</a:t>
            </a:r>
            <a:endParaRPr lang="en-GB" dirty="0">
              <a:solidFill>
                <a:schemeClr val="bg1"/>
              </a:solidFill>
            </a:endParaRPr>
          </a:p>
        </p:txBody>
      </p:sp>
      <p:cxnSp>
        <p:nvCxnSpPr>
          <p:cNvPr id="4" name="Straight Connector 3">
            <a:extLst>
              <a:ext uri="{FF2B5EF4-FFF2-40B4-BE49-F238E27FC236}">
                <a16:creationId xmlns:a16="http://schemas.microsoft.com/office/drawing/2014/main" id="{EBDAB22A-6B12-51DB-52D9-096AEEA050CE}"/>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useBgFill="1">
        <p:nvSpPr>
          <p:cNvPr id="2" name="Rectangle 1">
            <a:extLst>
              <a:ext uri="{FF2B5EF4-FFF2-40B4-BE49-F238E27FC236}">
                <a16:creationId xmlns:a16="http://schemas.microsoft.com/office/drawing/2014/main" id="{C2142028-2B32-2255-AC49-CBBFABBE18E8}"/>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8" name="Group 7">
            <a:extLst>
              <a:ext uri="{FF2B5EF4-FFF2-40B4-BE49-F238E27FC236}">
                <a16:creationId xmlns:a16="http://schemas.microsoft.com/office/drawing/2014/main" id="{673DCD1C-67F4-7C64-85C5-231A54A5C4FF}"/>
              </a:ext>
            </a:extLst>
          </p:cNvPr>
          <p:cNvGrpSpPr/>
          <p:nvPr/>
        </p:nvGrpSpPr>
        <p:grpSpPr>
          <a:xfrm>
            <a:off x="2571751" y="2875006"/>
            <a:ext cx="1107991" cy="1107987"/>
            <a:chOff x="5560765" y="3174046"/>
            <a:chExt cx="630400" cy="630398"/>
          </a:xfrm>
        </p:grpSpPr>
        <p:sp>
          <p:nvSpPr>
            <p:cNvPr id="9" name="Oval 8">
              <a:extLst>
                <a:ext uri="{FF2B5EF4-FFF2-40B4-BE49-F238E27FC236}">
                  <a16:creationId xmlns:a16="http://schemas.microsoft.com/office/drawing/2014/main" id="{F26D4874-69E4-3731-C9A3-20F4AFE230B7}"/>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0" name="Graphic 9" descr="Table with solid fill">
              <a:extLst>
                <a:ext uri="{FF2B5EF4-FFF2-40B4-BE49-F238E27FC236}">
                  <a16:creationId xmlns:a16="http://schemas.microsoft.com/office/drawing/2014/main" id="{BEFD5558-E8AF-4A96-A6E0-CAA7B399E4C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Tree>
    <p:extLst>
      <p:ext uri="{BB962C8B-B14F-4D97-AF65-F5344CB8AC3E}">
        <p14:creationId xmlns:p14="http://schemas.microsoft.com/office/powerpoint/2010/main" val="2434807130"/>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9D19AC55-1069-71F3-CDBD-0343D55EDF9B}"/>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BEEE213B-141A-76C1-E3A4-EF7F5903DB1F}"/>
              </a:ext>
            </a:extLst>
          </p:cNvPr>
          <p:cNvGrpSpPr/>
          <p:nvPr/>
        </p:nvGrpSpPr>
        <p:grpSpPr>
          <a:xfrm>
            <a:off x="2571751" y="2875006"/>
            <a:ext cx="1107991" cy="1107987"/>
            <a:chOff x="2371725" y="2426589"/>
            <a:chExt cx="2004829" cy="2004822"/>
          </a:xfrm>
        </p:grpSpPr>
        <p:sp>
          <p:nvSpPr>
            <p:cNvPr id="6" name="Oval 5">
              <a:extLst>
                <a:ext uri="{FF2B5EF4-FFF2-40B4-BE49-F238E27FC236}">
                  <a16:creationId xmlns:a16="http://schemas.microsoft.com/office/drawing/2014/main" id="{B6F13809-589C-5C49-E974-802068149D58}"/>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0" name="Graphic 9" descr="Document with solid fill">
              <a:extLst>
                <a:ext uri="{FF2B5EF4-FFF2-40B4-BE49-F238E27FC236}">
                  <a16:creationId xmlns:a16="http://schemas.microsoft.com/office/drawing/2014/main" id="{5C2C2C4C-8581-8A4F-B7BF-55ED91D45AB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spTree>
    <p:extLst>
      <p:ext uri="{BB962C8B-B14F-4D97-AF65-F5344CB8AC3E}">
        <p14:creationId xmlns:p14="http://schemas.microsoft.com/office/powerpoint/2010/main" val="3275181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0">
        <p159:morph option="byObject"/>
      </p:transition>
    </mc:Choice>
    <mc:Fallback xmlns="">
      <p:transition spd="slow" advTm="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DF187FBE-9C27-EE14-989C-81335FF06C61}"/>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9B975E43-5B12-4A50-D719-1522D1CDD11B}"/>
              </a:ext>
            </a:extLst>
          </p:cNvPr>
          <p:cNvSpPr>
            <a:spLocks noGrp="1"/>
          </p:cNvSpPr>
          <p:nvPr>
            <p:ph type="title"/>
          </p:nvPr>
        </p:nvSpPr>
        <p:spPr>
          <a:xfrm>
            <a:off x="3817266" y="2875006"/>
            <a:ext cx="5810251" cy="1107987"/>
          </a:xfrm>
        </p:spPr>
        <p:txBody>
          <a:bodyPr/>
          <a:lstStyle/>
          <a:p>
            <a:r>
              <a:rPr lang="en-GB" sz="6000" dirty="0">
                <a:solidFill>
                  <a:schemeClr val="bg1"/>
                </a:solidFill>
              </a:rPr>
              <a:t>CLEANING</a:t>
            </a:r>
            <a:endParaRPr lang="en-GB" dirty="0">
              <a:solidFill>
                <a:schemeClr val="bg1"/>
              </a:solidFill>
            </a:endParaRPr>
          </a:p>
        </p:txBody>
      </p:sp>
      <p:cxnSp>
        <p:nvCxnSpPr>
          <p:cNvPr id="4" name="Straight Connector 3">
            <a:extLst>
              <a:ext uri="{FF2B5EF4-FFF2-40B4-BE49-F238E27FC236}">
                <a16:creationId xmlns:a16="http://schemas.microsoft.com/office/drawing/2014/main" id="{95A3B9A3-E009-CD15-DF35-E712B1857C71}"/>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61DCCA6-0104-CEBE-2A83-9DD5EE0FDA8E}"/>
              </a:ext>
            </a:extLst>
          </p:cNvPr>
          <p:cNvGrpSpPr/>
          <p:nvPr/>
        </p:nvGrpSpPr>
        <p:grpSpPr>
          <a:xfrm>
            <a:off x="2571751" y="2875006"/>
            <a:ext cx="1107991" cy="1107987"/>
            <a:chOff x="5560765" y="3174046"/>
            <a:chExt cx="630400" cy="630398"/>
          </a:xfrm>
        </p:grpSpPr>
        <p:sp>
          <p:nvSpPr>
            <p:cNvPr id="9" name="Oval 8">
              <a:extLst>
                <a:ext uri="{FF2B5EF4-FFF2-40B4-BE49-F238E27FC236}">
                  <a16:creationId xmlns:a16="http://schemas.microsoft.com/office/drawing/2014/main" id="{47DF38A7-5EA2-CDC8-6E02-12C7770C106D}"/>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0" name="Graphic 9" descr="Table with solid fill">
              <a:extLst>
                <a:ext uri="{FF2B5EF4-FFF2-40B4-BE49-F238E27FC236}">
                  <a16:creationId xmlns:a16="http://schemas.microsoft.com/office/drawing/2014/main" id="{066CF68F-9BCA-98F9-5325-4213A4FDD54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Tree>
    <p:extLst>
      <p:ext uri="{BB962C8B-B14F-4D97-AF65-F5344CB8AC3E}">
        <p14:creationId xmlns:p14="http://schemas.microsoft.com/office/powerpoint/2010/main" val="2329947380"/>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02D12A52-D96D-E776-774A-70DC1E2FEDF4}"/>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F5E2EA6D-5EA6-6742-8C94-9A9B6B398A54}"/>
              </a:ext>
            </a:extLst>
          </p:cNvPr>
          <p:cNvGrpSpPr/>
          <p:nvPr/>
        </p:nvGrpSpPr>
        <p:grpSpPr>
          <a:xfrm>
            <a:off x="454936" y="543027"/>
            <a:ext cx="723905" cy="723902"/>
            <a:chOff x="5560765" y="3174046"/>
            <a:chExt cx="630400" cy="630398"/>
          </a:xfrm>
        </p:grpSpPr>
        <p:sp>
          <p:nvSpPr>
            <p:cNvPr id="11" name="Oval 10">
              <a:extLst>
                <a:ext uri="{FF2B5EF4-FFF2-40B4-BE49-F238E27FC236}">
                  <a16:creationId xmlns:a16="http://schemas.microsoft.com/office/drawing/2014/main" id="{E1CA1ABB-EDD2-ACAE-79FC-15C9A3B6A351}"/>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Graphic 11" descr="Table with solid fill">
              <a:extLst>
                <a:ext uri="{FF2B5EF4-FFF2-40B4-BE49-F238E27FC236}">
                  <a16:creationId xmlns:a16="http://schemas.microsoft.com/office/drawing/2014/main" id="{5A335B31-312E-4909-A178-3B52B62A43D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
        <p:nvSpPr>
          <p:cNvPr id="3" name="Title 1">
            <a:extLst>
              <a:ext uri="{FF2B5EF4-FFF2-40B4-BE49-F238E27FC236}">
                <a16:creationId xmlns:a16="http://schemas.microsoft.com/office/drawing/2014/main" id="{C1B718C1-2C49-F5DC-E536-50BD2FDE2B3B}"/>
              </a:ext>
            </a:extLst>
          </p:cNvPr>
          <p:cNvSpPr>
            <a:spLocks noGrp="1"/>
          </p:cNvSpPr>
          <p:nvPr>
            <p:ph type="title"/>
          </p:nvPr>
        </p:nvSpPr>
        <p:spPr>
          <a:xfrm>
            <a:off x="1268419" y="469451"/>
            <a:ext cx="5810251" cy="886128"/>
          </a:xfrm>
        </p:spPr>
        <p:txBody>
          <a:bodyPr>
            <a:normAutofit/>
          </a:bodyPr>
          <a:lstStyle/>
          <a:p>
            <a:r>
              <a:rPr lang="en-GB" sz="3200" dirty="0">
                <a:solidFill>
                  <a:schemeClr val="bg1"/>
                </a:solidFill>
              </a:rPr>
              <a:t>CLEANING</a:t>
            </a:r>
          </a:p>
        </p:txBody>
      </p:sp>
      <p:cxnSp>
        <p:nvCxnSpPr>
          <p:cNvPr id="9" name="Straight Connector 8">
            <a:extLst>
              <a:ext uri="{FF2B5EF4-FFF2-40B4-BE49-F238E27FC236}">
                <a16:creationId xmlns:a16="http://schemas.microsoft.com/office/drawing/2014/main" id="{89849780-758D-A08F-2C04-6803BD8DB747}"/>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82FDBF9-BDE6-74B1-D223-5AC2C0583B71}"/>
              </a:ext>
            </a:extLst>
          </p:cNvPr>
          <p:cNvSpPr txBox="1"/>
          <p:nvPr/>
        </p:nvSpPr>
        <p:spPr>
          <a:xfrm>
            <a:off x="3217653" y="7203056"/>
            <a:ext cx="5762445" cy="1323439"/>
          </a:xfrm>
          <a:prstGeom prst="rect">
            <a:avLst/>
          </a:prstGeom>
          <a:noFill/>
        </p:spPr>
        <p:txBody>
          <a:bodyPr wrap="square" rtlCol="0">
            <a:spAutoFit/>
          </a:bodyPr>
          <a:lstStyle/>
          <a:p>
            <a:pPr algn="ctr"/>
            <a:r>
              <a:rPr lang="en-GB" sz="2000" dirty="0">
                <a:solidFill>
                  <a:schemeClr val="bg1"/>
                </a:solidFill>
              </a:rPr>
              <a:t>As the ‘exploration’ section uncovered, some of the columns in the data had missing or duplicate values. Those columns were cleaned and updated so we could merge the </a:t>
            </a:r>
            <a:r>
              <a:rPr lang="en-GB" sz="2000" dirty="0" err="1">
                <a:solidFill>
                  <a:schemeClr val="bg1"/>
                </a:solidFill>
              </a:rPr>
              <a:t>dataframes</a:t>
            </a:r>
            <a:r>
              <a:rPr lang="en-GB" sz="2000" dirty="0">
                <a:solidFill>
                  <a:schemeClr val="bg1"/>
                </a:solidFill>
              </a:rPr>
              <a:t> cleanly.</a:t>
            </a:r>
          </a:p>
        </p:txBody>
      </p:sp>
      <p:sp>
        <p:nvSpPr>
          <p:cNvPr id="2" name="TextBox 1">
            <a:extLst>
              <a:ext uri="{FF2B5EF4-FFF2-40B4-BE49-F238E27FC236}">
                <a16:creationId xmlns:a16="http://schemas.microsoft.com/office/drawing/2014/main" id="{18B8ED77-046C-952C-625F-7736ADD4DA9B}"/>
              </a:ext>
            </a:extLst>
          </p:cNvPr>
          <p:cNvSpPr txBox="1"/>
          <p:nvPr/>
        </p:nvSpPr>
        <p:spPr>
          <a:xfrm>
            <a:off x="-2697021" y="587762"/>
            <a:ext cx="3528203" cy="584775"/>
          </a:xfrm>
          <a:prstGeom prst="rect">
            <a:avLst/>
          </a:prstGeom>
          <a:noFill/>
        </p:spPr>
        <p:txBody>
          <a:bodyPr wrap="square" rtlCol="0">
            <a:spAutoFit/>
          </a:bodyPr>
          <a:lstStyle/>
          <a:p>
            <a:r>
              <a:rPr lang="en-GB" sz="3200" dirty="0">
                <a:solidFill>
                  <a:schemeClr val="bg1"/>
                </a:solidFill>
                <a:latin typeface="+mj-lt"/>
              </a:rPr>
              <a:t>+ MERGING</a:t>
            </a:r>
          </a:p>
        </p:txBody>
      </p:sp>
    </p:spTree>
    <p:extLst>
      <p:ext uri="{BB962C8B-B14F-4D97-AF65-F5344CB8AC3E}">
        <p14:creationId xmlns:p14="http://schemas.microsoft.com/office/powerpoint/2010/main" val="2244493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E80D00F0-939D-3E3D-A1AF-DB984DB31AF6}"/>
            </a:ext>
          </a:extLst>
        </p:cNvPr>
        <p:cNvGrpSpPr/>
        <p:nvPr/>
      </p:nvGrpSpPr>
      <p:grpSpPr>
        <a:xfrm>
          <a:off x="0" y="0"/>
          <a:ext cx="0" cy="0"/>
          <a:chOff x="0" y="0"/>
          <a:chExt cx="0" cy="0"/>
        </a:xfrm>
      </p:grpSpPr>
      <p:grpSp>
        <p:nvGrpSpPr>
          <p:cNvPr id="10" name="Group 9">
            <a:extLst>
              <a:ext uri="{FF2B5EF4-FFF2-40B4-BE49-F238E27FC236}">
                <a16:creationId xmlns:a16="http://schemas.microsoft.com/office/drawing/2014/main" id="{389530CC-79D0-AC74-0639-1F850E1DE7BB}"/>
              </a:ext>
            </a:extLst>
          </p:cNvPr>
          <p:cNvGrpSpPr/>
          <p:nvPr/>
        </p:nvGrpSpPr>
        <p:grpSpPr>
          <a:xfrm>
            <a:off x="454936" y="543027"/>
            <a:ext cx="723905" cy="723902"/>
            <a:chOff x="5560765" y="3174046"/>
            <a:chExt cx="630400" cy="630398"/>
          </a:xfrm>
        </p:grpSpPr>
        <p:sp>
          <p:nvSpPr>
            <p:cNvPr id="11" name="Oval 10">
              <a:extLst>
                <a:ext uri="{FF2B5EF4-FFF2-40B4-BE49-F238E27FC236}">
                  <a16:creationId xmlns:a16="http://schemas.microsoft.com/office/drawing/2014/main" id="{7615B40F-A4BD-F406-5B43-BCC2DBC43DB7}"/>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Graphic 11" descr="Table with solid fill">
              <a:extLst>
                <a:ext uri="{FF2B5EF4-FFF2-40B4-BE49-F238E27FC236}">
                  <a16:creationId xmlns:a16="http://schemas.microsoft.com/office/drawing/2014/main" id="{D9002940-9124-E277-946F-D81ABD41D65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
        <p:nvSpPr>
          <p:cNvPr id="3" name="Title 1">
            <a:extLst>
              <a:ext uri="{FF2B5EF4-FFF2-40B4-BE49-F238E27FC236}">
                <a16:creationId xmlns:a16="http://schemas.microsoft.com/office/drawing/2014/main" id="{B1EBC04F-FD0E-05A0-E587-D9E847119145}"/>
              </a:ext>
            </a:extLst>
          </p:cNvPr>
          <p:cNvSpPr>
            <a:spLocks noGrp="1"/>
          </p:cNvSpPr>
          <p:nvPr>
            <p:ph type="title"/>
          </p:nvPr>
        </p:nvSpPr>
        <p:spPr>
          <a:xfrm>
            <a:off x="1268419" y="469451"/>
            <a:ext cx="5810251" cy="886128"/>
          </a:xfrm>
        </p:spPr>
        <p:txBody>
          <a:bodyPr>
            <a:normAutofit/>
          </a:bodyPr>
          <a:lstStyle/>
          <a:p>
            <a:r>
              <a:rPr lang="en-GB" sz="3200" dirty="0">
                <a:solidFill>
                  <a:schemeClr val="bg1"/>
                </a:solidFill>
              </a:rPr>
              <a:t>CLEANING</a:t>
            </a:r>
          </a:p>
        </p:txBody>
      </p:sp>
      <p:cxnSp>
        <p:nvCxnSpPr>
          <p:cNvPr id="4" name="Straight Connector 3">
            <a:extLst>
              <a:ext uri="{FF2B5EF4-FFF2-40B4-BE49-F238E27FC236}">
                <a16:creationId xmlns:a16="http://schemas.microsoft.com/office/drawing/2014/main" id="{5E775D23-F664-4AFA-DEE5-3995475C15E0}"/>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14322D7-F157-ACB5-CFDD-89A04719EC3E}"/>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00990108-3BEB-9D50-1DAF-3B8D0FE16EAB}"/>
              </a:ext>
            </a:extLst>
          </p:cNvPr>
          <p:cNvSpPr txBox="1"/>
          <p:nvPr/>
        </p:nvSpPr>
        <p:spPr>
          <a:xfrm>
            <a:off x="3217653" y="2001328"/>
            <a:ext cx="5762445" cy="1323439"/>
          </a:xfrm>
          <a:prstGeom prst="rect">
            <a:avLst/>
          </a:prstGeom>
          <a:noFill/>
        </p:spPr>
        <p:txBody>
          <a:bodyPr wrap="square" rtlCol="0">
            <a:spAutoFit/>
          </a:bodyPr>
          <a:lstStyle/>
          <a:p>
            <a:pPr algn="ctr"/>
            <a:r>
              <a:rPr lang="en-GB" sz="2000" dirty="0">
                <a:solidFill>
                  <a:schemeClr val="bg1"/>
                </a:solidFill>
              </a:rPr>
              <a:t>As the ‘exploration’ section uncovered, some of the columns in the data had missing or duplicate values. Those columns were cleaned and updated so we could merge the </a:t>
            </a:r>
            <a:r>
              <a:rPr lang="en-GB" sz="2000" dirty="0" err="1">
                <a:solidFill>
                  <a:schemeClr val="bg1"/>
                </a:solidFill>
              </a:rPr>
              <a:t>dataframes</a:t>
            </a:r>
            <a:r>
              <a:rPr lang="en-GB" sz="2000" dirty="0">
                <a:solidFill>
                  <a:schemeClr val="bg1"/>
                </a:solidFill>
              </a:rPr>
              <a:t> cleanly.</a:t>
            </a:r>
          </a:p>
        </p:txBody>
      </p:sp>
      <p:sp>
        <p:nvSpPr>
          <p:cNvPr id="6" name="TextBox 5">
            <a:extLst>
              <a:ext uri="{FF2B5EF4-FFF2-40B4-BE49-F238E27FC236}">
                <a16:creationId xmlns:a16="http://schemas.microsoft.com/office/drawing/2014/main" id="{F53088E2-7AF8-8E18-47A2-3BEB6E1FF955}"/>
              </a:ext>
            </a:extLst>
          </p:cNvPr>
          <p:cNvSpPr txBox="1"/>
          <p:nvPr/>
        </p:nvSpPr>
        <p:spPr>
          <a:xfrm>
            <a:off x="-2697021" y="587762"/>
            <a:ext cx="3528203" cy="584775"/>
          </a:xfrm>
          <a:prstGeom prst="rect">
            <a:avLst/>
          </a:prstGeom>
          <a:noFill/>
        </p:spPr>
        <p:txBody>
          <a:bodyPr wrap="square" rtlCol="0">
            <a:spAutoFit/>
          </a:bodyPr>
          <a:lstStyle/>
          <a:p>
            <a:r>
              <a:rPr lang="en-GB" sz="3200" dirty="0">
                <a:solidFill>
                  <a:schemeClr val="bg1"/>
                </a:solidFill>
                <a:latin typeface="+mj-lt"/>
              </a:rPr>
              <a:t>+ MERGING</a:t>
            </a:r>
          </a:p>
        </p:txBody>
      </p:sp>
    </p:spTree>
    <p:extLst>
      <p:ext uri="{BB962C8B-B14F-4D97-AF65-F5344CB8AC3E}">
        <p14:creationId xmlns:p14="http://schemas.microsoft.com/office/powerpoint/2010/main" val="33527964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9D7ED113-69D4-72CE-8274-907648A83723}"/>
            </a:ext>
          </a:extLst>
        </p:cNvPr>
        <p:cNvGrpSpPr/>
        <p:nvPr/>
      </p:nvGrpSpPr>
      <p:grpSpPr>
        <a:xfrm>
          <a:off x="0" y="0"/>
          <a:ext cx="0" cy="0"/>
          <a:chOff x="0" y="0"/>
          <a:chExt cx="0" cy="0"/>
        </a:xfrm>
      </p:grpSpPr>
      <p:sp>
        <p:nvSpPr>
          <p:cNvPr id="36" name="TextBox 35">
            <a:extLst>
              <a:ext uri="{FF2B5EF4-FFF2-40B4-BE49-F238E27FC236}">
                <a16:creationId xmlns:a16="http://schemas.microsoft.com/office/drawing/2014/main" id="{8B77966F-8C5D-0CB7-0C39-88867F9F9E7A}"/>
              </a:ext>
            </a:extLst>
          </p:cNvPr>
          <p:cNvSpPr txBox="1"/>
          <p:nvPr/>
        </p:nvSpPr>
        <p:spPr>
          <a:xfrm>
            <a:off x="-2697021" y="587762"/>
            <a:ext cx="3528203" cy="584775"/>
          </a:xfrm>
          <a:prstGeom prst="rect">
            <a:avLst/>
          </a:prstGeom>
          <a:noFill/>
        </p:spPr>
        <p:txBody>
          <a:bodyPr wrap="square" rtlCol="0">
            <a:spAutoFit/>
          </a:bodyPr>
          <a:lstStyle/>
          <a:p>
            <a:r>
              <a:rPr lang="en-GB" sz="3200" dirty="0">
                <a:solidFill>
                  <a:schemeClr val="bg1"/>
                </a:solidFill>
                <a:latin typeface="+mj-lt"/>
              </a:rPr>
              <a:t>+ MERGING</a:t>
            </a:r>
          </a:p>
        </p:txBody>
      </p:sp>
      <p:sp useBgFill="1">
        <p:nvSpPr>
          <p:cNvPr id="37" name="Rectangle 36">
            <a:extLst>
              <a:ext uri="{FF2B5EF4-FFF2-40B4-BE49-F238E27FC236}">
                <a16:creationId xmlns:a16="http://schemas.microsoft.com/office/drawing/2014/main" id="{A3B3F4AC-3A70-57D5-A99D-E63D5BA74BD7}"/>
              </a:ext>
            </a:extLst>
          </p:cNvPr>
          <p:cNvSpPr/>
          <p:nvPr/>
        </p:nvSpPr>
        <p:spPr>
          <a:xfrm>
            <a:off x="-440225" y="326160"/>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0" name="Group 9">
            <a:extLst>
              <a:ext uri="{FF2B5EF4-FFF2-40B4-BE49-F238E27FC236}">
                <a16:creationId xmlns:a16="http://schemas.microsoft.com/office/drawing/2014/main" id="{BAD81EBA-051A-2F08-93F7-804C688FE324}"/>
              </a:ext>
            </a:extLst>
          </p:cNvPr>
          <p:cNvGrpSpPr/>
          <p:nvPr/>
        </p:nvGrpSpPr>
        <p:grpSpPr>
          <a:xfrm>
            <a:off x="454936" y="543027"/>
            <a:ext cx="723905" cy="723902"/>
            <a:chOff x="5560765" y="3174046"/>
            <a:chExt cx="630400" cy="630398"/>
          </a:xfrm>
        </p:grpSpPr>
        <p:sp>
          <p:nvSpPr>
            <p:cNvPr id="11" name="Oval 10">
              <a:extLst>
                <a:ext uri="{FF2B5EF4-FFF2-40B4-BE49-F238E27FC236}">
                  <a16:creationId xmlns:a16="http://schemas.microsoft.com/office/drawing/2014/main" id="{CB8C14CD-6467-966B-27A8-22B444F0B2B8}"/>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Graphic 11" descr="Table with solid fill">
              <a:extLst>
                <a:ext uri="{FF2B5EF4-FFF2-40B4-BE49-F238E27FC236}">
                  <a16:creationId xmlns:a16="http://schemas.microsoft.com/office/drawing/2014/main" id="{67615FF1-73B3-66AE-AFAF-2B7AEC69963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
        <p:nvSpPr>
          <p:cNvPr id="3" name="Title 1">
            <a:extLst>
              <a:ext uri="{FF2B5EF4-FFF2-40B4-BE49-F238E27FC236}">
                <a16:creationId xmlns:a16="http://schemas.microsoft.com/office/drawing/2014/main" id="{9D97D2F9-4580-A837-C433-8F5CEB6A0B3E}"/>
              </a:ext>
            </a:extLst>
          </p:cNvPr>
          <p:cNvSpPr>
            <a:spLocks noGrp="1"/>
          </p:cNvSpPr>
          <p:nvPr>
            <p:ph type="title"/>
          </p:nvPr>
        </p:nvSpPr>
        <p:spPr>
          <a:xfrm>
            <a:off x="1268419" y="469451"/>
            <a:ext cx="5810251" cy="886128"/>
          </a:xfrm>
        </p:spPr>
        <p:txBody>
          <a:bodyPr>
            <a:normAutofit/>
          </a:bodyPr>
          <a:lstStyle/>
          <a:p>
            <a:r>
              <a:rPr lang="en-GB" sz="3200" dirty="0">
                <a:solidFill>
                  <a:schemeClr val="bg1"/>
                </a:solidFill>
              </a:rPr>
              <a:t>CLEANING</a:t>
            </a:r>
          </a:p>
        </p:txBody>
      </p:sp>
      <p:cxnSp>
        <p:nvCxnSpPr>
          <p:cNvPr id="9" name="Straight Connector 8">
            <a:extLst>
              <a:ext uri="{FF2B5EF4-FFF2-40B4-BE49-F238E27FC236}">
                <a16:creationId xmlns:a16="http://schemas.microsoft.com/office/drawing/2014/main" id="{37D46A29-74AA-2219-51D5-137DF47AA6E5}"/>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F787CA1-B4FE-D56F-4665-4C1F6A8953AC}"/>
              </a:ext>
            </a:extLst>
          </p:cNvPr>
          <p:cNvSpPr txBox="1"/>
          <p:nvPr/>
        </p:nvSpPr>
        <p:spPr>
          <a:xfrm>
            <a:off x="3217653" y="7168551"/>
            <a:ext cx="5762445" cy="1323439"/>
          </a:xfrm>
          <a:prstGeom prst="rect">
            <a:avLst/>
          </a:prstGeom>
          <a:noFill/>
        </p:spPr>
        <p:txBody>
          <a:bodyPr wrap="square" rtlCol="0">
            <a:spAutoFit/>
          </a:bodyPr>
          <a:lstStyle/>
          <a:p>
            <a:pPr algn="ctr"/>
            <a:r>
              <a:rPr lang="en-GB" sz="2000" dirty="0">
                <a:solidFill>
                  <a:schemeClr val="bg1"/>
                </a:solidFill>
              </a:rPr>
              <a:t>As the ‘exploration’ section uncovered, some of the columns in the data had missing or duplicate values. Those columns were cleaned and updated so we could merge the </a:t>
            </a:r>
            <a:r>
              <a:rPr lang="en-GB" sz="2000" dirty="0" err="1">
                <a:solidFill>
                  <a:schemeClr val="bg1"/>
                </a:solidFill>
              </a:rPr>
              <a:t>dataframes</a:t>
            </a:r>
            <a:r>
              <a:rPr lang="en-GB" sz="2000" dirty="0">
                <a:solidFill>
                  <a:schemeClr val="bg1"/>
                </a:solidFill>
              </a:rPr>
              <a:t> cleanly.</a:t>
            </a:r>
          </a:p>
        </p:txBody>
      </p:sp>
      <p:grpSp>
        <p:nvGrpSpPr>
          <p:cNvPr id="32" name="Group 31">
            <a:extLst>
              <a:ext uri="{FF2B5EF4-FFF2-40B4-BE49-F238E27FC236}">
                <a16:creationId xmlns:a16="http://schemas.microsoft.com/office/drawing/2014/main" id="{68625395-CFA1-E093-2A57-7DB44ADB1F23}"/>
              </a:ext>
            </a:extLst>
          </p:cNvPr>
          <p:cNvGrpSpPr/>
          <p:nvPr/>
        </p:nvGrpSpPr>
        <p:grpSpPr>
          <a:xfrm>
            <a:off x="-128547" y="1767579"/>
            <a:ext cx="22907861" cy="4880085"/>
            <a:chOff x="-8939284" y="1756463"/>
            <a:chExt cx="22907861" cy="4880085"/>
          </a:xfrm>
        </p:grpSpPr>
        <p:grpSp>
          <p:nvGrpSpPr>
            <p:cNvPr id="27" name="Group 26">
              <a:extLst>
                <a:ext uri="{FF2B5EF4-FFF2-40B4-BE49-F238E27FC236}">
                  <a16:creationId xmlns:a16="http://schemas.microsoft.com/office/drawing/2014/main" id="{30CEFD7A-65D6-6369-391D-833678D23C80}"/>
                </a:ext>
              </a:extLst>
            </p:cNvPr>
            <p:cNvGrpSpPr/>
            <p:nvPr/>
          </p:nvGrpSpPr>
          <p:grpSpPr>
            <a:xfrm>
              <a:off x="-8939284" y="1756463"/>
              <a:ext cx="22907861" cy="4880085"/>
              <a:chOff x="-122830" y="1756463"/>
              <a:chExt cx="22907861" cy="4880085"/>
            </a:xfrm>
          </p:grpSpPr>
          <p:sp>
            <p:nvSpPr>
              <p:cNvPr id="5" name="TextBox 4">
                <a:extLst>
                  <a:ext uri="{FF2B5EF4-FFF2-40B4-BE49-F238E27FC236}">
                    <a16:creationId xmlns:a16="http://schemas.microsoft.com/office/drawing/2014/main" id="{ED59337E-73C2-978A-982C-00BF92D8DFFD}"/>
                  </a:ext>
                </a:extLst>
              </p:cNvPr>
              <p:cNvSpPr txBox="1"/>
              <p:nvPr/>
            </p:nvSpPr>
            <p:spPr>
              <a:xfrm>
                <a:off x="3784120" y="1756463"/>
                <a:ext cx="4623759" cy="4062651"/>
              </a:xfrm>
              <a:prstGeom prst="rect">
                <a:avLst/>
              </a:prstGeom>
              <a:noFill/>
            </p:spPr>
            <p:txBody>
              <a:bodyPr wrap="square" rtlCol="0">
                <a:spAutoFit/>
              </a:bodyPr>
              <a:lstStyle/>
              <a:p>
                <a:pPr algn="ctr"/>
                <a:r>
                  <a:rPr lang="en-GB" sz="1600" dirty="0">
                    <a:solidFill>
                      <a:schemeClr val="bg1"/>
                    </a:solidFill>
                  </a:rPr>
                  <a:t>The </a:t>
                </a:r>
                <a:r>
                  <a:rPr lang="en-GB" sz="1600" dirty="0">
                    <a:solidFill>
                      <a:schemeClr val="accent5"/>
                    </a:solidFill>
                  </a:rPr>
                  <a:t>‘</a:t>
                </a:r>
                <a:r>
                  <a:rPr lang="en-GB" sz="1600" dirty="0" err="1">
                    <a:solidFill>
                      <a:schemeClr val="accent5"/>
                    </a:solidFill>
                  </a:rPr>
                  <a:t>scientific_name</a:t>
                </a:r>
                <a:r>
                  <a:rPr lang="en-GB" sz="1600" dirty="0">
                    <a:solidFill>
                      <a:schemeClr val="accent5"/>
                    </a:solidFill>
                  </a:rPr>
                  <a:t>’ </a:t>
                </a:r>
                <a:r>
                  <a:rPr lang="en-GB" sz="1600" dirty="0">
                    <a:solidFill>
                      <a:schemeClr val="bg1"/>
                    </a:solidFill>
                  </a:rPr>
                  <a:t>column in the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species_info</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a:t>
                </a:r>
                <a:r>
                  <a:rPr lang="en-GB" sz="1600" dirty="0" err="1">
                    <a:solidFill>
                      <a:schemeClr val="bg1"/>
                    </a:solidFill>
                  </a:rPr>
                  <a:t>dataframe</a:t>
                </a:r>
                <a:r>
                  <a:rPr lang="en-GB" sz="1600" dirty="0">
                    <a:solidFill>
                      <a:schemeClr val="bg1"/>
                    </a:solidFill>
                  </a:rPr>
                  <a:t> had duplicate values, and the ’</a:t>
                </a:r>
                <a:r>
                  <a:rPr lang="en-GB" sz="1600" dirty="0" err="1">
                    <a:solidFill>
                      <a:schemeClr val="bg1"/>
                    </a:solidFill>
                  </a:rPr>
                  <a:t>conservation_status</a:t>
                </a:r>
                <a:r>
                  <a:rPr lang="en-GB" sz="1600" dirty="0">
                    <a:solidFill>
                      <a:schemeClr val="bg1"/>
                    </a:solidFill>
                  </a:rPr>
                  <a:t>’ column had many missing values. This is how we cleaned them.</a:t>
                </a:r>
              </a:p>
              <a:p>
                <a:pPr algn="ctr"/>
                <a:endParaRPr lang="en-GB" sz="1600" dirty="0">
                  <a:solidFill>
                    <a:schemeClr val="bg1"/>
                  </a:solidFill>
                </a:endParaRPr>
              </a:p>
              <a:p>
                <a:pPr algn="ctr"/>
                <a:r>
                  <a:rPr lang="en-GB" sz="1600" dirty="0">
                    <a:solidFill>
                      <a:schemeClr val="bg1"/>
                    </a:solidFill>
                  </a:rPr>
                  <a:t>For the </a:t>
                </a:r>
                <a:r>
                  <a:rPr lang="en-GB" sz="1600" dirty="0">
                    <a:solidFill>
                      <a:schemeClr val="accent5"/>
                    </a:solidFill>
                  </a:rPr>
                  <a:t>’</a:t>
                </a:r>
                <a:r>
                  <a:rPr lang="en-GB" sz="1600" dirty="0" err="1">
                    <a:solidFill>
                      <a:schemeClr val="accent5"/>
                    </a:solidFill>
                  </a:rPr>
                  <a:t>scientific_name</a:t>
                </a:r>
                <a:r>
                  <a:rPr lang="en-GB" sz="1600" dirty="0">
                    <a:solidFill>
                      <a:schemeClr val="accent5"/>
                    </a:solidFill>
                  </a:rPr>
                  <a:t>’ </a:t>
                </a:r>
                <a:r>
                  <a:rPr lang="en-GB" sz="1600" dirty="0">
                    <a:solidFill>
                      <a:schemeClr val="bg1"/>
                    </a:solidFill>
                  </a:rPr>
                  <a:t>column, we dropped the duplicate rows and kept only the most recent information, as it would be relevant to the later analysis. </a:t>
                </a:r>
              </a:p>
              <a:p>
                <a:pPr algn="ctr"/>
                <a:endParaRPr lang="en-GB" sz="1600" dirty="0">
                  <a:solidFill>
                    <a:schemeClr val="bg1"/>
                  </a:solidFill>
                </a:endParaRPr>
              </a:p>
              <a:p>
                <a:pPr algn="ctr"/>
                <a:r>
                  <a:rPr lang="en-GB" sz="1600" dirty="0">
                    <a:solidFill>
                      <a:schemeClr val="bg1"/>
                    </a:solidFill>
                  </a:rPr>
                  <a:t>For the </a:t>
                </a:r>
                <a:r>
                  <a:rPr lang="en-GB" sz="1600" dirty="0">
                    <a:solidFill>
                      <a:schemeClr val="accent5"/>
                    </a:solidFill>
                  </a:rPr>
                  <a:t>’</a:t>
                </a:r>
                <a:r>
                  <a:rPr lang="en-GB" sz="1600" dirty="0" err="1">
                    <a:solidFill>
                      <a:schemeClr val="accent5"/>
                    </a:solidFill>
                  </a:rPr>
                  <a:t>conservation_status</a:t>
                </a:r>
                <a:r>
                  <a:rPr lang="en-GB" sz="1600" dirty="0">
                    <a:solidFill>
                      <a:schemeClr val="accent5"/>
                    </a:solidFill>
                  </a:rPr>
                  <a:t>’ </a:t>
                </a:r>
                <a:r>
                  <a:rPr lang="en-GB" sz="1600" dirty="0">
                    <a:solidFill>
                      <a:schemeClr val="bg1"/>
                    </a:solidFill>
                  </a:rPr>
                  <a:t>column, the missing values represented the species that were not endangered. Therefore, the </a:t>
                </a:r>
                <a:r>
                  <a:rPr lang="en-GB" sz="1600" dirty="0" err="1">
                    <a:solidFill>
                      <a:schemeClr val="bg1"/>
                    </a:solidFill>
                  </a:rPr>
                  <a:t>NaN</a:t>
                </a:r>
                <a:r>
                  <a:rPr lang="en-GB" sz="1600" dirty="0">
                    <a:solidFill>
                      <a:schemeClr val="bg1"/>
                    </a:solidFill>
                  </a:rPr>
                  <a:t> values could be replaced with a suitable label, in this case 'Species of Least Concern'.</a:t>
                </a:r>
              </a:p>
              <a:p>
                <a:endParaRPr lang="en-GB" dirty="0"/>
              </a:p>
            </p:txBody>
          </p:sp>
          <p:grpSp>
            <p:nvGrpSpPr>
              <p:cNvPr id="26" name="Group 25">
                <a:extLst>
                  <a:ext uri="{FF2B5EF4-FFF2-40B4-BE49-F238E27FC236}">
                    <a16:creationId xmlns:a16="http://schemas.microsoft.com/office/drawing/2014/main" id="{F6C63817-F756-53F9-D1CF-F8BF811BA0F6}"/>
                  </a:ext>
                </a:extLst>
              </p:cNvPr>
              <p:cNvGrpSpPr/>
              <p:nvPr/>
            </p:nvGrpSpPr>
            <p:grpSpPr>
              <a:xfrm>
                <a:off x="-122830" y="5796268"/>
                <a:ext cx="22907861" cy="840280"/>
                <a:chOff x="-8971111" y="5796268"/>
                <a:chExt cx="22907861" cy="840280"/>
              </a:xfrm>
            </p:grpSpPr>
            <p:grpSp>
              <p:nvGrpSpPr>
                <p:cNvPr id="20" name="Group 19">
                  <a:extLst>
                    <a:ext uri="{FF2B5EF4-FFF2-40B4-BE49-F238E27FC236}">
                      <a16:creationId xmlns:a16="http://schemas.microsoft.com/office/drawing/2014/main" id="{C0D2A7C2-88DB-5876-3741-44CF31F5C4A4}"/>
                    </a:ext>
                  </a:extLst>
                </p:cNvPr>
                <p:cNvGrpSpPr/>
                <p:nvPr/>
              </p:nvGrpSpPr>
              <p:grpSpPr>
                <a:xfrm>
                  <a:off x="-8971111" y="5819114"/>
                  <a:ext cx="22907861" cy="817434"/>
                  <a:chOff x="-141009" y="5819114"/>
                  <a:chExt cx="22907861" cy="817434"/>
                </a:xfrm>
              </p:grpSpPr>
              <p:cxnSp>
                <p:nvCxnSpPr>
                  <p:cNvPr id="19" name="Straight Arrow Connector 18">
                    <a:extLst>
                      <a:ext uri="{FF2B5EF4-FFF2-40B4-BE49-F238E27FC236}">
                        <a16:creationId xmlns:a16="http://schemas.microsoft.com/office/drawing/2014/main" id="{14FA7CFD-CCEE-D51B-36A4-28EAD0F7F1A6}"/>
                      </a:ext>
                    </a:extLst>
                  </p:cNvPr>
                  <p:cNvCxnSpPr>
                    <a:cxnSpLocks/>
                  </p:cNvCxnSpPr>
                  <p:nvPr/>
                </p:nvCxnSpPr>
                <p:spPr>
                  <a:xfrm>
                    <a:off x="-141009" y="6204985"/>
                    <a:ext cx="22907861"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536803F2-1BBB-193D-84F7-062416633F19}"/>
                      </a:ext>
                    </a:extLst>
                  </p:cNvPr>
                  <p:cNvGrpSpPr/>
                  <p:nvPr/>
                </p:nvGrpSpPr>
                <p:grpSpPr>
                  <a:xfrm>
                    <a:off x="5687282" y="5819114"/>
                    <a:ext cx="817434" cy="817434"/>
                    <a:chOff x="1016001" y="3923731"/>
                    <a:chExt cx="1050875" cy="1050875"/>
                  </a:xfrm>
                </p:grpSpPr>
                <p:sp>
                  <p:nvSpPr>
                    <p:cNvPr id="14" name="Oval 13">
                      <a:extLst>
                        <a:ext uri="{FF2B5EF4-FFF2-40B4-BE49-F238E27FC236}">
                          <a16:creationId xmlns:a16="http://schemas.microsoft.com/office/drawing/2014/main" id="{5B02FF0C-7115-8C99-FF36-96C5E96C5B12}"/>
                        </a:ext>
                      </a:extLst>
                    </p:cNvPr>
                    <p:cNvSpPr/>
                    <p:nvPr/>
                  </p:nvSpPr>
                  <p:spPr>
                    <a:xfrm>
                      <a:off x="1016001" y="3923731"/>
                      <a:ext cx="1050875" cy="105087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Graphic 7" descr="Large paint brush with solid fill">
                      <a:extLst>
                        <a:ext uri="{FF2B5EF4-FFF2-40B4-BE49-F238E27FC236}">
                          <a16:creationId xmlns:a16="http://schemas.microsoft.com/office/drawing/2014/main" id="{2423A3C2-3A5B-14B8-48C0-AF7EEAA9AAC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93690" y="4027021"/>
                      <a:ext cx="844294" cy="844294"/>
                    </a:xfrm>
                    <a:prstGeom prst="rect">
                      <a:avLst/>
                    </a:prstGeom>
                  </p:spPr>
                </p:pic>
              </p:grpSp>
            </p:grpSp>
            <p:grpSp>
              <p:nvGrpSpPr>
                <p:cNvPr id="25" name="Group 24">
                  <a:extLst>
                    <a:ext uri="{FF2B5EF4-FFF2-40B4-BE49-F238E27FC236}">
                      <a16:creationId xmlns:a16="http://schemas.microsoft.com/office/drawing/2014/main" id="{D3FC938F-90E4-D833-D421-464933ACDFF6}"/>
                    </a:ext>
                  </a:extLst>
                </p:cNvPr>
                <p:cNvGrpSpPr/>
                <p:nvPr/>
              </p:nvGrpSpPr>
              <p:grpSpPr>
                <a:xfrm>
                  <a:off x="7836119" y="5796268"/>
                  <a:ext cx="817434" cy="817434"/>
                  <a:chOff x="3417256" y="4423986"/>
                  <a:chExt cx="817434" cy="817434"/>
                </a:xfrm>
              </p:grpSpPr>
              <p:sp>
                <p:nvSpPr>
                  <p:cNvPr id="21" name="Oval 20">
                    <a:extLst>
                      <a:ext uri="{FF2B5EF4-FFF2-40B4-BE49-F238E27FC236}">
                        <a16:creationId xmlns:a16="http://schemas.microsoft.com/office/drawing/2014/main" id="{6664D609-4815-A652-CF3D-BDCFCF41C67A}"/>
                      </a:ext>
                    </a:extLst>
                  </p:cNvPr>
                  <p:cNvSpPr/>
                  <p:nvPr/>
                </p:nvSpPr>
                <p:spPr>
                  <a:xfrm>
                    <a:off x="3417256" y="4423986"/>
                    <a:ext cx="817434" cy="81743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4" name="Graphic 23" descr="Link with solid fill">
                    <a:extLst>
                      <a:ext uri="{FF2B5EF4-FFF2-40B4-BE49-F238E27FC236}">
                        <a16:creationId xmlns:a16="http://schemas.microsoft.com/office/drawing/2014/main" id="{ACD54B07-80AB-D559-082F-B9C151D91FC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57429" y="4464159"/>
                    <a:ext cx="737087" cy="737087"/>
                  </a:xfrm>
                  <a:prstGeom prst="rect">
                    <a:avLst/>
                  </a:prstGeom>
                </p:spPr>
              </p:pic>
            </p:grpSp>
          </p:grpSp>
        </p:grpSp>
        <p:sp>
          <p:nvSpPr>
            <p:cNvPr id="29" name="TextBox 28">
              <a:extLst>
                <a:ext uri="{FF2B5EF4-FFF2-40B4-BE49-F238E27FC236}">
                  <a16:creationId xmlns:a16="http://schemas.microsoft.com/office/drawing/2014/main" id="{9F3FDE93-D85E-8206-1AA4-82197BBE615F}"/>
                </a:ext>
              </a:extLst>
            </p:cNvPr>
            <p:cNvSpPr txBox="1"/>
            <p:nvPr/>
          </p:nvSpPr>
          <p:spPr>
            <a:xfrm>
              <a:off x="5178640" y="1756463"/>
              <a:ext cx="6155140" cy="1569660"/>
            </a:xfrm>
            <a:prstGeom prst="rect">
              <a:avLst/>
            </a:prstGeom>
            <a:noFill/>
          </p:spPr>
          <p:txBody>
            <a:bodyPr wrap="square" rtlCol="0">
              <a:spAutoFit/>
            </a:bodyPr>
            <a:lstStyle/>
            <a:p>
              <a:pPr algn="ctr"/>
              <a:r>
                <a:rPr lang="en-GB" sz="1600" dirty="0">
                  <a:solidFill>
                    <a:schemeClr val="bg1"/>
                  </a:solidFill>
                </a:rPr>
                <a:t>With the columns cleaned, the two </a:t>
              </a:r>
              <a:r>
                <a:rPr lang="en-GB" sz="1600" dirty="0" err="1">
                  <a:solidFill>
                    <a:schemeClr val="bg1"/>
                  </a:solidFill>
                </a:rPr>
                <a:t>dataframes</a:t>
              </a:r>
              <a:r>
                <a:rPr lang="en-GB" sz="1600" dirty="0">
                  <a:solidFill>
                    <a:schemeClr val="bg1"/>
                  </a:solidFill>
                </a:rPr>
                <a:t> could now be merged into one to make analysis more efficient. An inner merge was used to combine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species_info</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a:t>
              </a:r>
              <a:r>
                <a:rPr lang="en-GB" sz="1600" dirty="0">
                  <a:solidFill>
                    <a:schemeClr val="bg1"/>
                  </a:solidFill>
                </a:rPr>
                <a:t>and </a:t>
              </a:r>
              <a:r>
                <a:rPr lang="en-US" sz="14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 </a:t>
              </a:r>
              <a:r>
                <a:rPr lang="en-GB" sz="1600" dirty="0">
                  <a:solidFill>
                    <a:schemeClr val="bg1"/>
                  </a:solidFill>
                </a:rPr>
                <a:t>into one </a:t>
              </a:r>
              <a:r>
                <a:rPr lang="en-GB" sz="1600" dirty="0" err="1">
                  <a:solidFill>
                    <a:schemeClr val="bg1"/>
                  </a:solidFill>
                </a:rPr>
                <a:t>dataframe</a:t>
              </a:r>
              <a:r>
                <a:rPr lang="en-GB" sz="1600" dirty="0">
                  <a:solidFill>
                    <a:schemeClr val="bg1"/>
                  </a:solidFill>
                </a:rPr>
                <a:t>,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species_obsv</a:t>
              </a:r>
              <a:r>
                <a:rPr lang="en-US" sz="1400" dirty="0">
                  <a:solidFill>
                    <a:schemeClr val="accent5"/>
                  </a:solidFill>
                  <a:latin typeface="Courier New" panose="02070309020205020404" pitchFamily="49" charset="0"/>
                  <a:cs typeface="Courier New" panose="02070309020205020404" pitchFamily="49" charset="0"/>
                </a:rPr>
                <a:t>’</a:t>
              </a:r>
              <a:r>
                <a:rPr lang="en-GB" sz="1600" dirty="0">
                  <a:solidFill>
                    <a:schemeClr val="bg1"/>
                  </a:solidFill>
                </a:rPr>
                <a:t>.</a:t>
              </a:r>
            </a:p>
            <a:p>
              <a:pPr algn="ctr"/>
              <a:endParaRPr lang="en-GB" sz="1600" dirty="0">
                <a:solidFill>
                  <a:schemeClr val="bg1"/>
                </a:solidFill>
              </a:endParaRPr>
            </a:p>
            <a:p>
              <a:pPr algn="ctr"/>
              <a:r>
                <a:rPr lang="en-GB" sz="1600" dirty="0">
                  <a:solidFill>
                    <a:schemeClr val="bg1"/>
                  </a:solidFill>
                </a:rPr>
                <a:t>A preview of the merged </a:t>
              </a:r>
              <a:r>
                <a:rPr lang="en-GB" sz="1600" dirty="0" err="1">
                  <a:solidFill>
                    <a:schemeClr val="bg1"/>
                  </a:solidFill>
                </a:rPr>
                <a:t>dataframe</a:t>
              </a:r>
              <a:r>
                <a:rPr lang="en-GB" sz="1600" dirty="0">
                  <a:solidFill>
                    <a:schemeClr val="bg1"/>
                  </a:solidFill>
                </a:rPr>
                <a:t> is displayed below.</a:t>
              </a:r>
            </a:p>
          </p:txBody>
        </p:sp>
        <p:pic>
          <p:nvPicPr>
            <p:cNvPr id="31" name="Picture 30">
              <a:extLst>
                <a:ext uri="{FF2B5EF4-FFF2-40B4-BE49-F238E27FC236}">
                  <a16:creationId xmlns:a16="http://schemas.microsoft.com/office/drawing/2014/main" id="{546C316C-0DB3-C193-DB97-719BE29AB8D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33847" y="3787788"/>
              <a:ext cx="8221980" cy="1569720"/>
            </a:xfrm>
            <a:prstGeom prst="rect">
              <a:avLst/>
            </a:prstGeom>
          </p:spPr>
        </p:pic>
      </p:grpSp>
    </p:spTree>
    <p:extLst>
      <p:ext uri="{BB962C8B-B14F-4D97-AF65-F5344CB8AC3E}">
        <p14:creationId xmlns:p14="http://schemas.microsoft.com/office/powerpoint/2010/main" val="14329913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569A630B-6525-F583-5D5E-F83DBCEC36E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AEC27F0-6B7C-523A-38FE-F8FF13E91C03}"/>
              </a:ext>
            </a:extLst>
          </p:cNvPr>
          <p:cNvSpPr txBox="1"/>
          <p:nvPr/>
        </p:nvSpPr>
        <p:spPr>
          <a:xfrm>
            <a:off x="3467805" y="587762"/>
            <a:ext cx="3528203" cy="584775"/>
          </a:xfrm>
          <a:prstGeom prst="rect">
            <a:avLst/>
          </a:prstGeom>
          <a:noFill/>
        </p:spPr>
        <p:txBody>
          <a:bodyPr wrap="square" rtlCol="0">
            <a:spAutoFit/>
          </a:bodyPr>
          <a:lstStyle/>
          <a:p>
            <a:r>
              <a:rPr lang="en-GB" sz="3200" dirty="0">
                <a:solidFill>
                  <a:schemeClr val="bg1"/>
                </a:solidFill>
                <a:latin typeface="+mj-lt"/>
              </a:rPr>
              <a:t>+ MERGING</a:t>
            </a:r>
          </a:p>
        </p:txBody>
      </p:sp>
      <p:sp useBgFill="1">
        <p:nvSpPr>
          <p:cNvPr id="7" name="Rectangle 6">
            <a:extLst>
              <a:ext uri="{FF2B5EF4-FFF2-40B4-BE49-F238E27FC236}">
                <a16:creationId xmlns:a16="http://schemas.microsoft.com/office/drawing/2014/main" id="{6913B780-1312-04D4-6F7C-FBD02FF6E89D}"/>
              </a:ext>
            </a:extLst>
          </p:cNvPr>
          <p:cNvSpPr/>
          <p:nvPr/>
        </p:nvSpPr>
        <p:spPr>
          <a:xfrm>
            <a:off x="-440225" y="326160"/>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0" name="Group 9">
            <a:extLst>
              <a:ext uri="{FF2B5EF4-FFF2-40B4-BE49-F238E27FC236}">
                <a16:creationId xmlns:a16="http://schemas.microsoft.com/office/drawing/2014/main" id="{C20853D2-B69B-8FC9-CE82-5E59FE3F8068}"/>
              </a:ext>
            </a:extLst>
          </p:cNvPr>
          <p:cNvGrpSpPr/>
          <p:nvPr/>
        </p:nvGrpSpPr>
        <p:grpSpPr>
          <a:xfrm>
            <a:off x="454936" y="543027"/>
            <a:ext cx="723905" cy="723902"/>
            <a:chOff x="5560765" y="3174046"/>
            <a:chExt cx="630400" cy="630398"/>
          </a:xfrm>
        </p:grpSpPr>
        <p:sp>
          <p:nvSpPr>
            <p:cNvPr id="11" name="Oval 10">
              <a:extLst>
                <a:ext uri="{FF2B5EF4-FFF2-40B4-BE49-F238E27FC236}">
                  <a16:creationId xmlns:a16="http://schemas.microsoft.com/office/drawing/2014/main" id="{6B26DEA7-4745-6E57-0AF7-12A751AD7708}"/>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Graphic 11" descr="Table with solid fill">
              <a:extLst>
                <a:ext uri="{FF2B5EF4-FFF2-40B4-BE49-F238E27FC236}">
                  <a16:creationId xmlns:a16="http://schemas.microsoft.com/office/drawing/2014/main" id="{9AFB9D8C-4D51-0763-098F-525A68E4567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9813" y="3257145"/>
              <a:ext cx="457200" cy="457200"/>
            </a:xfrm>
            <a:prstGeom prst="rect">
              <a:avLst/>
            </a:prstGeom>
          </p:spPr>
        </p:pic>
      </p:grpSp>
      <p:sp>
        <p:nvSpPr>
          <p:cNvPr id="3" name="Title 1">
            <a:extLst>
              <a:ext uri="{FF2B5EF4-FFF2-40B4-BE49-F238E27FC236}">
                <a16:creationId xmlns:a16="http://schemas.microsoft.com/office/drawing/2014/main" id="{E680907D-1421-D03E-2D26-412122BC70CB}"/>
              </a:ext>
            </a:extLst>
          </p:cNvPr>
          <p:cNvSpPr>
            <a:spLocks noGrp="1"/>
          </p:cNvSpPr>
          <p:nvPr>
            <p:ph type="title"/>
          </p:nvPr>
        </p:nvSpPr>
        <p:spPr>
          <a:xfrm>
            <a:off x="1268419" y="469451"/>
            <a:ext cx="5810251" cy="886128"/>
          </a:xfrm>
        </p:spPr>
        <p:txBody>
          <a:bodyPr>
            <a:normAutofit/>
          </a:bodyPr>
          <a:lstStyle/>
          <a:p>
            <a:r>
              <a:rPr lang="en-GB" sz="3200" dirty="0">
                <a:solidFill>
                  <a:schemeClr val="bg1"/>
                </a:solidFill>
              </a:rPr>
              <a:t>CLEANING</a:t>
            </a:r>
          </a:p>
        </p:txBody>
      </p:sp>
      <p:cxnSp>
        <p:nvCxnSpPr>
          <p:cNvPr id="9" name="Straight Connector 8">
            <a:extLst>
              <a:ext uri="{FF2B5EF4-FFF2-40B4-BE49-F238E27FC236}">
                <a16:creationId xmlns:a16="http://schemas.microsoft.com/office/drawing/2014/main" id="{0D9FC296-8631-2B79-AFA3-FFE3C0DC2E39}"/>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5772521F-B38A-AE4E-86FF-D6B2C78A7842}"/>
              </a:ext>
            </a:extLst>
          </p:cNvPr>
          <p:cNvGrpSpPr/>
          <p:nvPr/>
        </p:nvGrpSpPr>
        <p:grpSpPr>
          <a:xfrm>
            <a:off x="-11120556" y="1767579"/>
            <a:ext cx="22907861" cy="4880085"/>
            <a:chOff x="-8939284" y="1756463"/>
            <a:chExt cx="22907861" cy="4880085"/>
          </a:xfrm>
        </p:grpSpPr>
        <p:grpSp>
          <p:nvGrpSpPr>
            <p:cNvPr id="27" name="Group 26">
              <a:extLst>
                <a:ext uri="{FF2B5EF4-FFF2-40B4-BE49-F238E27FC236}">
                  <a16:creationId xmlns:a16="http://schemas.microsoft.com/office/drawing/2014/main" id="{3F35E916-C804-999A-E418-9F0B93C4B406}"/>
                </a:ext>
              </a:extLst>
            </p:cNvPr>
            <p:cNvGrpSpPr/>
            <p:nvPr/>
          </p:nvGrpSpPr>
          <p:grpSpPr>
            <a:xfrm>
              <a:off x="-8939284" y="1756463"/>
              <a:ext cx="22907861" cy="4880085"/>
              <a:chOff x="-122830" y="1756463"/>
              <a:chExt cx="22907861" cy="4880085"/>
            </a:xfrm>
          </p:grpSpPr>
          <p:sp>
            <p:nvSpPr>
              <p:cNvPr id="5" name="TextBox 4">
                <a:extLst>
                  <a:ext uri="{FF2B5EF4-FFF2-40B4-BE49-F238E27FC236}">
                    <a16:creationId xmlns:a16="http://schemas.microsoft.com/office/drawing/2014/main" id="{1C07CF46-C029-2F41-BF94-CCEDA77353FE}"/>
                  </a:ext>
                </a:extLst>
              </p:cNvPr>
              <p:cNvSpPr txBox="1"/>
              <p:nvPr/>
            </p:nvSpPr>
            <p:spPr>
              <a:xfrm>
                <a:off x="3784120" y="1756463"/>
                <a:ext cx="4623759" cy="4062651"/>
              </a:xfrm>
              <a:prstGeom prst="rect">
                <a:avLst/>
              </a:prstGeom>
              <a:noFill/>
            </p:spPr>
            <p:txBody>
              <a:bodyPr wrap="square" rtlCol="0">
                <a:spAutoFit/>
              </a:bodyPr>
              <a:lstStyle/>
              <a:p>
                <a:pPr algn="ctr"/>
                <a:r>
                  <a:rPr lang="en-GB" sz="1600" dirty="0">
                    <a:solidFill>
                      <a:schemeClr val="bg1"/>
                    </a:solidFill>
                  </a:rPr>
                  <a:t>The </a:t>
                </a:r>
                <a:r>
                  <a:rPr lang="en-GB" sz="1600" dirty="0">
                    <a:solidFill>
                      <a:schemeClr val="accent5"/>
                    </a:solidFill>
                  </a:rPr>
                  <a:t>‘</a:t>
                </a:r>
                <a:r>
                  <a:rPr lang="en-GB" sz="1600" dirty="0" err="1">
                    <a:solidFill>
                      <a:schemeClr val="accent5"/>
                    </a:solidFill>
                  </a:rPr>
                  <a:t>scientific_name</a:t>
                </a:r>
                <a:r>
                  <a:rPr lang="en-GB" sz="1600" dirty="0">
                    <a:solidFill>
                      <a:schemeClr val="accent5"/>
                    </a:solidFill>
                  </a:rPr>
                  <a:t>’ </a:t>
                </a:r>
                <a:r>
                  <a:rPr lang="en-GB" sz="1600" dirty="0">
                    <a:solidFill>
                      <a:schemeClr val="bg1"/>
                    </a:solidFill>
                  </a:rPr>
                  <a:t>column in the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species_info</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a:t>
                </a:r>
                <a:r>
                  <a:rPr lang="en-GB" sz="1600" dirty="0" err="1">
                    <a:solidFill>
                      <a:schemeClr val="bg1"/>
                    </a:solidFill>
                  </a:rPr>
                  <a:t>dataframe</a:t>
                </a:r>
                <a:r>
                  <a:rPr lang="en-GB" sz="1600" dirty="0">
                    <a:solidFill>
                      <a:schemeClr val="bg1"/>
                    </a:solidFill>
                  </a:rPr>
                  <a:t> had duplicate values, and the ’</a:t>
                </a:r>
                <a:r>
                  <a:rPr lang="en-GB" sz="1600" dirty="0" err="1">
                    <a:solidFill>
                      <a:schemeClr val="bg1"/>
                    </a:solidFill>
                  </a:rPr>
                  <a:t>conservation_status</a:t>
                </a:r>
                <a:r>
                  <a:rPr lang="en-GB" sz="1600" dirty="0">
                    <a:solidFill>
                      <a:schemeClr val="bg1"/>
                    </a:solidFill>
                  </a:rPr>
                  <a:t>’ column had many missing values. This is how we cleaned them.</a:t>
                </a:r>
              </a:p>
              <a:p>
                <a:pPr algn="ctr"/>
                <a:endParaRPr lang="en-GB" sz="1600" dirty="0">
                  <a:solidFill>
                    <a:schemeClr val="bg1"/>
                  </a:solidFill>
                </a:endParaRPr>
              </a:p>
              <a:p>
                <a:pPr algn="ctr"/>
                <a:r>
                  <a:rPr lang="en-GB" sz="1600" dirty="0">
                    <a:solidFill>
                      <a:schemeClr val="bg1"/>
                    </a:solidFill>
                  </a:rPr>
                  <a:t>For the </a:t>
                </a:r>
                <a:r>
                  <a:rPr lang="en-GB" sz="1600" dirty="0">
                    <a:solidFill>
                      <a:schemeClr val="accent5"/>
                    </a:solidFill>
                  </a:rPr>
                  <a:t>’</a:t>
                </a:r>
                <a:r>
                  <a:rPr lang="en-GB" sz="1600" dirty="0" err="1">
                    <a:solidFill>
                      <a:schemeClr val="accent5"/>
                    </a:solidFill>
                  </a:rPr>
                  <a:t>scientific_name</a:t>
                </a:r>
                <a:r>
                  <a:rPr lang="en-GB" sz="1600" dirty="0">
                    <a:solidFill>
                      <a:schemeClr val="accent5"/>
                    </a:solidFill>
                  </a:rPr>
                  <a:t>’ </a:t>
                </a:r>
                <a:r>
                  <a:rPr lang="en-GB" sz="1600" dirty="0">
                    <a:solidFill>
                      <a:schemeClr val="bg1"/>
                    </a:solidFill>
                  </a:rPr>
                  <a:t>column, we dropped the duplicate rows and kept only the most recent information, as it would be relevant to the later analysis. </a:t>
                </a:r>
              </a:p>
              <a:p>
                <a:pPr algn="ctr"/>
                <a:endParaRPr lang="en-GB" sz="1600" dirty="0">
                  <a:solidFill>
                    <a:schemeClr val="bg1"/>
                  </a:solidFill>
                </a:endParaRPr>
              </a:p>
              <a:p>
                <a:pPr algn="ctr"/>
                <a:r>
                  <a:rPr lang="en-GB" sz="1600" dirty="0">
                    <a:solidFill>
                      <a:schemeClr val="bg1"/>
                    </a:solidFill>
                  </a:rPr>
                  <a:t>For the </a:t>
                </a:r>
                <a:r>
                  <a:rPr lang="en-GB" sz="1600" dirty="0">
                    <a:solidFill>
                      <a:schemeClr val="accent5"/>
                    </a:solidFill>
                  </a:rPr>
                  <a:t>’</a:t>
                </a:r>
                <a:r>
                  <a:rPr lang="en-GB" sz="1600" dirty="0" err="1">
                    <a:solidFill>
                      <a:schemeClr val="accent5"/>
                    </a:solidFill>
                  </a:rPr>
                  <a:t>conservation_status</a:t>
                </a:r>
                <a:r>
                  <a:rPr lang="en-GB" sz="1600" dirty="0">
                    <a:solidFill>
                      <a:schemeClr val="accent5"/>
                    </a:solidFill>
                  </a:rPr>
                  <a:t>’ </a:t>
                </a:r>
                <a:r>
                  <a:rPr lang="en-GB" sz="1600" dirty="0">
                    <a:solidFill>
                      <a:schemeClr val="bg1"/>
                    </a:solidFill>
                  </a:rPr>
                  <a:t>column, the missing values represented the species that were not endangered. Therefore, the </a:t>
                </a:r>
                <a:r>
                  <a:rPr lang="en-GB" sz="1600" dirty="0" err="1">
                    <a:solidFill>
                      <a:schemeClr val="bg1"/>
                    </a:solidFill>
                  </a:rPr>
                  <a:t>NaN</a:t>
                </a:r>
                <a:r>
                  <a:rPr lang="en-GB" sz="1600" dirty="0">
                    <a:solidFill>
                      <a:schemeClr val="bg1"/>
                    </a:solidFill>
                  </a:rPr>
                  <a:t> values could be replaced with a suitable label, in this case 'Species of Least Concern'.</a:t>
                </a:r>
              </a:p>
              <a:p>
                <a:endParaRPr lang="en-GB" dirty="0"/>
              </a:p>
            </p:txBody>
          </p:sp>
          <p:grpSp>
            <p:nvGrpSpPr>
              <p:cNvPr id="26" name="Group 25">
                <a:extLst>
                  <a:ext uri="{FF2B5EF4-FFF2-40B4-BE49-F238E27FC236}">
                    <a16:creationId xmlns:a16="http://schemas.microsoft.com/office/drawing/2014/main" id="{D894ABE4-3531-4866-9014-B769C7154278}"/>
                  </a:ext>
                </a:extLst>
              </p:cNvPr>
              <p:cNvGrpSpPr/>
              <p:nvPr/>
            </p:nvGrpSpPr>
            <p:grpSpPr>
              <a:xfrm>
                <a:off x="-122830" y="5796268"/>
                <a:ext cx="22907861" cy="840280"/>
                <a:chOff x="-8971111" y="5796268"/>
                <a:chExt cx="22907861" cy="840280"/>
              </a:xfrm>
            </p:grpSpPr>
            <p:grpSp>
              <p:nvGrpSpPr>
                <p:cNvPr id="20" name="Group 19">
                  <a:extLst>
                    <a:ext uri="{FF2B5EF4-FFF2-40B4-BE49-F238E27FC236}">
                      <a16:creationId xmlns:a16="http://schemas.microsoft.com/office/drawing/2014/main" id="{A14146CD-F884-5000-280B-4AE1235946D7}"/>
                    </a:ext>
                  </a:extLst>
                </p:cNvPr>
                <p:cNvGrpSpPr/>
                <p:nvPr/>
              </p:nvGrpSpPr>
              <p:grpSpPr>
                <a:xfrm>
                  <a:off x="-8971111" y="5819114"/>
                  <a:ext cx="22907861" cy="817434"/>
                  <a:chOff x="-141009" y="5819114"/>
                  <a:chExt cx="22907861" cy="817434"/>
                </a:xfrm>
              </p:grpSpPr>
              <p:cxnSp>
                <p:nvCxnSpPr>
                  <p:cNvPr id="19" name="Straight Arrow Connector 18">
                    <a:extLst>
                      <a:ext uri="{FF2B5EF4-FFF2-40B4-BE49-F238E27FC236}">
                        <a16:creationId xmlns:a16="http://schemas.microsoft.com/office/drawing/2014/main" id="{7473CE08-0111-780B-BDA3-0BBE3012A4F9}"/>
                      </a:ext>
                    </a:extLst>
                  </p:cNvPr>
                  <p:cNvCxnSpPr>
                    <a:cxnSpLocks/>
                  </p:cNvCxnSpPr>
                  <p:nvPr/>
                </p:nvCxnSpPr>
                <p:spPr>
                  <a:xfrm>
                    <a:off x="-141009" y="6204985"/>
                    <a:ext cx="22907861"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0C0110D-6847-1D08-1161-9155D5A46CF1}"/>
                      </a:ext>
                    </a:extLst>
                  </p:cNvPr>
                  <p:cNvGrpSpPr/>
                  <p:nvPr/>
                </p:nvGrpSpPr>
                <p:grpSpPr>
                  <a:xfrm>
                    <a:off x="5687282" y="5819114"/>
                    <a:ext cx="817434" cy="817434"/>
                    <a:chOff x="1016001" y="3923731"/>
                    <a:chExt cx="1050875" cy="1050875"/>
                  </a:xfrm>
                </p:grpSpPr>
                <p:sp>
                  <p:nvSpPr>
                    <p:cNvPr id="14" name="Oval 13">
                      <a:extLst>
                        <a:ext uri="{FF2B5EF4-FFF2-40B4-BE49-F238E27FC236}">
                          <a16:creationId xmlns:a16="http://schemas.microsoft.com/office/drawing/2014/main" id="{FC91F000-5AC5-5A6A-F369-0569EA02C198}"/>
                        </a:ext>
                      </a:extLst>
                    </p:cNvPr>
                    <p:cNvSpPr/>
                    <p:nvPr/>
                  </p:nvSpPr>
                  <p:spPr>
                    <a:xfrm>
                      <a:off x="1016001" y="3923731"/>
                      <a:ext cx="1050875" cy="105087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Graphic 7" descr="Large paint brush with solid fill">
                      <a:extLst>
                        <a:ext uri="{FF2B5EF4-FFF2-40B4-BE49-F238E27FC236}">
                          <a16:creationId xmlns:a16="http://schemas.microsoft.com/office/drawing/2014/main" id="{137555CC-6DB1-4C27-EEB8-CFB79A8B778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93690" y="4027021"/>
                      <a:ext cx="844294" cy="844294"/>
                    </a:xfrm>
                    <a:prstGeom prst="rect">
                      <a:avLst/>
                    </a:prstGeom>
                  </p:spPr>
                </p:pic>
              </p:grpSp>
            </p:grpSp>
            <p:grpSp>
              <p:nvGrpSpPr>
                <p:cNvPr id="25" name="Group 24">
                  <a:extLst>
                    <a:ext uri="{FF2B5EF4-FFF2-40B4-BE49-F238E27FC236}">
                      <a16:creationId xmlns:a16="http://schemas.microsoft.com/office/drawing/2014/main" id="{BE07B4FA-0F19-AE0C-98D9-5F59DFF7B4D1}"/>
                    </a:ext>
                  </a:extLst>
                </p:cNvPr>
                <p:cNvGrpSpPr/>
                <p:nvPr/>
              </p:nvGrpSpPr>
              <p:grpSpPr>
                <a:xfrm>
                  <a:off x="7836119" y="5796268"/>
                  <a:ext cx="817434" cy="817434"/>
                  <a:chOff x="3417256" y="4423986"/>
                  <a:chExt cx="817434" cy="817434"/>
                </a:xfrm>
              </p:grpSpPr>
              <p:sp>
                <p:nvSpPr>
                  <p:cNvPr id="21" name="Oval 20">
                    <a:extLst>
                      <a:ext uri="{FF2B5EF4-FFF2-40B4-BE49-F238E27FC236}">
                        <a16:creationId xmlns:a16="http://schemas.microsoft.com/office/drawing/2014/main" id="{6447B324-BEDD-0DD6-8662-8F421727C8E7}"/>
                      </a:ext>
                    </a:extLst>
                  </p:cNvPr>
                  <p:cNvSpPr/>
                  <p:nvPr/>
                </p:nvSpPr>
                <p:spPr>
                  <a:xfrm>
                    <a:off x="3417256" y="4423986"/>
                    <a:ext cx="817434" cy="81743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4" name="Graphic 23" descr="Link with solid fill">
                    <a:extLst>
                      <a:ext uri="{FF2B5EF4-FFF2-40B4-BE49-F238E27FC236}">
                        <a16:creationId xmlns:a16="http://schemas.microsoft.com/office/drawing/2014/main" id="{C8E4881E-26AC-08DF-D695-02FD15D316B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57429" y="4464159"/>
                    <a:ext cx="737087" cy="737087"/>
                  </a:xfrm>
                  <a:prstGeom prst="rect">
                    <a:avLst/>
                  </a:prstGeom>
                </p:spPr>
              </p:pic>
            </p:grpSp>
          </p:grpSp>
        </p:grpSp>
        <p:sp>
          <p:nvSpPr>
            <p:cNvPr id="29" name="TextBox 28">
              <a:extLst>
                <a:ext uri="{FF2B5EF4-FFF2-40B4-BE49-F238E27FC236}">
                  <a16:creationId xmlns:a16="http://schemas.microsoft.com/office/drawing/2014/main" id="{7CFD06C6-9507-9DA0-3CBA-56B6B9D7CCAD}"/>
                </a:ext>
              </a:extLst>
            </p:cNvPr>
            <p:cNvSpPr txBox="1"/>
            <p:nvPr/>
          </p:nvSpPr>
          <p:spPr>
            <a:xfrm>
              <a:off x="5178640" y="1756463"/>
              <a:ext cx="6155140" cy="1569660"/>
            </a:xfrm>
            <a:prstGeom prst="rect">
              <a:avLst/>
            </a:prstGeom>
            <a:noFill/>
          </p:spPr>
          <p:txBody>
            <a:bodyPr wrap="square" rtlCol="0">
              <a:spAutoFit/>
            </a:bodyPr>
            <a:lstStyle/>
            <a:p>
              <a:pPr algn="ctr"/>
              <a:r>
                <a:rPr lang="en-GB" sz="1600" dirty="0">
                  <a:solidFill>
                    <a:schemeClr val="bg1"/>
                  </a:solidFill>
                </a:rPr>
                <a:t>With the columns cleaned, the two </a:t>
              </a:r>
              <a:r>
                <a:rPr lang="en-GB" sz="1600" dirty="0" err="1">
                  <a:solidFill>
                    <a:schemeClr val="bg1"/>
                  </a:solidFill>
                </a:rPr>
                <a:t>dataframes</a:t>
              </a:r>
              <a:r>
                <a:rPr lang="en-GB" sz="1600" dirty="0">
                  <a:solidFill>
                    <a:schemeClr val="bg1"/>
                  </a:solidFill>
                </a:rPr>
                <a:t> could now be merged into one to make analysis more efficient. An inner merge was used to combine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species_info</a:t>
              </a:r>
              <a:r>
                <a:rPr lang="en-US" sz="1400" dirty="0">
                  <a:solidFill>
                    <a:schemeClr val="accent5"/>
                  </a:solidFill>
                  <a:latin typeface="Courier New" panose="02070309020205020404" pitchFamily="49" charset="0"/>
                  <a:cs typeface="Courier New" panose="02070309020205020404" pitchFamily="49" charset="0"/>
                </a:rPr>
                <a:t>’</a:t>
              </a:r>
              <a:r>
                <a:rPr lang="en-GB" sz="1400" dirty="0">
                  <a:solidFill>
                    <a:schemeClr val="bg1"/>
                  </a:solidFill>
                </a:rPr>
                <a:t> </a:t>
              </a:r>
              <a:r>
                <a:rPr lang="en-GB" sz="1600" dirty="0">
                  <a:solidFill>
                    <a:schemeClr val="bg1"/>
                  </a:solidFill>
                </a:rPr>
                <a:t>and </a:t>
              </a:r>
              <a:r>
                <a:rPr lang="en-US" sz="1400" dirty="0">
                  <a:solidFill>
                    <a:schemeClr val="accent5"/>
                  </a:solidFill>
                  <a:latin typeface="Courier New" panose="02070309020205020404" pitchFamily="49" charset="0"/>
                  <a:cs typeface="Courier New" panose="02070309020205020404" pitchFamily="49" charset="0"/>
                </a:rPr>
                <a:t>’observations’</a:t>
              </a:r>
              <a:r>
                <a:rPr lang="en-GB" sz="1400" dirty="0">
                  <a:solidFill>
                    <a:schemeClr val="bg1"/>
                  </a:solidFill>
                </a:rPr>
                <a:t> </a:t>
              </a:r>
              <a:r>
                <a:rPr lang="en-GB" sz="1600" dirty="0">
                  <a:solidFill>
                    <a:schemeClr val="bg1"/>
                  </a:solidFill>
                </a:rPr>
                <a:t>into one </a:t>
              </a:r>
              <a:r>
                <a:rPr lang="en-GB" sz="1600" dirty="0" err="1">
                  <a:solidFill>
                    <a:schemeClr val="bg1"/>
                  </a:solidFill>
                </a:rPr>
                <a:t>dataframe</a:t>
              </a:r>
              <a:r>
                <a:rPr lang="en-GB" sz="1600" dirty="0">
                  <a:solidFill>
                    <a:schemeClr val="bg1"/>
                  </a:solidFill>
                </a:rPr>
                <a:t>, </a:t>
              </a:r>
              <a:r>
                <a:rPr lang="en-US" sz="1400" dirty="0">
                  <a:solidFill>
                    <a:schemeClr val="accent5"/>
                  </a:solidFill>
                  <a:latin typeface="Courier New" panose="02070309020205020404" pitchFamily="49" charset="0"/>
                  <a:cs typeface="Courier New" panose="02070309020205020404" pitchFamily="49" charset="0"/>
                </a:rPr>
                <a:t>’</a:t>
              </a:r>
              <a:r>
                <a:rPr lang="en-US" sz="1400" dirty="0" err="1">
                  <a:solidFill>
                    <a:schemeClr val="accent5"/>
                  </a:solidFill>
                  <a:latin typeface="Courier New" panose="02070309020205020404" pitchFamily="49" charset="0"/>
                  <a:cs typeface="Courier New" panose="02070309020205020404" pitchFamily="49" charset="0"/>
                </a:rPr>
                <a:t>species_obsv</a:t>
              </a:r>
              <a:r>
                <a:rPr lang="en-US" sz="1400" dirty="0">
                  <a:solidFill>
                    <a:schemeClr val="accent5"/>
                  </a:solidFill>
                  <a:latin typeface="Courier New" panose="02070309020205020404" pitchFamily="49" charset="0"/>
                  <a:cs typeface="Courier New" panose="02070309020205020404" pitchFamily="49" charset="0"/>
                </a:rPr>
                <a:t>’</a:t>
              </a:r>
              <a:r>
                <a:rPr lang="en-GB" sz="1600" dirty="0">
                  <a:solidFill>
                    <a:schemeClr val="bg1"/>
                  </a:solidFill>
                </a:rPr>
                <a:t>.</a:t>
              </a:r>
            </a:p>
            <a:p>
              <a:pPr algn="ctr"/>
              <a:endParaRPr lang="en-GB" sz="1600" dirty="0">
                <a:solidFill>
                  <a:schemeClr val="bg1"/>
                </a:solidFill>
              </a:endParaRPr>
            </a:p>
            <a:p>
              <a:pPr algn="ctr"/>
              <a:r>
                <a:rPr lang="en-GB" sz="1600" dirty="0">
                  <a:solidFill>
                    <a:schemeClr val="bg1"/>
                  </a:solidFill>
                </a:rPr>
                <a:t>A preview of the merged </a:t>
              </a:r>
              <a:r>
                <a:rPr lang="en-GB" sz="1600" dirty="0" err="1">
                  <a:solidFill>
                    <a:schemeClr val="bg1"/>
                  </a:solidFill>
                </a:rPr>
                <a:t>dataframe</a:t>
              </a:r>
              <a:r>
                <a:rPr lang="en-GB" sz="1600" dirty="0">
                  <a:solidFill>
                    <a:schemeClr val="bg1"/>
                  </a:solidFill>
                </a:rPr>
                <a:t> is displayed below.</a:t>
              </a:r>
            </a:p>
          </p:txBody>
        </p:sp>
        <p:pic>
          <p:nvPicPr>
            <p:cNvPr id="31" name="Picture 30">
              <a:extLst>
                <a:ext uri="{FF2B5EF4-FFF2-40B4-BE49-F238E27FC236}">
                  <a16:creationId xmlns:a16="http://schemas.microsoft.com/office/drawing/2014/main" id="{1A5244C6-51E7-F098-260A-3A02126587C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33847" y="3787788"/>
              <a:ext cx="8221980" cy="1569720"/>
            </a:xfrm>
            <a:prstGeom prst="rect">
              <a:avLst/>
            </a:prstGeom>
          </p:spPr>
        </p:pic>
      </p:grpSp>
    </p:spTree>
    <p:extLst>
      <p:ext uri="{BB962C8B-B14F-4D97-AF65-F5344CB8AC3E}">
        <p14:creationId xmlns:p14="http://schemas.microsoft.com/office/powerpoint/2010/main" val="1641087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4A7392C2-6655-EEE1-0E0C-81D8134D4300}"/>
            </a:ext>
          </a:extLst>
        </p:cNvPr>
        <p:cNvGrpSpPr/>
        <p:nvPr/>
      </p:nvGrpSpPr>
      <p:grpSpPr>
        <a:xfrm>
          <a:off x="0" y="0"/>
          <a:ext cx="0" cy="0"/>
          <a:chOff x="0" y="0"/>
          <a:chExt cx="0" cy="0"/>
        </a:xfrm>
      </p:grpSpPr>
      <p:pic>
        <p:nvPicPr>
          <p:cNvPr id="10" name="Picture 9" descr="A mountain range with trees and blue sky&#10;&#10;AI-generated content may be incorrect.">
            <a:extLst>
              <a:ext uri="{FF2B5EF4-FFF2-40B4-BE49-F238E27FC236}">
                <a16:creationId xmlns:a16="http://schemas.microsoft.com/office/drawing/2014/main" id="{B70B09BF-937F-F259-5A69-5C75015F0D06}"/>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8000"/>
                    </a14:imgEffect>
                  </a14:imgLayer>
                </a14:imgProps>
              </a:ext>
              <a:ext uri="{28A0092B-C50C-407E-A947-70E740481C1C}">
                <a14:useLocalDpi xmlns:a14="http://schemas.microsoft.com/office/drawing/2010/main" val="0"/>
              </a:ext>
            </a:extLst>
          </a:blip>
          <a:srcRect l="5916" r="5916"/>
          <a:stretch>
            <a:fillRect/>
          </a:stretch>
        </p:blipFill>
        <p:spPr>
          <a:xfrm>
            <a:off x="-7984" y="0"/>
            <a:ext cx="12207965" cy="6866980"/>
          </a:xfrm>
          <a:prstGeom prst="rect">
            <a:avLst/>
          </a:prstGeom>
        </p:spPr>
      </p:pic>
      <p:sp>
        <p:nvSpPr>
          <p:cNvPr id="11" name="Oval 10">
            <a:extLst>
              <a:ext uri="{FF2B5EF4-FFF2-40B4-BE49-F238E27FC236}">
                <a16:creationId xmlns:a16="http://schemas.microsoft.com/office/drawing/2014/main" id="{66D5877C-A681-B767-B3F1-6FF02BE9F6E0}"/>
              </a:ext>
              <a:ext uri="{C183D7F6-B498-43B3-948B-1728B52AA6E4}">
                <adec:decorative xmlns:adec="http://schemas.microsoft.com/office/drawing/2017/decorative" val="1"/>
              </a:ext>
            </a:extLst>
          </p:cNvPr>
          <p:cNvSpPr/>
          <p:nvPr/>
        </p:nvSpPr>
        <p:spPr>
          <a:xfrm>
            <a:off x="9741993" y="2549786"/>
            <a:ext cx="1765503" cy="1776388"/>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Rectangle 11">
            <a:extLst>
              <a:ext uri="{FF2B5EF4-FFF2-40B4-BE49-F238E27FC236}">
                <a16:creationId xmlns:a16="http://schemas.microsoft.com/office/drawing/2014/main" id="{6615B4C1-A1F5-509D-9B69-A9C0FC61CB75}"/>
              </a:ext>
              <a:ext uri="{C183D7F6-B498-43B3-948B-1728B52AA6E4}">
                <adec:decorative xmlns:adec="http://schemas.microsoft.com/office/drawing/2017/decorative" val="1"/>
              </a:ext>
            </a:extLst>
          </p:cNvPr>
          <p:cNvSpPr/>
          <p:nvPr/>
        </p:nvSpPr>
        <p:spPr>
          <a:xfrm>
            <a:off x="0" y="3440290"/>
            <a:ext cx="11025188" cy="50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Oval 13">
            <a:extLst>
              <a:ext uri="{FF2B5EF4-FFF2-40B4-BE49-F238E27FC236}">
                <a16:creationId xmlns:a16="http://schemas.microsoft.com/office/drawing/2014/main" id="{E5502B50-6913-17E1-36B9-F1F6C6964682}"/>
              </a:ext>
              <a:ext uri="{C183D7F6-B498-43B3-948B-1728B52AA6E4}">
                <adec:decorative xmlns:adec="http://schemas.microsoft.com/office/drawing/2017/decorative" val="1"/>
              </a:ext>
            </a:extLst>
          </p:cNvPr>
          <p:cNvSpPr/>
          <p:nvPr/>
        </p:nvSpPr>
        <p:spPr>
          <a:xfrm>
            <a:off x="9992809" y="2796318"/>
            <a:ext cx="1249094" cy="1287944"/>
          </a:xfrm>
          <a:prstGeom prst="ellipse">
            <a:avLst/>
          </a:prstGeom>
          <a:solidFill>
            <a:schemeClr val="bg1">
              <a:lumMod val="50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cxnSp>
        <p:nvCxnSpPr>
          <p:cNvPr id="15" name="Straight Connector 14">
            <a:extLst>
              <a:ext uri="{FF2B5EF4-FFF2-40B4-BE49-F238E27FC236}">
                <a16:creationId xmlns:a16="http://schemas.microsoft.com/office/drawing/2014/main" id="{A7F9284C-0A41-4179-E901-9D67626C402B}"/>
              </a:ext>
              <a:ext uri="{C183D7F6-B498-43B3-948B-1728B52AA6E4}">
                <adec:decorative xmlns:adec="http://schemas.microsoft.com/office/drawing/2017/decorative" val="1"/>
              </a:ext>
            </a:extLst>
          </p:cNvPr>
          <p:cNvCxnSpPr/>
          <p:nvPr/>
        </p:nvCxnSpPr>
        <p:spPr>
          <a:xfrm>
            <a:off x="8029776"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AEF5270-690C-F156-6BE3-9A88901302FE}"/>
              </a:ext>
            </a:extLst>
          </p:cNvPr>
          <p:cNvSpPr txBox="1"/>
          <p:nvPr/>
        </p:nvSpPr>
        <p:spPr>
          <a:xfrm>
            <a:off x="7968061" y="2851413"/>
            <a:ext cx="123431" cy="276999"/>
          </a:xfrm>
          <a:prstGeom prst="rect">
            <a:avLst/>
          </a:prstGeom>
          <a:noFill/>
        </p:spPr>
        <p:txBody>
          <a:bodyPr wrap="none" lIns="0" tIns="0" rIns="0" bIns="0" rtlCol="0">
            <a:spAutoFit/>
          </a:bodyPr>
          <a:lstStyle/>
          <a:p>
            <a:pPr algn="ctr" rtl="0"/>
            <a:r>
              <a:rPr lang="en-gb" b="1" dirty="0">
                <a:solidFill>
                  <a:schemeClr val="bg1"/>
                </a:solidFill>
              </a:rPr>
              <a:t>4</a:t>
            </a:r>
            <a:endParaRPr lang="en-gb" sz="1400" b="1" dirty="0">
              <a:solidFill>
                <a:schemeClr val="bg1"/>
              </a:solidFill>
            </a:endParaRPr>
          </a:p>
        </p:txBody>
      </p:sp>
      <p:cxnSp>
        <p:nvCxnSpPr>
          <p:cNvPr id="20" name="Straight Connector 19">
            <a:extLst>
              <a:ext uri="{FF2B5EF4-FFF2-40B4-BE49-F238E27FC236}">
                <a16:creationId xmlns:a16="http://schemas.microsoft.com/office/drawing/2014/main" id="{4AB71D54-4E02-B5A3-EF7A-2CC9E07904A6}"/>
              </a:ext>
              <a:ext uri="{C183D7F6-B498-43B3-948B-1728B52AA6E4}">
                <adec:decorative xmlns:adec="http://schemas.microsoft.com/office/drawing/2017/decorative" val="1"/>
              </a:ext>
            </a:extLst>
          </p:cNvPr>
          <p:cNvCxnSpPr/>
          <p:nvPr/>
        </p:nvCxnSpPr>
        <p:spPr>
          <a:xfrm>
            <a:off x="156834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FFF669B4-BEEA-DEAF-131B-378B67AE2924}"/>
              </a:ext>
              <a:ext uri="{C183D7F6-B498-43B3-948B-1728B52AA6E4}">
                <adec:decorative xmlns:adec="http://schemas.microsoft.com/office/drawing/2017/decorative" val="1"/>
              </a:ext>
            </a:extLst>
          </p:cNvPr>
          <p:cNvSpPr/>
          <p:nvPr/>
        </p:nvSpPr>
        <p:spPr>
          <a:xfrm>
            <a:off x="125314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2" name="TextBox 21">
            <a:extLst>
              <a:ext uri="{FF2B5EF4-FFF2-40B4-BE49-F238E27FC236}">
                <a16:creationId xmlns:a16="http://schemas.microsoft.com/office/drawing/2014/main" id="{5FD12CE6-6DB3-E96A-B4CF-9A9BD9213642}"/>
              </a:ext>
            </a:extLst>
          </p:cNvPr>
          <p:cNvSpPr txBox="1"/>
          <p:nvPr/>
        </p:nvSpPr>
        <p:spPr>
          <a:xfrm>
            <a:off x="1527469" y="3966191"/>
            <a:ext cx="81754" cy="276999"/>
          </a:xfrm>
          <a:prstGeom prst="rect">
            <a:avLst/>
          </a:prstGeom>
          <a:noFill/>
        </p:spPr>
        <p:txBody>
          <a:bodyPr wrap="none" lIns="0" tIns="0" rIns="0" bIns="0" rtlCol="0">
            <a:spAutoFit/>
          </a:bodyPr>
          <a:lstStyle/>
          <a:p>
            <a:pPr algn="ctr" rtl="0"/>
            <a:r>
              <a:rPr lang="en-gb" b="1" dirty="0">
                <a:solidFill>
                  <a:schemeClr val="bg1"/>
                </a:solidFill>
              </a:rPr>
              <a:t>1</a:t>
            </a:r>
          </a:p>
        </p:txBody>
      </p:sp>
      <p:cxnSp>
        <p:nvCxnSpPr>
          <p:cNvPr id="24" name="Straight Connector 23">
            <a:extLst>
              <a:ext uri="{FF2B5EF4-FFF2-40B4-BE49-F238E27FC236}">
                <a16:creationId xmlns:a16="http://schemas.microsoft.com/office/drawing/2014/main" id="{BDCB8BB1-E483-2AA8-074E-DCB4F9BF56C3}"/>
              </a:ext>
              <a:ext uri="{C183D7F6-B498-43B3-948B-1728B52AA6E4}">
                <adec:decorative xmlns:adec="http://schemas.microsoft.com/office/drawing/2017/decorative" val="1"/>
              </a:ext>
            </a:extLst>
          </p:cNvPr>
          <p:cNvCxnSpPr/>
          <p:nvPr/>
        </p:nvCxnSpPr>
        <p:spPr>
          <a:xfrm>
            <a:off x="3722155" y="3596184"/>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65A42BE2-D152-F755-F6CA-3634F58EFED2}"/>
              </a:ext>
              <a:ext uri="{C183D7F6-B498-43B3-948B-1728B52AA6E4}">
                <adec:decorative xmlns:adec="http://schemas.microsoft.com/office/drawing/2017/decorative" val="1"/>
              </a:ext>
            </a:extLst>
          </p:cNvPr>
          <p:cNvSpPr/>
          <p:nvPr/>
        </p:nvSpPr>
        <p:spPr>
          <a:xfrm>
            <a:off x="3406955" y="3174046"/>
            <a:ext cx="630400" cy="630398"/>
          </a:xfrm>
          <a:prstGeom prst="ellipse">
            <a:avLst/>
          </a:prstGeom>
          <a:solidFill>
            <a:schemeClr val="accent5"/>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7" name="TextBox 26">
            <a:extLst>
              <a:ext uri="{FF2B5EF4-FFF2-40B4-BE49-F238E27FC236}">
                <a16:creationId xmlns:a16="http://schemas.microsoft.com/office/drawing/2014/main" id="{2E3E720C-D7ED-A78A-DD3D-6266FEFDEF4D}"/>
              </a:ext>
            </a:extLst>
          </p:cNvPr>
          <p:cNvSpPr txBox="1"/>
          <p:nvPr/>
        </p:nvSpPr>
        <p:spPr>
          <a:xfrm>
            <a:off x="3662845" y="2851412"/>
            <a:ext cx="118622" cy="276999"/>
          </a:xfrm>
          <a:prstGeom prst="rect">
            <a:avLst/>
          </a:prstGeom>
          <a:noFill/>
        </p:spPr>
        <p:txBody>
          <a:bodyPr wrap="none" lIns="0" tIns="0" rIns="0" bIns="0" rtlCol="0">
            <a:spAutoFit/>
          </a:bodyPr>
          <a:lstStyle/>
          <a:p>
            <a:pPr algn="ctr" rtl="0"/>
            <a:r>
              <a:rPr lang="en-gb" b="1" dirty="0">
                <a:solidFill>
                  <a:schemeClr val="bg1"/>
                </a:solidFill>
              </a:rPr>
              <a:t>2</a:t>
            </a:r>
            <a:endParaRPr lang="en-gb" sz="1400" b="1" dirty="0">
              <a:solidFill>
                <a:schemeClr val="bg1"/>
              </a:solidFill>
            </a:endParaRPr>
          </a:p>
        </p:txBody>
      </p:sp>
      <p:cxnSp>
        <p:nvCxnSpPr>
          <p:cNvPr id="28" name="Straight Connector 27">
            <a:extLst>
              <a:ext uri="{FF2B5EF4-FFF2-40B4-BE49-F238E27FC236}">
                <a16:creationId xmlns:a16="http://schemas.microsoft.com/office/drawing/2014/main" id="{1FCF73CA-F0A9-17E0-53B2-B72DD6518199}"/>
              </a:ext>
              <a:ext uri="{C183D7F6-B498-43B3-948B-1728B52AA6E4}">
                <adec:decorative xmlns:adec="http://schemas.microsoft.com/office/drawing/2017/decorative" val="1"/>
              </a:ext>
            </a:extLst>
          </p:cNvPr>
          <p:cNvCxnSpPr/>
          <p:nvPr/>
        </p:nvCxnSpPr>
        <p:spPr>
          <a:xfrm>
            <a:off x="5875965" y="2679815"/>
            <a:ext cx="0" cy="705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5E14F9C-BB65-7E85-5FA2-1F976C8EA712}"/>
              </a:ext>
            </a:extLst>
          </p:cNvPr>
          <p:cNvSpPr txBox="1"/>
          <p:nvPr/>
        </p:nvSpPr>
        <p:spPr>
          <a:xfrm>
            <a:off x="5816655" y="3966191"/>
            <a:ext cx="118622" cy="276999"/>
          </a:xfrm>
          <a:prstGeom prst="rect">
            <a:avLst/>
          </a:prstGeom>
          <a:noFill/>
        </p:spPr>
        <p:txBody>
          <a:bodyPr wrap="none" lIns="0" tIns="0" rIns="0" bIns="0" rtlCol="0">
            <a:spAutoFit/>
          </a:bodyPr>
          <a:lstStyle/>
          <a:p>
            <a:pPr algn="ctr" rtl="0"/>
            <a:r>
              <a:rPr lang="en-gb" b="1" dirty="0">
                <a:solidFill>
                  <a:schemeClr val="bg1"/>
                </a:solidFill>
              </a:rPr>
              <a:t>3</a:t>
            </a:r>
            <a:endParaRPr lang="en-gb" sz="1400" b="1" dirty="0">
              <a:solidFill>
                <a:schemeClr val="bg1"/>
              </a:solidFill>
            </a:endParaRPr>
          </a:p>
        </p:txBody>
      </p:sp>
      <p:sp>
        <p:nvSpPr>
          <p:cNvPr id="31" name="Oval 30">
            <a:extLst>
              <a:ext uri="{FF2B5EF4-FFF2-40B4-BE49-F238E27FC236}">
                <a16:creationId xmlns:a16="http://schemas.microsoft.com/office/drawing/2014/main" id="{200B889B-14E5-D402-F1EF-10CD63B76408}"/>
              </a:ext>
              <a:ext uri="{C183D7F6-B498-43B3-948B-1728B52AA6E4}">
                <adec:decorative xmlns:adec="http://schemas.microsoft.com/office/drawing/2017/decorative" val="1"/>
              </a:ext>
            </a:extLst>
          </p:cNvPr>
          <p:cNvSpPr/>
          <p:nvPr/>
        </p:nvSpPr>
        <p:spPr>
          <a:xfrm>
            <a:off x="5560765" y="3174046"/>
            <a:ext cx="630400" cy="630398"/>
          </a:xfrm>
          <a:prstGeom prst="ellipse">
            <a:avLst/>
          </a:prstGeom>
          <a:solidFill>
            <a:schemeClr val="accent3">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2" name="TextBox 31">
            <a:extLst>
              <a:ext uri="{FF2B5EF4-FFF2-40B4-BE49-F238E27FC236}">
                <a16:creationId xmlns:a16="http://schemas.microsoft.com/office/drawing/2014/main" id="{284C6CB2-C9A9-CDEE-04EC-730D46598F37}"/>
              </a:ext>
            </a:extLst>
          </p:cNvPr>
          <p:cNvSpPr txBox="1"/>
          <p:nvPr/>
        </p:nvSpPr>
        <p:spPr>
          <a:xfrm>
            <a:off x="4404831" y="290488"/>
            <a:ext cx="3382337"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Project Overview</a:t>
            </a:r>
          </a:p>
        </p:txBody>
      </p:sp>
      <p:cxnSp>
        <p:nvCxnSpPr>
          <p:cNvPr id="35" name="Straight Connector 34">
            <a:extLst>
              <a:ext uri="{FF2B5EF4-FFF2-40B4-BE49-F238E27FC236}">
                <a16:creationId xmlns:a16="http://schemas.microsoft.com/office/drawing/2014/main" id="{F61AA9D8-5D27-3B99-2324-73E86C15EE8B}"/>
              </a:ext>
              <a:ext uri="{C183D7F6-B498-43B3-948B-1728B52AA6E4}">
                <adec:decorative xmlns:adec="http://schemas.microsoft.com/office/drawing/2017/decorative" val="1"/>
              </a:ext>
            </a:extLst>
          </p:cNvPr>
          <p:cNvCxnSpPr>
            <a:cxnSpLocks/>
            <a:endCxn id="14" idx="0"/>
          </p:cNvCxnSpPr>
          <p:nvPr/>
        </p:nvCxnSpPr>
        <p:spPr>
          <a:xfrm>
            <a:off x="10617356" y="2501808"/>
            <a:ext cx="0" cy="2945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36" name="Graphic 35" descr="Document with solid fill">
            <a:extLst>
              <a:ext uri="{FF2B5EF4-FFF2-40B4-BE49-F238E27FC236}">
                <a16:creationId xmlns:a16="http://schemas.microsoft.com/office/drawing/2014/main" id="{149CDADC-3406-BE73-C298-F5B9F35C7B3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31391" y="3201025"/>
            <a:ext cx="473910" cy="473910"/>
          </a:xfrm>
          <a:prstGeom prst="rect">
            <a:avLst/>
          </a:prstGeom>
        </p:spPr>
      </p:pic>
      <p:pic>
        <p:nvPicPr>
          <p:cNvPr id="37" name="Graphic 36" descr="Folder Search outline">
            <a:extLst>
              <a:ext uri="{FF2B5EF4-FFF2-40B4-BE49-F238E27FC236}">
                <a16:creationId xmlns:a16="http://schemas.microsoft.com/office/drawing/2014/main" id="{958BDB05-6230-DE6B-EC9C-B435ABCC48B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84962" y="3248553"/>
            <a:ext cx="474385" cy="474385"/>
          </a:xfrm>
          <a:prstGeom prst="rect">
            <a:avLst/>
          </a:prstGeom>
        </p:spPr>
      </p:pic>
      <p:pic>
        <p:nvPicPr>
          <p:cNvPr id="38" name="Graphic 37" descr="Table with solid fill">
            <a:extLst>
              <a:ext uri="{FF2B5EF4-FFF2-40B4-BE49-F238E27FC236}">
                <a16:creationId xmlns:a16="http://schemas.microsoft.com/office/drawing/2014/main" id="{131BBE2D-6D48-F4C0-655A-79A69C05E7B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59813" y="3257145"/>
            <a:ext cx="457200" cy="457200"/>
          </a:xfrm>
          <a:prstGeom prst="rect">
            <a:avLst/>
          </a:prstGeom>
        </p:spPr>
      </p:pic>
      <p:grpSp>
        <p:nvGrpSpPr>
          <p:cNvPr id="2" name="Group 1">
            <a:extLst>
              <a:ext uri="{FF2B5EF4-FFF2-40B4-BE49-F238E27FC236}">
                <a16:creationId xmlns:a16="http://schemas.microsoft.com/office/drawing/2014/main" id="{9AD41D2D-2816-3AE6-635A-49D887A3A19C}"/>
              </a:ext>
            </a:extLst>
          </p:cNvPr>
          <p:cNvGrpSpPr/>
          <p:nvPr/>
        </p:nvGrpSpPr>
        <p:grpSpPr>
          <a:xfrm>
            <a:off x="7714576" y="3174046"/>
            <a:ext cx="630400" cy="630398"/>
            <a:chOff x="7714576" y="3174046"/>
            <a:chExt cx="630400" cy="630398"/>
          </a:xfrm>
        </p:grpSpPr>
        <p:sp>
          <p:nvSpPr>
            <p:cNvPr id="16" name="Oval 15">
              <a:extLst>
                <a:ext uri="{FF2B5EF4-FFF2-40B4-BE49-F238E27FC236}">
                  <a16:creationId xmlns:a16="http://schemas.microsoft.com/office/drawing/2014/main" id="{35EAC6CB-989D-AE3E-D37B-9DD58D8278C3}"/>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39" name="Graphic 38" descr="Bar chart with solid fill">
              <a:extLst>
                <a:ext uri="{FF2B5EF4-FFF2-40B4-BE49-F238E27FC236}">
                  <a16:creationId xmlns:a16="http://schemas.microsoft.com/office/drawing/2014/main" id="{B2AEED78-9AE8-476A-3B5C-CC906CFE529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95986" y="3257145"/>
              <a:ext cx="477964" cy="477964"/>
            </a:xfrm>
            <a:prstGeom prst="rect">
              <a:avLst/>
            </a:prstGeom>
          </p:spPr>
        </p:pic>
      </p:grpSp>
      <p:pic>
        <p:nvPicPr>
          <p:cNvPr id="40" name="Graphic 39" descr="Presentation with pie chart with solid fill">
            <a:extLst>
              <a:ext uri="{FF2B5EF4-FFF2-40B4-BE49-F238E27FC236}">
                <a16:creationId xmlns:a16="http://schemas.microsoft.com/office/drawing/2014/main" id="{EF8311F5-4AC6-1408-7E4F-06ED50145D71}"/>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147864" y="3028545"/>
            <a:ext cx="914400" cy="914400"/>
          </a:xfrm>
          <a:prstGeom prst="rect">
            <a:avLst/>
          </a:prstGeom>
        </p:spPr>
      </p:pic>
      <p:sp useBgFill="1">
        <p:nvSpPr>
          <p:cNvPr id="41" name="Flowchart: Alternate Process 40">
            <a:extLst>
              <a:ext uri="{FF2B5EF4-FFF2-40B4-BE49-F238E27FC236}">
                <a16:creationId xmlns:a16="http://schemas.microsoft.com/office/drawing/2014/main" id="{19F4202C-4345-3C83-5D06-2096731E3245}"/>
              </a:ext>
            </a:extLst>
          </p:cNvPr>
          <p:cNvSpPr/>
          <p:nvPr/>
        </p:nvSpPr>
        <p:spPr>
          <a:xfrm>
            <a:off x="36986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rgbClr val="30353F"/>
                </a:solidFill>
              </a:rPr>
              <a:t>INTRODUCTION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Setting the project goals and introduc</a:t>
            </a:r>
            <a:r>
              <a:rPr lang="en-GB" sz="1200" dirty="0">
                <a:solidFill>
                  <a:schemeClr val="accent4">
                    <a:lumMod val="75000"/>
                  </a:schemeClr>
                </a:solidFill>
              </a:rPr>
              <a:t>ing the data. Posing questions for analysis to answer.</a:t>
            </a:r>
            <a:r>
              <a:rPr lang="en-gb" sz="1200" dirty="0">
                <a:solidFill>
                  <a:schemeClr val="accent4">
                    <a:lumMod val="75000"/>
                  </a:schemeClr>
                </a:solidFill>
              </a:rPr>
              <a:t> </a:t>
            </a:r>
            <a:endParaRPr lang="en-US" sz="1200" dirty="0">
              <a:solidFill>
                <a:schemeClr val="accent4">
                  <a:lumMod val="75000"/>
                </a:schemeClr>
              </a:solidFill>
            </a:endParaRPr>
          </a:p>
          <a:p>
            <a:pPr algn="ctr"/>
            <a:endParaRPr lang="en-GB" dirty="0"/>
          </a:p>
        </p:txBody>
      </p:sp>
      <p:sp useBgFill="1">
        <p:nvSpPr>
          <p:cNvPr id="42" name="Flowchart: Alternate Process 41">
            <a:extLst>
              <a:ext uri="{FF2B5EF4-FFF2-40B4-BE49-F238E27FC236}">
                <a16:creationId xmlns:a16="http://schemas.microsoft.com/office/drawing/2014/main" id="{ECB10C8B-FC5B-1B77-3DE5-EBA51ABECDFF}"/>
              </a:ext>
            </a:extLst>
          </p:cNvPr>
          <p:cNvSpPr/>
          <p:nvPr/>
        </p:nvSpPr>
        <p:spPr>
          <a:xfrm>
            <a:off x="2523669" y="4366910"/>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accent5">
                    <a:lumMod val="60000"/>
                    <a:lumOff val="40000"/>
                  </a:schemeClr>
                </a:solidFill>
              </a:rPr>
              <a:t>EXPLORATION</a:t>
            </a:r>
            <a:endParaRPr lang="en-gb" sz="1200" b="1" dirty="0">
              <a:solidFill>
                <a:schemeClr val="accent5">
                  <a:lumMod val="60000"/>
                  <a:lumOff val="40000"/>
                </a:schemeClr>
              </a:solidFill>
            </a:endParaRPr>
          </a:p>
          <a:p>
            <a:pPr algn="ctr"/>
            <a:endParaRPr lang="en-gb" sz="1200" dirty="0"/>
          </a:p>
          <a:p>
            <a:pPr algn="ctr"/>
            <a:r>
              <a:rPr lang="en-gb" sz="1200" dirty="0"/>
              <a:t>Initialising the libraries and loading data into </a:t>
            </a:r>
            <a:r>
              <a:rPr lang="en-gb" sz="1200" dirty="0" err="1"/>
              <a:t>DataFrames</a:t>
            </a:r>
            <a:r>
              <a:rPr lang="en-gb" sz="1200" dirty="0"/>
              <a:t>. Exploring the unedited, raw </a:t>
            </a:r>
            <a:r>
              <a:rPr lang="en-gb" sz="1200" dirty="0" err="1"/>
              <a:t>DataFrames</a:t>
            </a:r>
            <a:r>
              <a:rPr lang="en-gb" sz="1200" dirty="0"/>
              <a:t>.</a:t>
            </a:r>
          </a:p>
          <a:p>
            <a:pPr algn="ctr"/>
            <a:endParaRPr lang="en-US" sz="1200" dirty="0">
              <a:solidFill>
                <a:srgbClr val="30353F"/>
              </a:solidFill>
            </a:endParaRPr>
          </a:p>
          <a:p>
            <a:pPr algn="ctr"/>
            <a:endParaRPr lang="en-GB" dirty="0"/>
          </a:p>
        </p:txBody>
      </p:sp>
      <p:sp useBgFill="1">
        <p:nvSpPr>
          <p:cNvPr id="43" name="Flowchart: Alternate Process 42">
            <a:extLst>
              <a:ext uri="{FF2B5EF4-FFF2-40B4-BE49-F238E27FC236}">
                <a16:creationId xmlns:a16="http://schemas.microsoft.com/office/drawing/2014/main" id="{B2B394DB-B476-BE90-108F-B810BC76862D}"/>
              </a:ext>
            </a:extLst>
          </p:cNvPr>
          <p:cNvSpPr/>
          <p:nvPr/>
        </p:nvSpPr>
        <p:spPr>
          <a:xfrm>
            <a:off x="4677480" y="1411211"/>
            <a:ext cx="2396969" cy="1213863"/>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accent3">
                    <a:lumMod val="75000"/>
                  </a:schemeClr>
                </a:solidFill>
              </a:rPr>
              <a:t>CLEANING</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Cleaning the data, deleting duplicates, and merging into one DataFrame.</a:t>
            </a:r>
            <a:endParaRPr lang="en-US" sz="1200" dirty="0">
              <a:solidFill>
                <a:schemeClr val="accent4">
                  <a:lumMod val="75000"/>
                </a:schemeClr>
              </a:solidFill>
            </a:endParaRPr>
          </a:p>
          <a:p>
            <a:pPr algn="ctr"/>
            <a:endParaRPr lang="en-GB" dirty="0"/>
          </a:p>
        </p:txBody>
      </p:sp>
      <p:sp useBgFill="1">
        <p:nvSpPr>
          <p:cNvPr id="44" name="Flowchart: Alternate Process 43">
            <a:extLst>
              <a:ext uri="{FF2B5EF4-FFF2-40B4-BE49-F238E27FC236}">
                <a16:creationId xmlns:a16="http://schemas.microsoft.com/office/drawing/2014/main" id="{932AB57B-4C77-555A-9B6E-D733522B166A}"/>
              </a:ext>
            </a:extLst>
          </p:cNvPr>
          <p:cNvSpPr/>
          <p:nvPr/>
        </p:nvSpPr>
        <p:spPr>
          <a:xfrm>
            <a:off x="6831260" y="4379081"/>
            <a:ext cx="2396969" cy="1368192"/>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endParaRPr lang="en-gb" sz="1400" b="1" dirty="0">
              <a:solidFill>
                <a:schemeClr val="accent5">
                  <a:lumMod val="60000"/>
                  <a:lumOff val="40000"/>
                </a:schemeClr>
              </a:solidFill>
            </a:endParaRPr>
          </a:p>
          <a:p>
            <a:pPr algn="ctr"/>
            <a:r>
              <a:rPr lang="en-gb" sz="1400" b="1" dirty="0">
                <a:solidFill>
                  <a:schemeClr val="bg2">
                    <a:lumMod val="90000"/>
                  </a:schemeClr>
                </a:solidFill>
              </a:rPr>
              <a:t>ANALYSIS</a:t>
            </a:r>
            <a:endParaRPr lang="en-gb" sz="1200" b="1" dirty="0">
              <a:solidFill>
                <a:schemeClr val="accent5">
                  <a:lumMod val="60000"/>
                  <a:lumOff val="40000"/>
                </a:schemeClr>
              </a:solidFill>
            </a:endParaRPr>
          </a:p>
          <a:p>
            <a:pPr algn="ctr"/>
            <a:endParaRPr lang="en-gb" sz="1200" dirty="0"/>
          </a:p>
          <a:p>
            <a:pPr algn="ctr"/>
            <a:r>
              <a:rPr lang="en-gb" sz="1200" dirty="0"/>
              <a:t>Beginning EDA (Exploratory Data Analysis). Analysing and visualising main points to answer que</a:t>
            </a:r>
            <a:r>
              <a:rPr lang="en-GB" sz="1200" dirty="0"/>
              <a:t>s</a:t>
            </a:r>
            <a:r>
              <a:rPr lang="en-gb" sz="1200" dirty="0"/>
              <a:t>tions.</a:t>
            </a:r>
            <a:endParaRPr lang="en-US" sz="1200" dirty="0">
              <a:solidFill>
                <a:srgbClr val="30353F"/>
              </a:solidFill>
            </a:endParaRPr>
          </a:p>
          <a:p>
            <a:pPr algn="ctr"/>
            <a:endParaRPr lang="en-US" sz="1200" dirty="0">
              <a:solidFill>
                <a:srgbClr val="30353F"/>
              </a:solidFill>
            </a:endParaRPr>
          </a:p>
          <a:p>
            <a:pPr algn="ctr"/>
            <a:endParaRPr lang="en-GB" dirty="0"/>
          </a:p>
        </p:txBody>
      </p:sp>
      <p:sp useBgFill="1">
        <p:nvSpPr>
          <p:cNvPr id="46" name="Flowchart: Alternate Process 45">
            <a:extLst>
              <a:ext uri="{FF2B5EF4-FFF2-40B4-BE49-F238E27FC236}">
                <a16:creationId xmlns:a16="http://schemas.microsoft.com/office/drawing/2014/main" id="{C33756F0-9830-F2D8-4421-B6B3B0E02F5E}"/>
              </a:ext>
            </a:extLst>
          </p:cNvPr>
          <p:cNvSpPr/>
          <p:nvPr/>
        </p:nvSpPr>
        <p:spPr>
          <a:xfrm>
            <a:off x="9406579" y="1398479"/>
            <a:ext cx="2396969" cy="1009990"/>
          </a:xfrm>
          <a:prstGeom prst="flowChartAlternateProcess">
            <a:avLst/>
          </a:prstGeom>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400" b="1" dirty="0">
              <a:solidFill>
                <a:srgbClr val="30353F"/>
              </a:solidFill>
            </a:endParaRPr>
          </a:p>
          <a:p>
            <a:pPr algn="ctr"/>
            <a:r>
              <a:rPr lang="en-gb" sz="1400" b="1" dirty="0">
                <a:solidFill>
                  <a:schemeClr val="bg1">
                    <a:lumMod val="50000"/>
                  </a:schemeClr>
                </a:solidFill>
              </a:rPr>
              <a:t>CONCLUSION</a:t>
            </a:r>
            <a:endParaRPr lang="en-gb" sz="1200" b="1" dirty="0">
              <a:solidFill>
                <a:srgbClr val="30353F"/>
              </a:solidFill>
            </a:endParaRPr>
          </a:p>
          <a:p>
            <a:pPr algn="ctr"/>
            <a:endParaRPr lang="en-gb" sz="1200" dirty="0"/>
          </a:p>
          <a:p>
            <a:pPr algn="ctr"/>
            <a:r>
              <a:rPr lang="en-gb" sz="1200" dirty="0">
                <a:solidFill>
                  <a:schemeClr val="accent4">
                    <a:lumMod val="75000"/>
                  </a:schemeClr>
                </a:solidFill>
              </a:rPr>
              <a:t>Summarising findings and answers to the main questions.</a:t>
            </a:r>
            <a:endParaRPr lang="en-US" sz="1200" dirty="0">
              <a:solidFill>
                <a:schemeClr val="accent4">
                  <a:lumMod val="75000"/>
                </a:schemeClr>
              </a:solidFill>
            </a:endParaRPr>
          </a:p>
          <a:p>
            <a:pPr algn="ctr"/>
            <a:endParaRPr lang="en-GB" dirty="0"/>
          </a:p>
        </p:txBody>
      </p:sp>
    </p:spTree>
    <p:extLst>
      <p:ext uri="{BB962C8B-B14F-4D97-AF65-F5344CB8AC3E}">
        <p14:creationId xmlns:p14="http://schemas.microsoft.com/office/powerpoint/2010/main" val="646300011"/>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3D03A7A8-1D5C-40FF-FDF7-4B86A4DD08A1}"/>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06F4D9B7-3720-FB10-0503-A4529C62DE5F}"/>
              </a:ext>
            </a:extLst>
          </p:cNvPr>
          <p:cNvGrpSpPr/>
          <p:nvPr/>
        </p:nvGrpSpPr>
        <p:grpSpPr>
          <a:xfrm>
            <a:off x="2571750" y="7029853"/>
            <a:ext cx="1107991" cy="1107987"/>
            <a:chOff x="7714576" y="3174046"/>
            <a:chExt cx="630400" cy="630398"/>
          </a:xfrm>
        </p:grpSpPr>
        <p:sp>
          <p:nvSpPr>
            <p:cNvPr id="4" name="Oval 3">
              <a:extLst>
                <a:ext uri="{FF2B5EF4-FFF2-40B4-BE49-F238E27FC236}">
                  <a16:creationId xmlns:a16="http://schemas.microsoft.com/office/drawing/2014/main" id="{82E34E4F-2751-6EDB-85AB-D404FDE891D9}"/>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4479A4AE-21EF-3034-728D-614D3BDEA7E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spTree>
    <p:extLst>
      <p:ext uri="{BB962C8B-B14F-4D97-AF65-F5344CB8AC3E}">
        <p14:creationId xmlns:p14="http://schemas.microsoft.com/office/powerpoint/2010/main" val="2490107824"/>
      </p:ext>
    </p:extLst>
  </p:cSld>
  <p:clrMapOvr>
    <a:masterClrMapping/>
  </p:clrMapOvr>
  <p:transition spd="slow" advTm="0">
    <p:push dir="u"/>
  </p:transition>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64D61CF2-D8F2-CEE6-6008-8167C64827FD}"/>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949191C2-8642-429B-F62F-605F3504CA81}"/>
              </a:ext>
            </a:extLst>
          </p:cNvPr>
          <p:cNvGrpSpPr/>
          <p:nvPr/>
        </p:nvGrpSpPr>
        <p:grpSpPr>
          <a:xfrm>
            <a:off x="2571750" y="2875006"/>
            <a:ext cx="1107991" cy="1107987"/>
            <a:chOff x="7714576" y="3174046"/>
            <a:chExt cx="630400" cy="630398"/>
          </a:xfrm>
        </p:grpSpPr>
        <p:sp>
          <p:nvSpPr>
            <p:cNvPr id="4" name="Oval 3">
              <a:extLst>
                <a:ext uri="{FF2B5EF4-FFF2-40B4-BE49-F238E27FC236}">
                  <a16:creationId xmlns:a16="http://schemas.microsoft.com/office/drawing/2014/main" id="{B37D734D-FCE8-8401-FA22-9842A5C74AC3}"/>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4E7DA95E-64EA-9072-67B2-6FCBC15D1B4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spTree>
    <p:extLst>
      <p:ext uri="{BB962C8B-B14F-4D97-AF65-F5344CB8AC3E}">
        <p14:creationId xmlns:p14="http://schemas.microsoft.com/office/powerpoint/2010/main" val="2041291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618A612B-41A7-A3BC-CD6B-47668ABB5F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F4D05A-F311-753D-8B6D-21DC284ADC30}"/>
              </a:ext>
            </a:extLst>
          </p:cNvPr>
          <p:cNvSpPr>
            <a:spLocks noGrp="1"/>
          </p:cNvSpPr>
          <p:nvPr>
            <p:ph type="title"/>
          </p:nvPr>
        </p:nvSpPr>
        <p:spPr>
          <a:xfrm>
            <a:off x="-3492405" y="2875006"/>
            <a:ext cx="5810251" cy="1107987"/>
          </a:xfrm>
        </p:spPr>
        <p:txBody>
          <a:bodyPr/>
          <a:lstStyle/>
          <a:p>
            <a:r>
              <a:rPr lang="en-GB" sz="6000" dirty="0">
                <a:solidFill>
                  <a:schemeClr val="bg1"/>
                </a:solidFill>
              </a:rPr>
              <a:t>ANALYSIS</a:t>
            </a:r>
            <a:endParaRPr lang="en-GB" dirty="0">
              <a:solidFill>
                <a:schemeClr val="bg1"/>
              </a:solidFill>
            </a:endParaRPr>
          </a:p>
        </p:txBody>
      </p:sp>
      <p:sp useBgFill="1">
        <p:nvSpPr>
          <p:cNvPr id="6" name="Rectangle 5">
            <a:extLst>
              <a:ext uri="{FF2B5EF4-FFF2-40B4-BE49-F238E27FC236}">
                <a16:creationId xmlns:a16="http://schemas.microsoft.com/office/drawing/2014/main" id="{72C58882-F4CA-6E89-79F6-8CA3DC6F3B8F}"/>
              </a:ext>
            </a:extLst>
          </p:cNvPr>
          <p:cNvSpPr/>
          <p:nvPr/>
        </p:nvSpPr>
        <p:spPr>
          <a:xfrm>
            <a:off x="-253412"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 name="Group 2">
            <a:extLst>
              <a:ext uri="{FF2B5EF4-FFF2-40B4-BE49-F238E27FC236}">
                <a16:creationId xmlns:a16="http://schemas.microsoft.com/office/drawing/2014/main" id="{132A2315-162B-D11D-EB7B-FA66F0CF07B3}"/>
              </a:ext>
            </a:extLst>
          </p:cNvPr>
          <p:cNvGrpSpPr/>
          <p:nvPr/>
        </p:nvGrpSpPr>
        <p:grpSpPr>
          <a:xfrm>
            <a:off x="2571750" y="2875006"/>
            <a:ext cx="1107991" cy="1107987"/>
            <a:chOff x="7714576" y="3174046"/>
            <a:chExt cx="630400" cy="630398"/>
          </a:xfrm>
        </p:grpSpPr>
        <p:sp>
          <p:nvSpPr>
            <p:cNvPr id="4" name="Oval 3">
              <a:extLst>
                <a:ext uri="{FF2B5EF4-FFF2-40B4-BE49-F238E27FC236}">
                  <a16:creationId xmlns:a16="http://schemas.microsoft.com/office/drawing/2014/main" id="{385F0B17-4BE1-817B-38A4-D8105A10D2F4}"/>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B648EF79-AD1C-7F8F-395F-CE8338E5378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spTree>
    <p:extLst>
      <p:ext uri="{BB962C8B-B14F-4D97-AF65-F5344CB8AC3E}">
        <p14:creationId xmlns:p14="http://schemas.microsoft.com/office/powerpoint/2010/main" val="347060891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938F957B-63A3-CA5E-7114-AEC241B1A0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14DC72-2EFA-1F10-9789-8E0B53456278}"/>
              </a:ext>
            </a:extLst>
          </p:cNvPr>
          <p:cNvSpPr>
            <a:spLocks noGrp="1"/>
          </p:cNvSpPr>
          <p:nvPr>
            <p:ph type="title"/>
          </p:nvPr>
        </p:nvSpPr>
        <p:spPr>
          <a:xfrm>
            <a:off x="3822827" y="2875006"/>
            <a:ext cx="5810251" cy="1107987"/>
          </a:xfrm>
        </p:spPr>
        <p:txBody>
          <a:bodyPr/>
          <a:lstStyle/>
          <a:p>
            <a:r>
              <a:rPr lang="en-GB" sz="6000" dirty="0">
                <a:solidFill>
                  <a:schemeClr val="bg1"/>
                </a:solidFill>
              </a:rPr>
              <a:t>ANALYSIS</a:t>
            </a:r>
            <a:endParaRPr lang="en-GB" dirty="0">
              <a:solidFill>
                <a:schemeClr val="bg1"/>
              </a:solidFill>
            </a:endParaRPr>
          </a:p>
        </p:txBody>
      </p:sp>
      <p:sp useBgFill="1">
        <p:nvSpPr>
          <p:cNvPr id="6" name="Rectangle 5">
            <a:extLst>
              <a:ext uri="{FF2B5EF4-FFF2-40B4-BE49-F238E27FC236}">
                <a16:creationId xmlns:a16="http://schemas.microsoft.com/office/drawing/2014/main" id="{BCFA5BD4-6524-C945-2CB0-8E2513E98384}"/>
              </a:ext>
            </a:extLst>
          </p:cNvPr>
          <p:cNvSpPr/>
          <p:nvPr/>
        </p:nvSpPr>
        <p:spPr>
          <a:xfrm>
            <a:off x="-253412"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 name="Group 2">
            <a:extLst>
              <a:ext uri="{FF2B5EF4-FFF2-40B4-BE49-F238E27FC236}">
                <a16:creationId xmlns:a16="http://schemas.microsoft.com/office/drawing/2014/main" id="{1E6FB601-45CE-5A09-2577-63F78D677C26}"/>
              </a:ext>
            </a:extLst>
          </p:cNvPr>
          <p:cNvGrpSpPr/>
          <p:nvPr/>
        </p:nvGrpSpPr>
        <p:grpSpPr>
          <a:xfrm>
            <a:off x="2571750" y="2875006"/>
            <a:ext cx="1107991" cy="1107987"/>
            <a:chOff x="7714576" y="3174046"/>
            <a:chExt cx="630400" cy="630398"/>
          </a:xfrm>
        </p:grpSpPr>
        <p:sp>
          <p:nvSpPr>
            <p:cNvPr id="4" name="Oval 3">
              <a:extLst>
                <a:ext uri="{FF2B5EF4-FFF2-40B4-BE49-F238E27FC236}">
                  <a16:creationId xmlns:a16="http://schemas.microsoft.com/office/drawing/2014/main" id="{8859B449-E79B-5CC3-25CF-4C5A2A470030}"/>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23BBAD2E-CD16-E73A-B27C-796B20564C9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cxnSp>
        <p:nvCxnSpPr>
          <p:cNvPr id="7" name="Straight Connector 6">
            <a:extLst>
              <a:ext uri="{FF2B5EF4-FFF2-40B4-BE49-F238E27FC236}">
                <a16:creationId xmlns:a16="http://schemas.microsoft.com/office/drawing/2014/main" id="{60561F8C-1152-BC0D-AAE5-C14F453A3E77}"/>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9480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8B51100C-7657-2C19-A35A-008CD6BFA6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E4F77B-0A94-6B4D-20A1-E59D7B56C1D3}"/>
              </a:ext>
            </a:extLst>
          </p:cNvPr>
          <p:cNvSpPr>
            <a:spLocks noGrp="1"/>
          </p:cNvSpPr>
          <p:nvPr>
            <p:ph type="title"/>
          </p:nvPr>
        </p:nvSpPr>
        <p:spPr>
          <a:xfrm>
            <a:off x="-1876606" y="2875006"/>
            <a:ext cx="5810251" cy="1107987"/>
          </a:xfrm>
        </p:spPr>
        <p:txBody>
          <a:bodyPr/>
          <a:lstStyle/>
          <a:p>
            <a:r>
              <a:rPr lang="en-GB" sz="6000" dirty="0">
                <a:solidFill>
                  <a:schemeClr val="bg1"/>
                </a:solidFill>
              </a:rPr>
              <a:t>INTRODUCTION</a:t>
            </a:r>
            <a:endParaRPr lang="en-GB" dirty="0">
              <a:solidFill>
                <a:schemeClr val="bg1"/>
              </a:solidFill>
            </a:endParaRPr>
          </a:p>
        </p:txBody>
      </p:sp>
      <p:sp useBgFill="1">
        <p:nvSpPr>
          <p:cNvPr id="9" name="Rectangle 8">
            <a:extLst>
              <a:ext uri="{FF2B5EF4-FFF2-40B4-BE49-F238E27FC236}">
                <a16:creationId xmlns:a16="http://schemas.microsoft.com/office/drawing/2014/main" id="{B4673281-F246-52F8-3CFC-EE7AB20928EA}"/>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6" name="Group 5">
            <a:extLst>
              <a:ext uri="{FF2B5EF4-FFF2-40B4-BE49-F238E27FC236}">
                <a16:creationId xmlns:a16="http://schemas.microsoft.com/office/drawing/2014/main" id="{E15A287B-0221-4AF6-0900-9E53795AFA92}"/>
              </a:ext>
            </a:extLst>
          </p:cNvPr>
          <p:cNvGrpSpPr/>
          <p:nvPr/>
        </p:nvGrpSpPr>
        <p:grpSpPr>
          <a:xfrm>
            <a:off x="2571751" y="2875006"/>
            <a:ext cx="1107991" cy="1107987"/>
            <a:chOff x="2371725" y="2426589"/>
            <a:chExt cx="2004829" cy="2004822"/>
          </a:xfrm>
        </p:grpSpPr>
        <p:sp>
          <p:nvSpPr>
            <p:cNvPr id="3" name="Oval 2">
              <a:extLst>
                <a:ext uri="{FF2B5EF4-FFF2-40B4-BE49-F238E27FC236}">
                  <a16:creationId xmlns:a16="http://schemas.microsoft.com/office/drawing/2014/main" id="{BB8B9627-2472-461A-0174-DA3C80AFDCD5}"/>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Document with solid fill">
              <a:extLst>
                <a:ext uri="{FF2B5EF4-FFF2-40B4-BE49-F238E27FC236}">
                  <a16:creationId xmlns:a16="http://schemas.microsoft.com/office/drawing/2014/main" id="{20844290-F8D2-740D-DA2F-9B1CD7E9C4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7" name="Straight Connector 6">
            <a:extLst>
              <a:ext uri="{FF2B5EF4-FFF2-40B4-BE49-F238E27FC236}">
                <a16:creationId xmlns:a16="http://schemas.microsoft.com/office/drawing/2014/main" id="{303C922D-669A-D4BB-D834-DDD879FBE301}"/>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3006853"/>
      </p:ext>
    </p:extLst>
  </p:cSld>
  <p:clrMapOvr>
    <a:masterClrMapping/>
  </p:clrMapOvr>
  <mc:AlternateContent xmlns:mc="http://schemas.openxmlformats.org/markup-compatibility/2006" xmlns:p14="http://schemas.microsoft.com/office/powerpoint/2010/main">
    <mc:Choice Requires="p14">
      <p:transition spd="slow" p14:dur="1500" advTm="0"/>
    </mc:Choice>
    <mc:Fallback xmlns="">
      <p:transition spd="slow" advTm="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FC57C693-6F0E-06DC-1B29-A4DB9C84EC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148B3A-8E0E-4329-5CA5-4A2C579B5607}"/>
              </a:ext>
            </a:extLst>
          </p:cNvPr>
          <p:cNvSpPr>
            <a:spLocks noGrp="1"/>
          </p:cNvSpPr>
          <p:nvPr>
            <p:ph type="title"/>
          </p:nvPr>
        </p:nvSpPr>
        <p:spPr>
          <a:xfrm>
            <a:off x="3822827" y="2875006"/>
            <a:ext cx="5810251" cy="1107987"/>
          </a:xfrm>
        </p:spPr>
        <p:txBody>
          <a:bodyPr/>
          <a:lstStyle/>
          <a:p>
            <a:r>
              <a:rPr lang="en-GB" sz="6000" dirty="0">
                <a:solidFill>
                  <a:schemeClr val="bg1"/>
                </a:solidFill>
              </a:rPr>
              <a:t>ANALYSIS</a:t>
            </a:r>
            <a:endParaRPr lang="en-GB" dirty="0">
              <a:solidFill>
                <a:schemeClr val="bg1"/>
              </a:solidFill>
            </a:endParaRPr>
          </a:p>
        </p:txBody>
      </p:sp>
      <p:grpSp>
        <p:nvGrpSpPr>
          <p:cNvPr id="3" name="Group 2">
            <a:extLst>
              <a:ext uri="{FF2B5EF4-FFF2-40B4-BE49-F238E27FC236}">
                <a16:creationId xmlns:a16="http://schemas.microsoft.com/office/drawing/2014/main" id="{75A0D78C-7CFD-579E-1358-C583B2A407AC}"/>
              </a:ext>
            </a:extLst>
          </p:cNvPr>
          <p:cNvGrpSpPr/>
          <p:nvPr/>
        </p:nvGrpSpPr>
        <p:grpSpPr>
          <a:xfrm>
            <a:off x="2571750" y="2875006"/>
            <a:ext cx="1107991" cy="1107987"/>
            <a:chOff x="7714576" y="3174046"/>
            <a:chExt cx="630400" cy="630398"/>
          </a:xfrm>
        </p:grpSpPr>
        <p:sp>
          <p:nvSpPr>
            <p:cNvPr id="4" name="Oval 3">
              <a:extLst>
                <a:ext uri="{FF2B5EF4-FFF2-40B4-BE49-F238E27FC236}">
                  <a16:creationId xmlns:a16="http://schemas.microsoft.com/office/drawing/2014/main" id="{70234CFC-F15C-E382-44B5-EF783BBD72A3}"/>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0717F596-F84A-5D97-856F-EF2791C978F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cxnSp>
        <p:nvCxnSpPr>
          <p:cNvPr id="7" name="Straight Connector 6">
            <a:extLst>
              <a:ext uri="{FF2B5EF4-FFF2-40B4-BE49-F238E27FC236}">
                <a16:creationId xmlns:a16="http://schemas.microsoft.com/office/drawing/2014/main" id="{EB468BC8-BC01-CC2B-2071-7125B391A25E}"/>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938570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85DB5B0D-6D3B-52BD-4DC3-9524241FF3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420053-A982-1671-0DF3-8E7E1CA65C91}"/>
              </a:ext>
            </a:extLst>
          </p:cNvPr>
          <p:cNvSpPr>
            <a:spLocks noGrp="1"/>
          </p:cNvSpPr>
          <p:nvPr>
            <p:ph type="title"/>
          </p:nvPr>
        </p:nvSpPr>
        <p:spPr>
          <a:xfrm>
            <a:off x="1268418" y="350632"/>
            <a:ext cx="5810251" cy="1107987"/>
          </a:xfrm>
        </p:spPr>
        <p:txBody>
          <a:bodyPr>
            <a:normAutofit/>
          </a:bodyPr>
          <a:lstStyle/>
          <a:p>
            <a:r>
              <a:rPr lang="en-GB" sz="3200" dirty="0">
                <a:solidFill>
                  <a:schemeClr val="bg1"/>
                </a:solidFill>
              </a:rPr>
              <a:t>ANALYSIS</a:t>
            </a:r>
          </a:p>
        </p:txBody>
      </p:sp>
      <p:grpSp>
        <p:nvGrpSpPr>
          <p:cNvPr id="3" name="Group 2">
            <a:extLst>
              <a:ext uri="{FF2B5EF4-FFF2-40B4-BE49-F238E27FC236}">
                <a16:creationId xmlns:a16="http://schemas.microsoft.com/office/drawing/2014/main" id="{4526D818-0573-9C72-7933-69EE4244E3B6}"/>
              </a:ext>
            </a:extLst>
          </p:cNvPr>
          <p:cNvGrpSpPr/>
          <p:nvPr/>
        </p:nvGrpSpPr>
        <p:grpSpPr>
          <a:xfrm>
            <a:off x="454936" y="550564"/>
            <a:ext cx="723905" cy="723902"/>
            <a:chOff x="7714576" y="3174046"/>
            <a:chExt cx="630400" cy="630398"/>
          </a:xfrm>
        </p:grpSpPr>
        <p:sp>
          <p:nvSpPr>
            <p:cNvPr id="4" name="Oval 3">
              <a:extLst>
                <a:ext uri="{FF2B5EF4-FFF2-40B4-BE49-F238E27FC236}">
                  <a16:creationId xmlns:a16="http://schemas.microsoft.com/office/drawing/2014/main" id="{945FBD81-AF75-0A01-49EE-49F4384D24B3}"/>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7537D9E1-B342-C13A-0229-B9CB38A8F0A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cxnSp>
        <p:nvCxnSpPr>
          <p:cNvPr id="7" name="Straight Connector 6">
            <a:extLst>
              <a:ext uri="{FF2B5EF4-FFF2-40B4-BE49-F238E27FC236}">
                <a16:creationId xmlns:a16="http://schemas.microsoft.com/office/drawing/2014/main" id="{689E23A8-DF0D-AFF2-EBE6-6F5F7C44CFBF}"/>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7ECA1EA-6C11-059A-E181-B6BB3303E12E}"/>
              </a:ext>
            </a:extLst>
          </p:cNvPr>
          <p:cNvSpPr/>
          <p:nvPr/>
        </p:nvSpPr>
        <p:spPr>
          <a:xfrm>
            <a:off x="-86713" y="10531835"/>
            <a:ext cx="1883980" cy="1152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A4B8A29A-075A-ABEA-D621-EF33D853C9EC}"/>
              </a:ext>
            </a:extLst>
          </p:cNvPr>
          <p:cNvSpPr/>
          <p:nvPr/>
        </p:nvSpPr>
        <p:spPr>
          <a:xfrm>
            <a:off x="7228043" y="10531835"/>
            <a:ext cx="1883980" cy="1152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E95D8FB0-7BD6-012C-B048-B49986AAA2F4}"/>
              </a:ext>
            </a:extLst>
          </p:cNvPr>
          <p:cNvSpPr/>
          <p:nvPr/>
        </p:nvSpPr>
        <p:spPr>
          <a:xfrm>
            <a:off x="11447807" y="10531835"/>
            <a:ext cx="1883980" cy="1152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0C512789-6124-F6A3-629D-56972D8A8393}"/>
              </a:ext>
            </a:extLst>
          </p:cNvPr>
          <p:cNvSpPr txBox="1"/>
          <p:nvPr/>
        </p:nvSpPr>
        <p:spPr>
          <a:xfrm>
            <a:off x="1139755" y="7405401"/>
            <a:ext cx="9912485" cy="1200329"/>
          </a:xfrm>
          <a:prstGeom prst="rect">
            <a:avLst/>
          </a:prstGeom>
          <a:noFill/>
        </p:spPr>
        <p:txBody>
          <a:bodyPr wrap="square" rtlCol="0">
            <a:spAutoFit/>
          </a:bodyPr>
          <a:lstStyle/>
          <a:p>
            <a:pPr algn="ctr"/>
            <a:r>
              <a:rPr lang="en-GB" sz="2400" dirty="0">
                <a:solidFill>
                  <a:schemeClr val="bg1"/>
                </a:solidFill>
              </a:rPr>
              <a:t>Continuing to the third part of the project, we began the analysis of the cleaned and merged data to try and answer the questions posed in the introduction. As a reminder, the questions are as follows:</a:t>
            </a:r>
          </a:p>
        </p:txBody>
      </p:sp>
      <mc:AlternateContent xmlns:mc="http://schemas.openxmlformats.org/markup-compatibility/2006" xmlns:psez="http://schemas.microsoft.com/office/powerpoint/2016/sectionzoom">
        <mc:Choice Requires="psez">
          <p:graphicFrame>
            <p:nvGraphicFramePr>
              <p:cNvPr id="11" name="Section Zoom 10">
                <a:extLst>
                  <a:ext uri="{FF2B5EF4-FFF2-40B4-BE49-F238E27FC236}">
                    <a16:creationId xmlns:a16="http://schemas.microsoft.com/office/drawing/2014/main" id="{F6B80CD5-1F16-FF50-100C-70A63F40CF50}"/>
                  </a:ext>
                </a:extLst>
              </p:cNvPr>
              <p:cNvGraphicFramePr>
                <a:graphicFrameLocks noChangeAspect="1"/>
              </p:cNvGraphicFramePr>
              <p:nvPr>
                <p:extLst>
                  <p:ext uri="{D42A27DB-BD31-4B8C-83A1-F6EECF244321}">
                    <p14:modId xmlns:p14="http://schemas.microsoft.com/office/powerpoint/2010/main" val="779419565"/>
                  </p:ext>
                </p:extLst>
              </p:nvPr>
            </p:nvGraphicFramePr>
            <p:xfrm>
              <a:off x="140102" y="8906627"/>
              <a:ext cx="3925894" cy="2208315"/>
            </p:xfrm>
            <a:graphic>
              <a:graphicData uri="http://schemas.microsoft.com/office/powerpoint/2016/sectionzoom">
                <psez:sectionZm>
                  <psez:sectionZmObj sectionId="{2FB6F45A-A246-43E4-9B91-40D261E8C5EF}">
                    <psez:zmPr id="{3A4806C9-B473-4265-92CF-2456E249AF2F}" transitionDur="1000" showBg="0">
                      <p166:blipFill xmlns:p166="http://schemas.microsoft.com/office/powerpoint/2016/6/main">
                        <a:blip r:embed="rId7"/>
                        <a:stretch>
                          <a:fillRect/>
                        </a:stretch>
                      </p166:blipFill>
                      <p166:spPr xmlns:p166="http://schemas.microsoft.com/office/powerpoint/2016/6/main">
                        <a:xfrm>
                          <a:off x="0" y="0"/>
                          <a:ext cx="3925894" cy="2208315"/>
                        </a:xfrm>
                        <a:prstGeom prst="rect">
                          <a:avLst/>
                        </a:prstGeom>
                      </p166:spPr>
                    </psez:zmPr>
                  </psez:sectionZmObj>
                </psez:sectionZm>
              </a:graphicData>
            </a:graphic>
          </p:graphicFrame>
        </mc:Choice>
        <mc:Fallback xmlns="">
          <p:pic>
            <p:nvPicPr>
              <p:cNvPr id="11" name="Section Zoom 10">
                <a:hlinkClick r:id="rId8" action="ppaction://hlinksldjump"/>
                <a:extLst>
                  <a:ext uri="{FF2B5EF4-FFF2-40B4-BE49-F238E27FC236}">
                    <a16:creationId xmlns:a16="http://schemas.microsoft.com/office/drawing/2014/main" id="{F6B80CD5-1F16-FF50-100C-70A63F40CF50}"/>
                  </a:ext>
                </a:extLst>
              </p:cNvPr>
              <p:cNvPicPr>
                <a:picLocks noGrp="1" noRot="1" noChangeAspect="1" noMove="1" noResize="1" noEditPoints="1" noAdjustHandles="1" noChangeArrowheads="1" noChangeShapeType="1"/>
              </p:cNvPicPr>
              <p:nvPr/>
            </p:nvPicPr>
            <p:blipFill>
              <a:blip r:embed="rId9"/>
              <a:stretch>
                <a:fillRect/>
              </a:stretch>
            </p:blipFill>
            <p:spPr>
              <a:xfrm>
                <a:off x="140102" y="8906627"/>
                <a:ext cx="3925894" cy="220831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9CDFFDA-C54A-8FE4-92C4-1171A65A80DD}"/>
                  </a:ext>
                </a:extLst>
              </p:cNvPr>
              <p:cNvGraphicFramePr>
                <a:graphicFrameLocks noChangeAspect="1"/>
              </p:cNvGraphicFramePr>
              <p:nvPr>
                <p:extLst>
                  <p:ext uri="{D42A27DB-BD31-4B8C-83A1-F6EECF244321}">
                    <p14:modId xmlns:p14="http://schemas.microsoft.com/office/powerpoint/2010/main" val="4051875214"/>
                  </p:ext>
                </p:extLst>
              </p:nvPr>
            </p:nvGraphicFramePr>
            <p:xfrm>
              <a:off x="4133051" y="8906626"/>
              <a:ext cx="3925894" cy="2208315"/>
            </p:xfrm>
            <a:graphic>
              <a:graphicData uri="http://schemas.microsoft.com/office/powerpoint/2016/sectionzoom">
                <psez:sectionZm>
                  <psez:sectionZmObj sectionId="{672B6433-5C27-4E8E-BC81-A6ED97474AEE}">
                    <psez:zmPr id="{47F4FE0C-0988-4052-8690-A31F282C4933}" transitionDur="1000" showBg="0">
                      <p166:blipFill xmlns:p166="http://schemas.microsoft.com/office/powerpoint/2016/6/main">
                        <a:blip r:embed="rId10"/>
                        <a:stretch>
                          <a:fillRect/>
                        </a:stretch>
                      </p166:blipFill>
                      <p166:spPr xmlns:p166="http://schemas.microsoft.com/office/powerpoint/2016/6/main">
                        <a:xfrm>
                          <a:off x="0" y="0"/>
                          <a:ext cx="3925894" cy="2208315"/>
                        </a:xfrm>
                        <a:prstGeom prst="rect">
                          <a:avLst/>
                        </a:prstGeom>
                      </p166:spPr>
                    </psez:zmPr>
                  </psez:sectionZmObj>
                </psez:sectionZm>
              </a:graphicData>
            </a:graphic>
          </p:graphicFrame>
        </mc:Choice>
        <mc:Fallback xmlns="">
          <p:pic>
            <p:nvPicPr>
              <p:cNvPr id="12" name="Section Zoom 11">
                <a:hlinkClick r:id="rId11" action="ppaction://hlinksldjump"/>
                <a:extLst>
                  <a:ext uri="{FF2B5EF4-FFF2-40B4-BE49-F238E27FC236}">
                    <a16:creationId xmlns:a16="http://schemas.microsoft.com/office/drawing/2014/main" id="{49CDFFDA-C54A-8FE4-92C4-1171A65A80DD}"/>
                  </a:ext>
                </a:extLst>
              </p:cNvPr>
              <p:cNvPicPr>
                <a:picLocks noGrp="1" noRot="1" noChangeAspect="1" noMove="1" noResize="1" noEditPoints="1" noAdjustHandles="1" noChangeArrowheads="1" noChangeShapeType="1"/>
              </p:cNvPicPr>
              <p:nvPr/>
            </p:nvPicPr>
            <p:blipFill>
              <a:blip r:embed="rId12"/>
              <a:stretch>
                <a:fillRect/>
              </a:stretch>
            </p:blipFill>
            <p:spPr>
              <a:xfrm>
                <a:off x="4133051" y="8906626"/>
                <a:ext cx="3925894" cy="220831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3" name="Section Zoom 12">
                <a:extLst>
                  <a:ext uri="{FF2B5EF4-FFF2-40B4-BE49-F238E27FC236}">
                    <a16:creationId xmlns:a16="http://schemas.microsoft.com/office/drawing/2014/main" id="{2982DB53-C43F-C357-AADE-EEA5A0E89B7F}"/>
                  </a:ext>
                </a:extLst>
              </p:cNvPr>
              <p:cNvGraphicFramePr>
                <a:graphicFrameLocks noChangeAspect="1"/>
              </p:cNvGraphicFramePr>
              <p:nvPr>
                <p:extLst>
                  <p:ext uri="{D42A27DB-BD31-4B8C-83A1-F6EECF244321}">
                    <p14:modId xmlns:p14="http://schemas.microsoft.com/office/powerpoint/2010/main" val="1270439041"/>
                  </p:ext>
                </p:extLst>
              </p:nvPr>
            </p:nvGraphicFramePr>
            <p:xfrm>
              <a:off x="8126001" y="8906626"/>
              <a:ext cx="3925897" cy="2208317"/>
            </p:xfrm>
            <a:graphic>
              <a:graphicData uri="http://schemas.microsoft.com/office/powerpoint/2016/sectionzoom">
                <psez:sectionZm>
                  <psez:sectionZmObj sectionId="{F1F9E841-D735-410D-A1FB-F94A18A8F758}">
                    <psez:zmPr id="{117381C8-4562-45F6-84BA-BDBDE14AB4D8}" transitionDur="1000" showBg="0">
                      <p166:blipFill xmlns:p166="http://schemas.microsoft.com/office/powerpoint/2016/6/main">
                        <a:blip r:embed="rId13"/>
                        <a:stretch>
                          <a:fillRect/>
                        </a:stretch>
                      </p166:blipFill>
                      <p166:spPr xmlns:p166="http://schemas.microsoft.com/office/powerpoint/2016/6/main">
                        <a:xfrm>
                          <a:off x="0" y="0"/>
                          <a:ext cx="3925897" cy="2208317"/>
                        </a:xfrm>
                        <a:prstGeom prst="rect">
                          <a:avLst/>
                        </a:prstGeom>
                      </p166:spPr>
                    </psez:zmPr>
                  </psez:sectionZmObj>
                </psez:sectionZm>
              </a:graphicData>
            </a:graphic>
          </p:graphicFrame>
        </mc:Choice>
        <mc:Fallback xmlns="">
          <p:pic>
            <p:nvPicPr>
              <p:cNvPr id="13" name="Section Zoom 12">
                <a:hlinkClick r:id="rId14" action="ppaction://hlinksldjump"/>
                <a:extLst>
                  <a:ext uri="{FF2B5EF4-FFF2-40B4-BE49-F238E27FC236}">
                    <a16:creationId xmlns:a16="http://schemas.microsoft.com/office/drawing/2014/main" id="{2982DB53-C43F-C357-AADE-EEA5A0E89B7F}"/>
                  </a:ext>
                </a:extLst>
              </p:cNvPr>
              <p:cNvPicPr>
                <a:picLocks noGrp="1" noRot="1" noChangeAspect="1" noMove="1" noResize="1" noEditPoints="1" noAdjustHandles="1" noChangeArrowheads="1" noChangeShapeType="1"/>
              </p:cNvPicPr>
              <p:nvPr/>
            </p:nvPicPr>
            <p:blipFill>
              <a:blip r:embed="rId15"/>
              <a:stretch>
                <a:fillRect/>
              </a:stretch>
            </p:blipFill>
            <p:spPr>
              <a:xfrm>
                <a:off x="8126001" y="8906626"/>
                <a:ext cx="3925897" cy="2208317"/>
              </a:xfrm>
              <a:prstGeom prst="rect">
                <a:avLst/>
              </a:prstGeom>
            </p:spPr>
          </p:pic>
        </mc:Fallback>
      </mc:AlternateContent>
      <p:sp>
        <p:nvSpPr>
          <p:cNvPr id="14" name="Rectangle 13">
            <a:extLst>
              <a:ext uri="{FF2B5EF4-FFF2-40B4-BE49-F238E27FC236}">
                <a16:creationId xmlns:a16="http://schemas.microsoft.com/office/drawing/2014/main" id="{A2777C31-3A7D-1F37-04F5-DF6B1B95C505}"/>
              </a:ext>
            </a:extLst>
          </p:cNvPr>
          <p:cNvSpPr/>
          <p:nvPr/>
        </p:nvSpPr>
        <p:spPr>
          <a:xfrm>
            <a:off x="3157533" y="10531835"/>
            <a:ext cx="1883980" cy="1152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32163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50"/>
                    </a14:imgEffect>
                    <a14:imgEffect>
                      <a14:brightnessContrast bright="-5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FB282EF8-AC46-854F-23D8-9E89D5F32D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ABAF13-755D-8868-0005-3143E1D8C977}"/>
              </a:ext>
            </a:extLst>
          </p:cNvPr>
          <p:cNvSpPr>
            <a:spLocks noGrp="1"/>
          </p:cNvSpPr>
          <p:nvPr>
            <p:ph type="title"/>
          </p:nvPr>
        </p:nvSpPr>
        <p:spPr>
          <a:xfrm>
            <a:off x="1268418" y="350632"/>
            <a:ext cx="5810251" cy="1107987"/>
          </a:xfrm>
        </p:spPr>
        <p:txBody>
          <a:bodyPr>
            <a:normAutofit/>
          </a:bodyPr>
          <a:lstStyle/>
          <a:p>
            <a:r>
              <a:rPr lang="en-GB" sz="3200" dirty="0">
                <a:solidFill>
                  <a:schemeClr val="bg1"/>
                </a:solidFill>
              </a:rPr>
              <a:t>ANALYSIS</a:t>
            </a:r>
          </a:p>
        </p:txBody>
      </p:sp>
      <p:grpSp>
        <p:nvGrpSpPr>
          <p:cNvPr id="3" name="Group 2">
            <a:extLst>
              <a:ext uri="{FF2B5EF4-FFF2-40B4-BE49-F238E27FC236}">
                <a16:creationId xmlns:a16="http://schemas.microsoft.com/office/drawing/2014/main" id="{9E278D4C-A13B-840B-54C6-2DFCDE092806}"/>
              </a:ext>
            </a:extLst>
          </p:cNvPr>
          <p:cNvGrpSpPr/>
          <p:nvPr/>
        </p:nvGrpSpPr>
        <p:grpSpPr>
          <a:xfrm>
            <a:off x="454936" y="550564"/>
            <a:ext cx="723905" cy="723902"/>
            <a:chOff x="7714576" y="3174046"/>
            <a:chExt cx="630400" cy="630398"/>
          </a:xfrm>
        </p:grpSpPr>
        <p:sp>
          <p:nvSpPr>
            <p:cNvPr id="4" name="Oval 3">
              <a:extLst>
                <a:ext uri="{FF2B5EF4-FFF2-40B4-BE49-F238E27FC236}">
                  <a16:creationId xmlns:a16="http://schemas.microsoft.com/office/drawing/2014/main" id="{0F6CA162-268D-656F-63BB-D021902D33A4}"/>
                </a:ext>
                <a:ext uri="{C183D7F6-B498-43B3-948B-1728B52AA6E4}">
                  <adec:decorative xmlns:adec="http://schemas.microsoft.com/office/drawing/2017/decorative" val="1"/>
                </a:ext>
              </a:extLst>
            </p:cNvPr>
            <p:cNvSpPr/>
            <p:nvPr/>
          </p:nvSpPr>
          <p:spPr>
            <a:xfrm>
              <a:off x="7714576" y="3174046"/>
              <a:ext cx="630400" cy="630398"/>
            </a:xfrm>
            <a:prstGeom prst="ellipse">
              <a:avLst/>
            </a:prstGeom>
            <a:solidFill>
              <a:schemeClr val="bg2">
                <a:lumMod val="90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Bar chart with solid fill">
              <a:extLst>
                <a:ext uri="{FF2B5EF4-FFF2-40B4-BE49-F238E27FC236}">
                  <a16:creationId xmlns:a16="http://schemas.microsoft.com/office/drawing/2014/main" id="{F0D0742C-16DC-9F1F-33CB-6CF61099EC6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95986" y="3257145"/>
              <a:ext cx="477964" cy="477964"/>
            </a:xfrm>
            <a:prstGeom prst="rect">
              <a:avLst/>
            </a:prstGeom>
          </p:spPr>
        </p:pic>
      </p:grpSp>
      <p:cxnSp>
        <p:nvCxnSpPr>
          <p:cNvPr id="7" name="Straight Connector 6">
            <a:extLst>
              <a:ext uri="{FF2B5EF4-FFF2-40B4-BE49-F238E27FC236}">
                <a16:creationId xmlns:a16="http://schemas.microsoft.com/office/drawing/2014/main" id="{F4AD93AF-7CA0-B4DE-E661-79404A4EC3F4}"/>
              </a:ext>
            </a:extLst>
          </p:cNvPr>
          <p:cNvCxnSpPr/>
          <p:nvPr/>
        </p:nvCxnSpPr>
        <p:spPr>
          <a:xfrm>
            <a:off x="333375" y="1464465"/>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0B99576-E7D9-7F63-AE72-6C2338EE2C1F}"/>
              </a:ext>
            </a:extLst>
          </p:cNvPr>
          <p:cNvSpPr txBox="1"/>
          <p:nvPr/>
        </p:nvSpPr>
        <p:spPr>
          <a:xfrm>
            <a:off x="1139755" y="1855939"/>
            <a:ext cx="9912485" cy="1200329"/>
          </a:xfrm>
          <a:prstGeom prst="rect">
            <a:avLst/>
          </a:prstGeom>
          <a:noFill/>
        </p:spPr>
        <p:txBody>
          <a:bodyPr wrap="square" rtlCol="0">
            <a:spAutoFit/>
          </a:bodyPr>
          <a:lstStyle/>
          <a:p>
            <a:pPr algn="ctr"/>
            <a:r>
              <a:rPr lang="en-GB" sz="2400" dirty="0">
                <a:solidFill>
                  <a:schemeClr val="bg1"/>
                </a:solidFill>
              </a:rPr>
              <a:t>Continuing to the third part of the project, we began the analysis of the cleaned and merged data to try and answer the questions posed in the introduction. As a reminder, the questions are as follows:</a:t>
            </a:r>
          </a:p>
        </p:txBody>
      </p:sp>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DB9CE239-9B64-AA85-D9A3-76C1B84D0FC8}"/>
                  </a:ext>
                </a:extLst>
              </p:cNvPr>
              <p:cNvGraphicFramePr>
                <a:graphicFrameLocks noChangeAspect="1"/>
              </p:cNvGraphicFramePr>
              <p:nvPr>
                <p:extLst>
                  <p:ext uri="{D42A27DB-BD31-4B8C-83A1-F6EECF244321}">
                    <p14:modId xmlns:p14="http://schemas.microsoft.com/office/powerpoint/2010/main" val="2274298089"/>
                  </p:ext>
                </p:extLst>
              </p:nvPr>
            </p:nvGraphicFramePr>
            <p:xfrm>
              <a:off x="207008" y="3357165"/>
              <a:ext cx="3925894" cy="2208315"/>
            </p:xfrm>
            <a:graphic>
              <a:graphicData uri="http://schemas.microsoft.com/office/powerpoint/2016/sectionzoom">
                <psez:sectionZm>
                  <psez:sectionZmObj sectionId="{2FB6F45A-A246-43E4-9B91-40D261E8C5EF}">
                    <psez:zmPr id="{3A4806C9-B473-4265-92CF-2456E249AF2F}" transitionDur="1000" showBg="0">
                      <p166:blipFill xmlns:p166="http://schemas.microsoft.com/office/powerpoint/2016/6/main">
                        <a:blip r:embed="rId7"/>
                        <a:stretch>
                          <a:fillRect/>
                        </a:stretch>
                      </p166:blipFill>
                      <p166:spPr xmlns:p166="http://schemas.microsoft.com/office/powerpoint/2016/6/main">
                        <a:xfrm>
                          <a:off x="0" y="0"/>
                          <a:ext cx="3925894" cy="2208315"/>
                        </a:xfrm>
                        <a:prstGeom prst="rect">
                          <a:avLst/>
                        </a:prstGeom>
                      </p166:spPr>
                    </psez:zmPr>
                  </psez:sectionZmObj>
                </psez:sectionZm>
              </a:graphicData>
            </a:graphic>
          </p:graphicFrame>
        </mc:Choice>
        <mc:Fallback xmlns="">
          <p:pic>
            <p:nvPicPr>
              <p:cNvPr id="12" name="Section Zoom 11">
                <a:hlinkClick r:id="rId8" action="ppaction://hlinksldjump"/>
                <a:extLst>
                  <a:ext uri="{FF2B5EF4-FFF2-40B4-BE49-F238E27FC236}">
                    <a16:creationId xmlns:a16="http://schemas.microsoft.com/office/drawing/2014/main" id="{DB9CE239-9B64-AA85-D9A3-76C1B84D0FC8}"/>
                  </a:ext>
                </a:extLst>
              </p:cNvPr>
              <p:cNvPicPr>
                <a:picLocks noGrp="1" noRot="1" noChangeAspect="1" noMove="1" noResize="1" noEditPoints="1" noAdjustHandles="1" noChangeArrowheads="1" noChangeShapeType="1"/>
              </p:cNvPicPr>
              <p:nvPr/>
            </p:nvPicPr>
            <p:blipFill>
              <a:blip r:embed="rId9"/>
              <a:stretch>
                <a:fillRect/>
              </a:stretch>
            </p:blipFill>
            <p:spPr>
              <a:xfrm>
                <a:off x="207008" y="3357165"/>
                <a:ext cx="3925894" cy="220831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B611143B-CBE0-27DE-B7CF-2566BA84642D}"/>
                  </a:ext>
                </a:extLst>
              </p:cNvPr>
              <p:cNvGraphicFramePr>
                <a:graphicFrameLocks noChangeAspect="1"/>
              </p:cNvGraphicFramePr>
              <p:nvPr>
                <p:extLst>
                  <p:ext uri="{D42A27DB-BD31-4B8C-83A1-F6EECF244321}">
                    <p14:modId xmlns:p14="http://schemas.microsoft.com/office/powerpoint/2010/main" val="2171869224"/>
                  </p:ext>
                </p:extLst>
              </p:nvPr>
            </p:nvGraphicFramePr>
            <p:xfrm>
              <a:off x="4133051" y="3357164"/>
              <a:ext cx="3925894" cy="2208315"/>
            </p:xfrm>
            <a:graphic>
              <a:graphicData uri="http://schemas.microsoft.com/office/powerpoint/2016/sectionzoom">
                <psez:sectionZm>
                  <psez:sectionZmObj sectionId="{672B6433-5C27-4E8E-BC81-A6ED97474AEE}">
                    <psez:zmPr id="{47F4FE0C-0988-4052-8690-A31F282C4933}" transitionDur="1000" showBg="0">
                      <p166:blipFill xmlns:p166="http://schemas.microsoft.com/office/powerpoint/2016/6/main">
                        <a:blip r:embed="rId10"/>
                        <a:stretch>
                          <a:fillRect/>
                        </a:stretch>
                      </p166:blipFill>
                      <p166:spPr xmlns:p166="http://schemas.microsoft.com/office/powerpoint/2016/6/main">
                        <a:xfrm>
                          <a:off x="0" y="0"/>
                          <a:ext cx="3925894" cy="2208315"/>
                        </a:xfrm>
                        <a:prstGeom prst="rect">
                          <a:avLst/>
                        </a:prstGeom>
                      </p166:spPr>
                    </psez:zmPr>
                  </psez:sectionZmObj>
                </psez:sectionZm>
              </a:graphicData>
            </a:graphic>
          </p:graphicFrame>
        </mc:Choice>
        <mc:Fallback xmlns="">
          <p:pic>
            <p:nvPicPr>
              <p:cNvPr id="14" name="Section Zoom 13">
                <a:hlinkClick r:id="rId11" action="ppaction://hlinksldjump"/>
                <a:extLst>
                  <a:ext uri="{FF2B5EF4-FFF2-40B4-BE49-F238E27FC236}">
                    <a16:creationId xmlns:a16="http://schemas.microsoft.com/office/drawing/2014/main" id="{B611143B-CBE0-27DE-B7CF-2566BA84642D}"/>
                  </a:ext>
                </a:extLst>
              </p:cNvPr>
              <p:cNvPicPr>
                <a:picLocks noGrp="1" noRot="1" noChangeAspect="1" noMove="1" noResize="1" noEditPoints="1" noAdjustHandles="1" noChangeArrowheads="1" noChangeShapeType="1"/>
              </p:cNvPicPr>
              <p:nvPr/>
            </p:nvPicPr>
            <p:blipFill>
              <a:blip r:embed="rId12"/>
              <a:stretch>
                <a:fillRect/>
              </a:stretch>
            </p:blipFill>
            <p:spPr>
              <a:xfrm>
                <a:off x="4133051" y="3357164"/>
                <a:ext cx="3925894" cy="220831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37FB3CE9-E585-1D4B-B251-EBFC82E5CE09}"/>
                  </a:ext>
                </a:extLst>
              </p:cNvPr>
              <p:cNvGraphicFramePr>
                <a:graphicFrameLocks noChangeAspect="1"/>
              </p:cNvGraphicFramePr>
              <p:nvPr>
                <p:extLst>
                  <p:ext uri="{D42A27DB-BD31-4B8C-83A1-F6EECF244321}">
                    <p14:modId xmlns:p14="http://schemas.microsoft.com/office/powerpoint/2010/main" val="740006746"/>
                  </p:ext>
                </p:extLst>
              </p:nvPr>
            </p:nvGraphicFramePr>
            <p:xfrm>
              <a:off x="8059095" y="3357164"/>
              <a:ext cx="3925897" cy="2208317"/>
            </p:xfrm>
            <a:graphic>
              <a:graphicData uri="http://schemas.microsoft.com/office/powerpoint/2016/sectionzoom">
                <psez:sectionZm>
                  <psez:sectionZmObj sectionId="{F1F9E841-D735-410D-A1FB-F94A18A8F758}">
                    <psez:zmPr id="{117381C8-4562-45F6-84BA-BDBDE14AB4D8}" transitionDur="1000" showBg="0">
                      <p166:blipFill xmlns:p166="http://schemas.microsoft.com/office/powerpoint/2016/6/main">
                        <a:blip r:embed="rId13"/>
                        <a:stretch>
                          <a:fillRect/>
                        </a:stretch>
                      </p166:blipFill>
                      <p166:spPr xmlns:p166="http://schemas.microsoft.com/office/powerpoint/2016/6/main">
                        <a:xfrm>
                          <a:off x="0" y="0"/>
                          <a:ext cx="3925897" cy="2208317"/>
                        </a:xfrm>
                        <a:prstGeom prst="rect">
                          <a:avLst/>
                        </a:prstGeom>
                      </p166:spPr>
                    </psez:zmPr>
                  </psez:sectionZmObj>
                </psez:sectionZm>
              </a:graphicData>
            </a:graphic>
          </p:graphicFrame>
        </mc:Choice>
        <mc:Fallback xmlns="">
          <p:pic>
            <p:nvPicPr>
              <p:cNvPr id="18" name="Section Zoom 17">
                <a:hlinkClick r:id="rId14" action="ppaction://hlinksldjump"/>
                <a:extLst>
                  <a:ext uri="{FF2B5EF4-FFF2-40B4-BE49-F238E27FC236}">
                    <a16:creationId xmlns:a16="http://schemas.microsoft.com/office/drawing/2014/main" id="{37FB3CE9-E585-1D4B-B251-EBFC82E5CE09}"/>
                  </a:ext>
                </a:extLst>
              </p:cNvPr>
              <p:cNvPicPr>
                <a:picLocks noGrp="1" noRot="1" noChangeAspect="1" noMove="1" noResize="1" noEditPoints="1" noAdjustHandles="1" noChangeArrowheads="1" noChangeShapeType="1"/>
              </p:cNvPicPr>
              <p:nvPr/>
            </p:nvPicPr>
            <p:blipFill>
              <a:blip r:embed="rId15"/>
              <a:stretch>
                <a:fillRect/>
              </a:stretch>
            </p:blipFill>
            <p:spPr>
              <a:xfrm>
                <a:off x="8059095" y="3357164"/>
                <a:ext cx="3925897" cy="2208317"/>
              </a:xfrm>
              <a:prstGeom prst="rect">
                <a:avLst/>
              </a:prstGeom>
            </p:spPr>
          </p:pic>
        </mc:Fallback>
      </mc:AlternateContent>
      <p:sp>
        <p:nvSpPr>
          <p:cNvPr id="25" name="Rectangle 24">
            <a:extLst>
              <a:ext uri="{FF2B5EF4-FFF2-40B4-BE49-F238E27FC236}">
                <a16:creationId xmlns:a16="http://schemas.microsoft.com/office/drawing/2014/main" id="{FC559E65-7896-9376-2381-8F0707816D41}"/>
              </a:ext>
            </a:extLst>
          </p:cNvPr>
          <p:cNvSpPr/>
          <p:nvPr/>
        </p:nvSpPr>
        <p:spPr>
          <a:xfrm>
            <a:off x="0" y="4985778"/>
            <a:ext cx="207008" cy="1169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1367CC2C-2AB2-09E2-2712-AA1C2F9CE863}"/>
              </a:ext>
            </a:extLst>
          </p:cNvPr>
          <p:cNvSpPr/>
          <p:nvPr/>
        </p:nvSpPr>
        <p:spPr>
          <a:xfrm>
            <a:off x="11984992" y="4985777"/>
            <a:ext cx="207008" cy="1169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73317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87430ABA-8A17-2906-C664-A01C61E34B7D}"/>
              </a:ext>
            </a:extLst>
          </p:cNvPr>
          <p:cNvSpPr/>
          <p:nvPr/>
        </p:nvSpPr>
        <p:spPr>
          <a:xfrm>
            <a:off x="0" y="5057775"/>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9" name="Group 8">
            <a:extLst>
              <a:ext uri="{FF2B5EF4-FFF2-40B4-BE49-F238E27FC236}">
                <a16:creationId xmlns:a16="http://schemas.microsoft.com/office/drawing/2014/main" id="{C554EC8A-8DAE-29E9-833E-3E2390D9FE39}"/>
              </a:ext>
            </a:extLst>
          </p:cNvPr>
          <p:cNvGrpSpPr/>
          <p:nvPr/>
        </p:nvGrpSpPr>
        <p:grpSpPr>
          <a:xfrm>
            <a:off x="1982062" y="456909"/>
            <a:ext cx="8227875" cy="5839116"/>
            <a:chOff x="1982062" y="456909"/>
            <a:chExt cx="8227875" cy="5839116"/>
          </a:xfrm>
        </p:grpSpPr>
        <p:sp>
          <p:nvSpPr>
            <p:cNvPr id="6" name="TextBox 5">
              <a:extLst>
                <a:ext uri="{FF2B5EF4-FFF2-40B4-BE49-F238E27FC236}">
                  <a16:creationId xmlns:a16="http://schemas.microsoft.com/office/drawing/2014/main" id="{8634D2F3-447B-B6C2-6D84-8D646E16E279}"/>
                </a:ext>
              </a:extLst>
            </p:cNvPr>
            <p:cNvSpPr txBox="1"/>
            <p:nvPr/>
          </p:nvSpPr>
          <p:spPr>
            <a:xfrm>
              <a:off x="1982062" y="456909"/>
              <a:ext cx="8227875" cy="3693319"/>
            </a:xfrm>
            <a:prstGeom prst="rect">
              <a:avLst/>
            </a:prstGeom>
            <a:noFill/>
          </p:spPr>
          <p:txBody>
            <a:bodyPr wrap="square" rtlCol="0">
              <a:spAutoFit/>
            </a:bodyPr>
            <a:lstStyle/>
            <a:p>
              <a:pPr algn="ctr"/>
              <a:r>
                <a:rPr lang="en-GB" sz="5400" dirty="0">
                  <a:solidFill>
                    <a:schemeClr val="bg1"/>
                  </a:solidFill>
                </a:rPr>
                <a:t>What does the </a:t>
              </a:r>
              <a:r>
                <a:rPr lang="en-GB" sz="5400" b="1" dirty="0">
                  <a:solidFill>
                    <a:schemeClr val="bg1"/>
                  </a:solidFill>
                </a:rPr>
                <a:t>distribution</a:t>
              </a:r>
              <a:r>
                <a:rPr lang="en-GB" sz="5400" dirty="0">
                  <a:solidFill>
                    <a:schemeClr val="bg1"/>
                  </a:solidFill>
                </a:rPr>
                <a:t> of endangered species look like across the parks?</a:t>
              </a:r>
            </a:p>
            <a:p>
              <a:endParaRPr lang="en-GB" dirty="0"/>
            </a:p>
          </p:txBody>
        </p:sp>
        <p:sp>
          <p:nvSpPr>
            <p:cNvPr id="8" name="Freeform: Shape 7">
              <a:extLst>
                <a:ext uri="{FF2B5EF4-FFF2-40B4-BE49-F238E27FC236}">
                  <a16:creationId xmlns:a16="http://schemas.microsoft.com/office/drawing/2014/main" id="{FF5E2133-0907-2640-2884-124669BB280E}"/>
                </a:ext>
              </a:extLst>
            </p:cNvPr>
            <p:cNvSpPr/>
            <p:nvPr/>
          </p:nvSpPr>
          <p:spPr>
            <a:xfrm>
              <a:off x="5019675" y="4143375"/>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pic>
        <p:nvPicPr>
          <p:cNvPr id="3" name="Picture 2">
            <a:extLst>
              <a:ext uri="{FF2B5EF4-FFF2-40B4-BE49-F238E27FC236}">
                <a16:creationId xmlns:a16="http://schemas.microsoft.com/office/drawing/2014/main" id="{126B3ADB-D4BF-1DFD-BDD9-36CE4C044C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9770" y="8308244"/>
            <a:ext cx="8092456" cy="4718313"/>
          </a:xfrm>
          <a:prstGeom prst="rect">
            <a:avLst/>
          </a:prstGeom>
        </p:spPr>
      </p:pic>
      <p:sp>
        <p:nvSpPr>
          <p:cNvPr id="4" name="TextBox 3">
            <a:extLst>
              <a:ext uri="{FF2B5EF4-FFF2-40B4-BE49-F238E27FC236}">
                <a16:creationId xmlns:a16="http://schemas.microsoft.com/office/drawing/2014/main" id="{C3317BCA-B258-824C-333E-4018410F5E1A}"/>
              </a:ext>
            </a:extLst>
          </p:cNvPr>
          <p:cNvSpPr txBox="1"/>
          <p:nvPr/>
        </p:nvSpPr>
        <p:spPr>
          <a:xfrm>
            <a:off x="1397873" y="7203572"/>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21043408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0237B7BF-66FB-F4F4-CE52-6C8777312315}"/>
            </a:ext>
          </a:extLst>
        </p:cNvPr>
        <p:cNvGrpSpPr/>
        <p:nvPr/>
      </p:nvGrpSpPr>
      <p:grpSpPr>
        <a:xfrm>
          <a:off x="0" y="0"/>
          <a:ext cx="0" cy="0"/>
          <a:chOff x="0" y="0"/>
          <a:chExt cx="0" cy="0"/>
        </a:xfrm>
      </p:grpSpPr>
      <p:sp>
        <p:nvSpPr>
          <p:cNvPr id="7" name="Freeform: Shape 6">
            <a:extLst>
              <a:ext uri="{FF2B5EF4-FFF2-40B4-BE49-F238E27FC236}">
                <a16:creationId xmlns:a16="http://schemas.microsoft.com/office/drawing/2014/main" id="{C09D41F0-39DD-43FC-D72A-E90F29F05A7F}"/>
              </a:ext>
            </a:extLst>
          </p:cNvPr>
          <p:cNvSpPr/>
          <p:nvPr/>
        </p:nvSpPr>
        <p:spPr>
          <a:xfrm>
            <a:off x="0" y="-1773949"/>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9" name="Group 8">
            <a:extLst>
              <a:ext uri="{FF2B5EF4-FFF2-40B4-BE49-F238E27FC236}">
                <a16:creationId xmlns:a16="http://schemas.microsoft.com/office/drawing/2014/main" id="{8EF17A14-D3B5-E180-7624-DEE42E5D6EBF}"/>
              </a:ext>
            </a:extLst>
          </p:cNvPr>
          <p:cNvGrpSpPr/>
          <p:nvPr/>
        </p:nvGrpSpPr>
        <p:grpSpPr>
          <a:xfrm>
            <a:off x="1982062" y="-6374815"/>
            <a:ext cx="8227875" cy="5839116"/>
            <a:chOff x="1982062" y="456909"/>
            <a:chExt cx="8227875" cy="5839116"/>
          </a:xfrm>
        </p:grpSpPr>
        <p:sp>
          <p:nvSpPr>
            <p:cNvPr id="6" name="TextBox 5">
              <a:extLst>
                <a:ext uri="{FF2B5EF4-FFF2-40B4-BE49-F238E27FC236}">
                  <a16:creationId xmlns:a16="http://schemas.microsoft.com/office/drawing/2014/main" id="{521D46E3-4C85-308A-8D55-5CAA302CAD0F}"/>
                </a:ext>
              </a:extLst>
            </p:cNvPr>
            <p:cNvSpPr txBox="1"/>
            <p:nvPr/>
          </p:nvSpPr>
          <p:spPr>
            <a:xfrm>
              <a:off x="1982062" y="456909"/>
              <a:ext cx="8227875" cy="3693319"/>
            </a:xfrm>
            <a:prstGeom prst="rect">
              <a:avLst/>
            </a:prstGeom>
            <a:noFill/>
          </p:spPr>
          <p:txBody>
            <a:bodyPr wrap="square" rtlCol="0">
              <a:spAutoFit/>
            </a:bodyPr>
            <a:lstStyle/>
            <a:p>
              <a:pPr algn="ctr"/>
              <a:r>
                <a:rPr lang="en-GB" sz="5400" dirty="0">
                  <a:solidFill>
                    <a:schemeClr val="bg1"/>
                  </a:solidFill>
                </a:rPr>
                <a:t>What does the </a:t>
              </a:r>
              <a:r>
                <a:rPr lang="en-GB" sz="5400" b="1" dirty="0">
                  <a:solidFill>
                    <a:schemeClr val="bg1"/>
                  </a:solidFill>
                </a:rPr>
                <a:t>distribution</a:t>
              </a:r>
              <a:r>
                <a:rPr lang="en-GB" sz="5400" dirty="0">
                  <a:solidFill>
                    <a:schemeClr val="bg1"/>
                  </a:solidFill>
                </a:rPr>
                <a:t> of endangered species look like across the parks?</a:t>
              </a:r>
            </a:p>
            <a:p>
              <a:endParaRPr lang="en-GB" dirty="0"/>
            </a:p>
          </p:txBody>
        </p:sp>
        <p:sp>
          <p:nvSpPr>
            <p:cNvPr id="8" name="Freeform: Shape 7">
              <a:extLst>
                <a:ext uri="{FF2B5EF4-FFF2-40B4-BE49-F238E27FC236}">
                  <a16:creationId xmlns:a16="http://schemas.microsoft.com/office/drawing/2014/main" id="{7D7C0D3F-14BD-4CE9-2416-316A1DCE025F}"/>
                </a:ext>
              </a:extLst>
            </p:cNvPr>
            <p:cNvSpPr/>
            <p:nvPr/>
          </p:nvSpPr>
          <p:spPr>
            <a:xfrm>
              <a:off x="5019675" y="4143375"/>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pic>
        <p:nvPicPr>
          <p:cNvPr id="4" name="Picture 3">
            <a:extLst>
              <a:ext uri="{FF2B5EF4-FFF2-40B4-BE49-F238E27FC236}">
                <a16:creationId xmlns:a16="http://schemas.microsoft.com/office/drawing/2014/main" id="{470669AD-478F-F4D6-4EAB-DC1C22A481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9770" y="1497541"/>
            <a:ext cx="8092456" cy="4718313"/>
          </a:xfrm>
          <a:prstGeom prst="rect">
            <a:avLst/>
          </a:prstGeom>
        </p:spPr>
      </p:pic>
      <p:sp>
        <p:nvSpPr>
          <p:cNvPr id="5" name="TextBox 4">
            <a:extLst>
              <a:ext uri="{FF2B5EF4-FFF2-40B4-BE49-F238E27FC236}">
                <a16:creationId xmlns:a16="http://schemas.microsoft.com/office/drawing/2014/main" id="{597E8615-1F1D-59F3-41B3-82B513BEC13D}"/>
              </a:ext>
            </a:extLst>
          </p:cNvPr>
          <p:cNvSpPr txBox="1"/>
          <p:nvPr/>
        </p:nvSpPr>
        <p:spPr>
          <a:xfrm>
            <a:off x="-5955456" y="2621091"/>
            <a:ext cx="5144351" cy="2031325"/>
          </a:xfrm>
          <a:prstGeom prst="rect">
            <a:avLst/>
          </a:prstGeom>
          <a:noFill/>
        </p:spPr>
        <p:txBody>
          <a:bodyPr wrap="square" rtlCol="0">
            <a:spAutoFit/>
          </a:bodyPr>
          <a:lstStyle/>
          <a:p>
            <a:r>
              <a:rPr lang="en-GB" dirty="0">
                <a:solidFill>
                  <a:schemeClr val="bg1"/>
                </a:solidFill>
              </a:rPr>
              <a:t>We began by visualising the conservation status of species across the four national parks.</a:t>
            </a:r>
          </a:p>
          <a:p>
            <a:endParaRPr lang="en-GB" dirty="0">
              <a:solidFill>
                <a:schemeClr val="bg1"/>
              </a:solidFill>
            </a:endParaRPr>
          </a:p>
          <a:p>
            <a:r>
              <a:rPr lang="en-GB" dirty="0">
                <a:solidFill>
                  <a:schemeClr val="bg1"/>
                </a:solidFill>
              </a:rPr>
              <a:t>The distribution of species in each conservation status category was equal. We determined that this was due to all the species being present in each park.</a:t>
            </a:r>
          </a:p>
        </p:txBody>
      </p:sp>
      <p:sp>
        <p:nvSpPr>
          <p:cNvPr id="10" name="TextBox 9">
            <a:extLst>
              <a:ext uri="{FF2B5EF4-FFF2-40B4-BE49-F238E27FC236}">
                <a16:creationId xmlns:a16="http://schemas.microsoft.com/office/drawing/2014/main" id="{C41A562C-81C0-BEBC-0A1E-A5155A89AE25}"/>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48065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301BEEDD-3BA3-AAD5-3042-02B2F1DCC07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DB9450F-A076-D297-9D02-ECFA3DB32D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5621" y="2275544"/>
            <a:ext cx="5144351" cy="2999418"/>
          </a:xfrm>
          <a:prstGeom prst="rect">
            <a:avLst/>
          </a:prstGeom>
        </p:spPr>
      </p:pic>
      <p:sp>
        <p:nvSpPr>
          <p:cNvPr id="11" name="TextBox 10">
            <a:extLst>
              <a:ext uri="{FF2B5EF4-FFF2-40B4-BE49-F238E27FC236}">
                <a16:creationId xmlns:a16="http://schemas.microsoft.com/office/drawing/2014/main" id="{F1CD475D-8650-BE1E-2F03-CA774E29BDEA}"/>
              </a:ext>
            </a:extLst>
          </p:cNvPr>
          <p:cNvSpPr txBox="1"/>
          <p:nvPr/>
        </p:nvSpPr>
        <p:spPr>
          <a:xfrm>
            <a:off x="2540538" y="7432932"/>
            <a:ext cx="7110919" cy="646331"/>
          </a:xfrm>
          <a:prstGeom prst="rect">
            <a:avLst/>
          </a:prstGeom>
          <a:noFill/>
        </p:spPr>
        <p:txBody>
          <a:bodyPr wrap="square" rtlCol="0">
            <a:spAutoFit/>
          </a:bodyPr>
          <a:lstStyle/>
          <a:p>
            <a:pPr algn="ctr"/>
            <a:r>
              <a:rPr lang="en-GB" dirty="0">
                <a:solidFill>
                  <a:schemeClr val="bg1"/>
                </a:solidFill>
              </a:rPr>
              <a:t>Since this did not tell us much about the </a:t>
            </a:r>
            <a:r>
              <a:rPr lang="en-GB" b="1" dirty="0">
                <a:solidFill>
                  <a:schemeClr val="bg1"/>
                </a:solidFill>
              </a:rPr>
              <a:t>proportion</a:t>
            </a:r>
            <a:r>
              <a:rPr lang="en-GB" dirty="0">
                <a:solidFill>
                  <a:schemeClr val="bg1"/>
                </a:solidFill>
              </a:rPr>
              <a:t> of species in each conservation category across the parks, we created another graph.</a:t>
            </a:r>
          </a:p>
        </p:txBody>
      </p:sp>
      <p:sp>
        <p:nvSpPr>
          <p:cNvPr id="2" name="TextBox 1">
            <a:extLst>
              <a:ext uri="{FF2B5EF4-FFF2-40B4-BE49-F238E27FC236}">
                <a16:creationId xmlns:a16="http://schemas.microsoft.com/office/drawing/2014/main" id="{93439BC7-FF7F-C689-B86A-499D33B6654B}"/>
              </a:ext>
            </a:extLst>
          </p:cNvPr>
          <p:cNvSpPr txBox="1"/>
          <p:nvPr/>
        </p:nvSpPr>
        <p:spPr>
          <a:xfrm>
            <a:off x="642028" y="2621091"/>
            <a:ext cx="5144351" cy="2031325"/>
          </a:xfrm>
          <a:prstGeom prst="rect">
            <a:avLst/>
          </a:prstGeom>
          <a:noFill/>
        </p:spPr>
        <p:txBody>
          <a:bodyPr wrap="square" rtlCol="0">
            <a:spAutoFit/>
          </a:bodyPr>
          <a:lstStyle/>
          <a:p>
            <a:r>
              <a:rPr lang="en-GB" dirty="0">
                <a:solidFill>
                  <a:schemeClr val="bg1"/>
                </a:solidFill>
              </a:rPr>
              <a:t>We began by visualising the conservation status of species across the four national parks.</a:t>
            </a:r>
          </a:p>
          <a:p>
            <a:endParaRPr lang="en-GB" dirty="0">
              <a:solidFill>
                <a:schemeClr val="bg1"/>
              </a:solidFill>
            </a:endParaRPr>
          </a:p>
          <a:p>
            <a:r>
              <a:rPr lang="en-GB" dirty="0">
                <a:solidFill>
                  <a:schemeClr val="bg1"/>
                </a:solidFill>
              </a:rPr>
              <a:t>The distribution of species in each conservation status category was equal. We determined that this was due to all the species being present in each park.</a:t>
            </a:r>
          </a:p>
        </p:txBody>
      </p:sp>
      <p:sp>
        <p:nvSpPr>
          <p:cNvPr id="10" name="TextBox 9">
            <a:extLst>
              <a:ext uri="{FF2B5EF4-FFF2-40B4-BE49-F238E27FC236}">
                <a16:creationId xmlns:a16="http://schemas.microsoft.com/office/drawing/2014/main" id="{A81BA484-7CA4-8889-4093-8C9778EA6AC3}"/>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1064966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D9C677BE-04A8-FBE6-2CD0-4C990A5B479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9FC4C2D-BD93-F3EB-D301-EF211204A7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5621" y="2275544"/>
            <a:ext cx="5144351" cy="2999418"/>
          </a:xfrm>
          <a:prstGeom prst="rect">
            <a:avLst/>
          </a:prstGeom>
        </p:spPr>
      </p:pic>
      <p:sp>
        <p:nvSpPr>
          <p:cNvPr id="3" name="TextBox 2">
            <a:extLst>
              <a:ext uri="{FF2B5EF4-FFF2-40B4-BE49-F238E27FC236}">
                <a16:creationId xmlns:a16="http://schemas.microsoft.com/office/drawing/2014/main" id="{E27AEB11-2DDC-ADF5-BC83-CF8B81F487DA}"/>
              </a:ext>
            </a:extLst>
          </p:cNvPr>
          <p:cNvSpPr txBox="1"/>
          <p:nvPr/>
        </p:nvSpPr>
        <p:spPr>
          <a:xfrm>
            <a:off x="2540540" y="5583677"/>
            <a:ext cx="7110919" cy="646331"/>
          </a:xfrm>
          <a:prstGeom prst="rect">
            <a:avLst/>
          </a:prstGeom>
          <a:noFill/>
        </p:spPr>
        <p:txBody>
          <a:bodyPr wrap="square" rtlCol="0">
            <a:spAutoFit/>
          </a:bodyPr>
          <a:lstStyle/>
          <a:p>
            <a:pPr algn="ctr"/>
            <a:r>
              <a:rPr lang="en-GB" dirty="0">
                <a:solidFill>
                  <a:schemeClr val="bg1"/>
                </a:solidFill>
              </a:rPr>
              <a:t>Since this did not tell us much about the </a:t>
            </a:r>
            <a:r>
              <a:rPr lang="en-GB" b="1" dirty="0">
                <a:solidFill>
                  <a:schemeClr val="bg1"/>
                </a:solidFill>
              </a:rPr>
              <a:t>proportion</a:t>
            </a:r>
            <a:r>
              <a:rPr lang="en-GB" dirty="0">
                <a:solidFill>
                  <a:schemeClr val="bg1"/>
                </a:solidFill>
              </a:rPr>
              <a:t> of species in each conservation category across the parks, we created another graph.</a:t>
            </a:r>
          </a:p>
        </p:txBody>
      </p:sp>
      <p:pic>
        <p:nvPicPr>
          <p:cNvPr id="10" name="Picture 9">
            <a:extLst>
              <a:ext uri="{FF2B5EF4-FFF2-40B4-BE49-F238E27FC236}">
                <a16:creationId xmlns:a16="http://schemas.microsoft.com/office/drawing/2014/main" id="{8F919601-108F-1B07-76D2-BD16BA7B6E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58862" y="7563386"/>
            <a:ext cx="6274272" cy="3589273"/>
          </a:xfrm>
          <a:prstGeom prst="rect">
            <a:avLst/>
          </a:prstGeom>
        </p:spPr>
      </p:pic>
      <p:sp>
        <p:nvSpPr>
          <p:cNvPr id="11" name="TextBox 10">
            <a:extLst>
              <a:ext uri="{FF2B5EF4-FFF2-40B4-BE49-F238E27FC236}">
                <a16:creationId xmlns:a16="http://schemas.microsoft.com/office/drawing/2014/main" id="{C04B32E6-3E21-58D6-8063-35BB22601015}"/>
              </a:ext>
            </a:extLst>
          </p:cNvPr>
          <p:cNvSpPr txBox="1"/>
          <p:nvPr/>
        </p:nvSpPr>
        <p:spPr>
          <a:xfrm>
            <a:off x="642028" y="2621091"/>
            <a:ext cx="5144351" cy="2031325"/>
          </a:xfrm>
          <a:prstGeom prst="rect">
            <a:avLst/>
          </a:prstGeom>
          <a:noFill/>
        </p:spPr>
        <p:txBody>
          <a:bodyPr wrap="square" rtlCol="0">
            <a:spAutoFit/>
          </a:bodyPr>
          <a:lstStyle/>
          <a:p>
            <a:r>
              <a:rPr lang="en-GB" dirty="0">
                <a:solidFill>
                  <a:schemeClr val="bg1"/>
                </a:solidFill>
              </a:rPr>
              <a:t>We began by visualising the conservation status of species across the four national parks.</a:t>
            </a:r>
          </a:p>
          <a:p>
            <a:endParaRPr lang="en-GB" dirty="0">
              <a:solidFill>
                <a:schemeClr val="bg1"/>
              </a:solidFill>
            </a:endParaRPr>
          </a:p>
          <a:p>
            <a:r>
              <a:rPr lang="en-GB" dirty="0">
                <a:solidFill>
                  <a:schemeClr val="bg1"/>
                </a:solidFill>
              </a:rPr>
              <a:t>The distribution of species in each conservation status category was equal. We determined that this was due to all the species being present in each park.</a:t>
            </a:r>
          </a:p>
        </p:txBody>
      </p:sp>
      <p:sp>
        <p:nvSpPr>
          <p:cNvPr id="12" name="TextBox 11">
            <a:extLst>
              <a:ext uri="{FF2B5EF4-FFF2-40B4-BE49-F238E27FC236}">
                <a16:creationId xmlns:a16="http://schemas.microsoft.com/office/drawing/2014/main" id="{955C3A24-9177-5277-0921-F7CA70C644CA}"/>
              </a:ext>
            </a:extLst>
          </p:cNvPr>
          <p:cNvSpPr txBox="1"/>
          <p:nvPr/>
        </p:nvSpPr>
        <p:spPr>
          <a:xfrm>
            <a:off x="508987" y="7438985"/>
            <a:ext cx="5264459" cy="2585323"/>
          </a:xfrm>
          <a:prstGeom prst="rect">
            <a:avLst/>
          </a:prstGeom>
          <a:noFill/>
        </p:spPr>
        <p:txBody>
          <a:bodyPr wrap="square" rtlCol="0">
            <a:spAutoFit/>
          </a:bodyPr>
          <a:lstStyle/>
          <a:p>
            <a:r>
              <a:rPr lang="en-GB" dirty="0">
                <a:solidFill>
                  <a:schemeClr val="bg1"/>
                </a:solidFill>
              </a:rPr>
              <a:t>The second graph visualised the observations of species in each conservation status category, grouping them by national park. This graph was more informative, and from it we were able to see that ‘Yellowstone National Park’ had the most observations of ‘Endangered’ species, and the most observations overall. ‘Great Smoky Mountains National Park’ had the least observations overall in each category. </a:t>
            </a:r>
          </a:p>
        </p:txBody>
      </p:sp>
      <p:sp>
        <p:nvSpPr>
          <p:cNvPr id="13" name="TextBox 12">
            <a:extLst>
              <a:ext uri="{FF2B5EF4-FFF2-40B4-BE49-F238E27FC236}">
                <a16:creationId xmlns:a16="http://schemas.microsoft.com/office/drawing/2014/main" id="{CDC0FFED-4EB3-5413-10DB-219C10653EBC}"/>
              </a:ext>
            </a:extLst>
          </p:cNvPr>
          <p:cNvSpPr txBox="1"/>
          <p:nvPr/>
        </p:nvSpPr>
        <p:spPr>
          <a:xfrm>
            <a:off x="508986" y="9976738"/>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2" name="TextBox 1">
            <a:extLst>
              <a:ext uri="{FF2B5EF4-FFF2-40B4-BE49-F238E27FC236}">
                <a16:creationId xmlns:a16="http://schemas.microsoft.com/office/drawing/2014/main" id="{2F18A89F-CFAC-7E2C-F48C-8328CF8690AB}"/>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4063782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AA433D61-307F-DA28-6410-2428892F192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8F767C9-2513-E003-30A9-B72C5D054F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21813" y="2275544"/>
            <a:ext cx="5144351" cy="2999418"/>
          </a:xfrm>
          <a:prstGeom prst="rect">
            <a:avLst/>
          </a:prstGeom>
        </p:spPr>
      </p:pic>
      <p:pic>
        <p:nvPicPr>
          <p:cNvPr id="10" name="Picture 9">
            <a:extLst>
              <a:ext uri="{FF2B5EF4-FFF2-40B4-BE49-F238E27FC236}">
                <a16:creationId xmlns:a16="http://schemas.microsoft.com/office/drawing/2014/main" id="{D9BCBFF8-C32D-A48E-C876-597CB82C14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58862" y="2724935"/>
            <a:ext cx="6274272" cy="3589273"/>
          </a:xfrm>
          <a:prstGeom prst="rect">
            <a:avLst/>
          </a:prstGeom>
        </p:spPr>
      </p:pic>
      <p:sp>
        <p:nvSpPr>
          <p:cNvPr id="13" name="TextBox 12">
            <a:extLst>
              <a:ext uri="{FF2B5EF4-FFF2-40B4-BE49-F238E27FC236}">
                <a16:creationId xmlns:a16="http://schemas.microsoft.com/office/drawing/2014/main" id="{E960F32B-9073-62E6-0B21-F773647B00C0}"/>
              </a:ext>
            </a:extLst>
          </p:cNvPr>
          <p:cNvSpPr txBox="1"/>
          <p:nvPr/>
        </p:nvSpPr>
        <p:spPr>
          <a:xfrm>
            <a:off x="508986" y="9976738"/>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5" name="TextBox 4">
            <a:extLst>
              <a:ext uri="{FF2B5EF4-FFF2-40B4-BE49-F238E27FC236}">
                <a16:creationId xmlns:a16="http://schemas.microsoft.com/office/drawing/2014/main" id="{285B02F8-817E-72D0-6D00-DDD566078239}"/>
              </a:ext>
            </a:extLst>
          </p:cNvPr>
          <p:cNvSpPr txBox="1"/>
          <p:nvPr/>
        </p:nvSpPr>
        <p:spPr>
          <a:xfrm>
            <a:off x="2540538" y="1712790"/>
            <a:ext cx="7110919" cy="646331"/>
          </a:xfrm>
          <a:prstGeom prst="rect">
            <a:avLst/>
          </a:prstGeom>
          <a:noFill/>
        </p:spPr>
        <p:txBody>
          <a:bodyPr wrap="square" rtlCol="0">
            <a:spAutoFit/>
          </a:bodyPr>
          <a:lstStyle/>
          <a:p>
            <a:pPr algn="ctr"/>
            <a:r>
              <a:rPr lang="en-GB" dirty="0">
                <a:solidFill>
                  <a:schemeClr val="bg1"/>
                </a:solidFill>
              </a:rPr>
              <a:t>Since this did not tell us much about the </a:t>
            </a:r>
            <a:r>
              <a:rPr lang="en-GB" b="1" dirty="0">
                <a:solidFill>
                  <a:schemeClr val="bg1"/>
                </a:solidFill>
              </a:rPr>
              <a:t>proportion</a:t>
            </a:r>
            <a:r>
              <a:rPr lang="en-GB" dirty="0">
                <a:solidFill>
                  <a:schemeClr val="bg1"/>
                </a:solidFill>
              </a:rPr>
              <a:t> of species in each conservation category across the parks, we created another graph.</a:t>
            </a:r>
          </a:p>
        </p:txBody>
      </p:sp>
      <p:sp>
        <p:nvSpPr>
          <p:cNvPr id="2" name="TextBox 1">
            <a:extLst>
              <a:ext uri="{FF2B5EF4-FFF2-40B4-BE49-F238E27FC236}">
                <a16:creationId xmlns:a16="http://schemas.microsoft.com/office/drawing/2014/main" id="{4D2D90E8-C0B2-3D5A-4851-CECB16C3C02C}"/>
              </a:ext>
            </a:extLst>
          </p:cNvPr>
          <p:cNvSpPr txBox="1"/>
          <p:nvPr/>
        </p:nvSpPr>
        <p:spPr>
          <a:xfrm>
            <a:off x="508987" y="7668414"/>
            <a:ext cx="5264459" cy="2308324"/>
          </a:xfrm>
          <a:prstGeom prst="rect">
            <a:avLst/>
          </a:prstGeom>
          <a:noFill/>
        </p:spPr>
        <p:txBody>
          <a:bodyPr wrap="square" rtlCol="0">
            <a:spAutoFit/>
          </a:bodyPr>
          <a:lstStyle/>
          <a:p>
            <a:r>
              <a:rPr lang="en-GB" dirty="0">
                <a:solidFill>
                  <a:schemeClr val="bg1"/>
                </a:solidFill>
              </a:rPr>
              <a:t>The second graph visualised the number of observations of endangered species in each national park. </a:t>
            </a:r>
          </a:p>
          <a:p>
            <a:r>
              <a:rPr lang="en-GB" dirty="0">
                <a:solidFill>
                  <a:schemeClr val="bg1"/>
                </a:solidFill>
              </a:rPr>
              <a:t>With it, we were able to see that ‘Yellowstone National Park’ had the most observations overall in each conservation status. </a:t>
            </a:r>
          </a:p>
          <a:p>
            <a:r>
              <a:rPr lang="en-GB" dirty="0">
                <a:solidFill>
                  <a:schemeClr val="bg1"/>
                </a:solidFill>
              </a:rPr>
              <a:t>‘Great Smoky Mountains National Park’ had the least observations overall in each conservation status. </a:t>
            </a:r>
          </a:p>
        </p:txBody>
      </p:sp>
      <p:sp>
        <p:nvSpPr>
          <p:cNvPr id="3" name="TextBox 2">
            <a:extLst>
              <a:ext uri="{FF2B5EF4-FFF2-40B4-BE49-F238E27FC236}">
                <a16:creationId xmlns:a16="http://schemas.microsoft.com/office/drawing/2014/main" id="{70EF6AC4-A927-A096-E64C-7F7F1EF913A0}"/>
              </a:ext>
            </a:extLst>
          </p:cNvPr>
          <p:cNvSpPr txBox="1"/>
          <p:nvPr/>
        </p:nvSpPr>
        <p:spPr>
          <a:xfrm>
            <a:off x="-6011404" y="2621091"/>
            <a:ext cx="5144351" cy="2031325"/>
          </a:xfrm>
          <a:prstGeom prst="rect">
            <a:avLst/>
          </a:prstGeom>
          <a:noFill/>
        </p:spPr>
        <p:txBody>
          <a:bodyPr wrap="square" rtlCol="0">
            <a:spAutoFit/>
          </a:bodyPr>
          <a:lstStyle/>
          <a:p>
            <a:r>
              <a:rPr lang="en-GB" dirty="0">
                <a:solidFill>
                  <a:schemeClr val="bg1"/>
                </a:solidFill>
              </a:rPr>
              <a:t>We began by visualising the conservation status of species across the four national parks.</a:t>
            </a:r>
          </a:p>
          <a:p>
            <a:endParaRPr lang="en-GB" dirty="0">
              <a:solidFill>
                <a:schemeClr val="bg1"/>
              </a:solidFill>
            </a:endParaRPr>
          </a:p>
          <a:p>
            <a:r>
              <a:rPr lang="en-GB" dirty="0">
                <a:solidFill>
                  <a:schemeClr val="bg1"/>
                </a:solidFill>
              </a:rPr>
              <a:t>The distribution of species in each conservation status category was equal. We determined that this was due to all the species being present in each park.</a:t>
            </a:r>
          </a:p>
        </p:txBody>
      </p:sp>
      <p:sp>
        <p:nvSpPr>
          <p:cNvPr id="15" name="TextBox 14">
            <a:extLst>
              <a:ext uri="{FF2B5EF4-FFF2-40B4-BE49-F238E27FC236}">
                <a16:creationId xmlns:a16="http://schemas.microsoft.com/office/drawing/2014/main" id="{6A95FF11-0DE9-FADF-2F81-95F4C5492C89}"/>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2139907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79CE934C-A881-C0A3-A356-1C98F465C27E}"/>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0B0654AB-8F43-7402-76D7-54C19E6608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8556" y="2849732"/>
            <a:ext cx="5243169" cy="2999418"/>
          </a:xfrm>
          <a:prstGeom prst="rect">
            <a:avLst/>
          </a:prstGeom>
        </p:spPr>
      </p:pic>
      <p:sp>
        <p:nvSpPr>
          <p:cNvPr id="3" name="TextBox 2">
            <a:extLst>
              <a:ext uri="{FF2B5EF4-FFF2-40B4-BE49-F238E27FC236}">
                <a16:creationId xmlns:a16="http://schemas.microsoft.com/office/drawing/2014/main" id="{79B10E71-E27E-4391-1C21-F869C14564FC}"/>
              </a:ext>
            </a:extLst>
          </p:cNvPr>
          <p:cNvSpPr txBox="1"/>
          <p:nvPr/>
        </p:nvSpPr>
        <p:spPr>
          <a:xfrm>
            <a:off x="2540538" y="1712790"/>
            <a:ext cx="7110919" cy="646331"/>
          </a:xfrm>
          <a:prstGeom prst="rect">
            <a:avLst/>
          </a:prstGeom>
          <a:noFill/>
        </p:spPr>
        <p:txBody>
          <a:bodyPr wrap="square" rtlCol="0">
            <a:spAutoFit/>
          </a:bodyPr>
          <a:lstStyle/>
          <a:p>
            <a:pPr algn="ctr"/>
            <a:r>
              <a:rPr lang="en-GB" dirty="0">
                <a:solidFill>
                  <a:schemeClr val="bg1"/>
                </a:solidFill>
              </a:rPr>
              <a:t>Since this did not tell us much about the </a:t>
            </a:r>
            <a:r>
              <a:rPr lang="en-GB" b="1" dirty="0">
                <a:solidFill>
                  <a:schemeClr val="bg1"/>
                </a:solidFill>
              </a:rPr>
              <a:t>proportion</a:t>
            </a:r>
            <a:r>
              <a:rPr lang="en-GB" dirty="0">
                <a:solidFill>
                  <a:schemeClr val="bg1"/>
                </a:solidFill>
              </a:rPr>
              <a:t> of species in each conservation category across the parks, we created another graph.</a:t>
            </a:r>
          </a:p>
        </p:txBody>
      </p:sp>
      <p:sp>
        <p:nvSpPr>
          <p:cNvPr id="11" name="TextBox 10">
            <a:extLst>
              <a:ext uri="{FF2B5EF4-FFF2-40B4-BE49-F238E27FC236}">
                <a16:creationId xmlns:a16="http://schemas.microsoft.com/office/drawing/2014/main" id="{F2C1B245-4D3E-3AA6-BD35-32933A4C7B9A}"/>
              </a:ext>
            </a:extLst>
          </p:cNvPr>
          <p:cNvSpPr txBox="1"/>
          <p:nvPr/>
        </p:nvSpPr>
        <p:spPr>
          <a:xfrm>
            <a:off x="508987" y="2849732"/>
            <a:ext cx="5264459" cy="2308324"/>
          </a:xfrm>
          <a:prstGeom prst="rect">
            <a:avLst/>
          </a:prstGeom>
          <a:noFill/>
        </p:spPr>
        <p:txBody>
          <a:bodyPr wrap="square" rtlCol="0">
            <a:spAutoFit/>
          </a:bodyPr>
          <a:lstStyle/>
          <a:p>
            <a:r>
              <a:rPr lang="en-GB" dirty="0">
                <a:solidFill>
                  <a:schemeClr val="bg1"/>
                </a:solidFill>
              </a:rPr>
              <a:t>The second graph visualised the number of observations of endangered species in each national park. </a:t>
            </a:r>
          </a:p>
          <a:p>
            <a:r>
              <a:rPr lang="en-GB" dirty="0">
                <a:solidFill>
                  <a:schemeClr val="bg1"/>
                </a:solidFill>
              </a:rPr>
              <a:t>With it, we were able to see that ‘Yellowstone National Park’ had the most observations overall in each conservation status. </a:t>
            </a:r>
          </a:p>
          <a:p>
            <a:r>
              <a:rPr lang="en-GB" dirty="0">
                <a:solidFill>
                  <a:schemeClr val="bg1"/>
                </a:solidFill>
              </a:rPr>
              <a:t>‘Great Smoky Mountains National Park’ had the least observations overall in each conservation status. </a:t>
            </a:r>
          </a:p>
        </p:txBody>
      </p:sp>
      <p:sp>
        <p:nvSpPr>
          <p:cNvPr id="15" name="TextBox 14">
            <a:extLst>
              <a:ext uri="{FF2B5EF4-FFF2-40B4-BE49-F238E27FC236}">
                <a16:creationId xmlns:a16="http://schemas.microsoft.com/office/drawing/2014/main" id="{5046CD76-B08C-CDAF-01A6-166690C3DE8F}"/>
              </a:ext>
            </a:extLst>
          </p:cNvPr>
          <p:cNvSpPr txBox="1"/>
          <p:nvPr/>
        </p:nvSpPr>
        <p:spPr>
          <a:xfrm>
            <a:off x="508986" y="5274962"/>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2" name="TextBox 1">
            <a:extLst>
              <a:ext uri="{FF2B5EF4-FFF2-40B4-BE49-F238E27FC236}">
                <a16:creationId xmlns:a16="http://schemas.microsoft.com/office/drawing/2014/main" id="{0505F622-9560-B6B7-BF36-3AEFFA9BFF94}"/>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986254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45691EBA-D405-BDBB-69E7-16C54B6D20BB}"/>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16B8FC8B-A071-06B2-FA30-F845A1BD7F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79154" y="2849732"/>
            <a:ext cx="5243169" cy="2999418"/>
          </a:xfrm>
          <a:prstGeom prst="rect">
            <a:avLst/>
          </a:prstGeom>
        </p:spPr>
      </p:pic>
      <p:sp>
        <p:nvSpPr>
          <p:cNvPr id="3" name="TextBox 2">
            <a:extLst>
              <a:ext uri="{FF2B5EF4-FFF2-40B4-BE49-F238E27FC236}">
                <a16:creationId xmlns:a16="http://schemas.microsoft.com/office/drawing/2014/main" id="{515906B8-F3C3-E54E-8534-2E7BB712ADE1}"/>
              </a:ext>
            </a:extLst>
          </p:cNvPr>
          <p:cNvSpPr txBox="1"/>
          <p:nvPr/>
        </p:nvSpPr>
        <p:spPr>
          <a:xfrm>
            <a:off x="12558465" y="1712790"/>
            <a:ext cx="7110919" cy="646331"/>
          </a:xfrm>
          <a:prstGeom prst="rect">
            <a:avLst/>
          </a:prstGeom>
          <a:noFill/>
        </p:spPr>
        <p:txBody>
          <a:bodyPr wrap="square" rtlCol="0">
            <a:spAutoFit/>
          </a:bodyPr>
          <a:lstStyle/>
          <a:p>
            <a:pPr algn="ctr"/>
            <a:r>
              <a:rPr lang="en-GB" dirty="0">
                <a:solidFill>
                  <a:schemeClr val="bg1"/>
                </a:solidFill>
              </a:rPr>
              <a:t>Since this did not tell us much about the </a:t>
            </a:r>
            <a:r>
              <a:rPr lang="en-GB" b="1" dirty="0">
                <a:solidFill>
                  <a:schemeClr val="bg1"/>
                </a:solidFill>
              </a:rPr>
              <a:t>proportion</a:t>
            </a:r>
            <a:r>
              <a:rPr lang="en-GB" dirty="0">
                <a:solidFill>
                  <a:schemeClr val="bg1"/>
                </a:solidFill>
              </a:rPr>
              <a:t> of species in each conservation category across the parks, we created another graph.</a:t>
            </a:r>
          </a:p>
        </p:txBody>
      </p:sp>
      <p:sp>
        <p:nvSpPr>
          <p:cNvPr id="15" name="TextBox 14">
            <a:extLst>
              <a:ext uri="{FF2B5EF4-FFF2-40B4-BE49-F238E27FC236}">
                <a16:creationId xmlns:a16="http://schemas.microsoft.com/office/drawing/2014/main" id="{0F989697-C122-DBFC-6698-280B36141FFD}"/>
              </a:ext>
            </a:extLst>
          </p:cNvPr>
          <p:cNvSpPr txBox="1"/>
          <p:nvPr/>
        </p:nvSpPr>
        <p:spPr>
          <a:xfrm>
            <a:off x="508986" y="1574290"/>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2" name="TextBox 1">
            <a:extLst>
              <a:ext uri="{FF2B5EF4-FFF2-40B4-BE49-F238E27FC236}">
                <a16:creationId xmlns:a16="http://schemas.microsoft.com/office/drawing/2014/main" id="{C8512C58-208B-1C44-C768-15BA335FB56F}"/>
              </a:ext>
            </a:extLst>
          </p:cNvPr>
          <p:cNvSpPr txBox="1"/>
          <p:nvPr/>
        </p:nvSpPr>
        <p:spPr>
          <a:xfrm>
            <a:off x="-6140390" y="2849732"/>
            <a:ext cx="5264459" cy="2308324"/>
          </a:xfrm>
          <a:prstGeom prst="rect">
            <a:avLst/>
          </a:prstGeom>
          <a:noFill/>
        </p:spPr>
        <p:txBody>
          <a:bodyPr wrap="square" rtlCol="0">
            <a:spAutoFit/>
          </a:bodyPr>
          <a:lstStyle/>
          <a:p>
            <a:r>
              <a:rPr lang="en-GB" dirty="0">
                <a:solidFill>
                  <a:schemeClr val="bg1"/>
                </a:solidFill>
              </a:rPr>
              <a:t>The second graph visualised the number of observations of endangered species in each national park. </a:t>
            </a:r>
          </a:p>
          <a:p>
            <a:r>
              <a:rPr lang="en-GB" dirty="0">
                <a:solidFill>
                  <a:schemeClr val="bg1"/>
                </a:solidFill>
              </a:rPr>
              <a:t>With it, we were able to see that ‘Yellowstone National Park’ had the most observations overall in each conservation status. </a:t>
            </a:r>
          </a:p>
          <a:p>
            <a:r>
              <a:rPr lang="en-GB" dirty="0">
                <a:solidFill>
                  <a:schemeClr val="bg1"/>
                </a:solidFill>
              </a:rPr>
              <a:t>‘Great Smoky Mountains National Park’ had the least observations overall in each conservation status. </a:t>
            </a:r>
          </a:p>
        </p:txBody>
      </p:sp>
      <p:sp>
        <p:nvSpPr>
          <p:cNvPr id="4" name="TextBox 3">
            <a:extLst>
              <a:ext uri="{FF2B5EF4-FFF2-40B4-BE49-F238E27FC236}">
                <a16:creationId xmlns:a16="http://schemas.microsoft.com/office/drawing/2014/main" id="{1A0FCD52-4968-9EE6-53EB-B69D96C0AD25}"/>
              </a:ext>
            </a:extLst>
          </p:cNvPr>
          <p:cNvSpPr txBox="1"/>
          <p:nvPr/>
        </p:nvSpPr>
        <p:spPr>
          <a:xfrm>
            <a:off x="508985" y="8656024"/>
            <a:ext cx="5243169" cy="2585323"/>
          </a:xfrm>
          <a:prstGeom prst="rect">
            <a:avLst/>
          </a:prstGeom>
          <a:noFill/>
        </p:spPr>
        <p:txBody>
          <a:bodyPr wrap="square" rtlCol="0">
            <a:spAutoFit/>
          </a:bodyPr>
          <a:lstStyle/>
          <a:p>
            <a:r>
              <a:rPr lang="en-GB" dirty="0">
                <a:solidFill>
                  <a:schemeClr val="bg1"/>
                </a:solidFill>
              </a:rPr>
              <a:t>We found that Yellowstone National Park is the </a:t>
            </a:r>
            <a:r>
              <a:rPr lang="en-GB" b="1" dirty="0">
                <a:solidFill>
                  <a:schemeClr val="bg1"/>
                </a:solidFill>
              </a:rPr>
              <a:t>biggest national park out of the four</a:t>
            </a:r>
            <a:r>
              <a:rPr lang="en-GB" dirty="0">
                <a:solidFill>
                  <a:schemeClr val="bg1"/>
                </a:solidFill>
              </a:rPr>
              <a:t>, with an average area of 2,219,790 acres, allowing it to accommodate a more numerous population of each species. </a:t>
            </a:r>
          </a:p>
          <a:p>
            <a:endParaRPr lang="en-GB" dirty="0">
              <a:solidFill>
                <a:schemeClr val="bg1"/>
              </a:solidFill>
            </a:endParaRPr>
          </a:p>
          <a:p>
            <a:r>
              <a:rPr lang="en-GB" dirty="0">
                <a:solidFill>
                  <a:schemeClr val="bg1"/>
                </a:solidFill>
              </a:rPr>
              <a:t>The relative sizes of the parks are shown in the figure to the right.</a:t>
            </a:r>
          </a:p>
          <a:p>
            <a:endParaRPr lang="en-GB" dirty="0"/>
          </a:p>
        </p:txBody>
      </p:sp>
      <p:sp>
        <p:nvSpPr>
          <p:cNvPr id="5" name="TextBox 4">
            <a:extLst>
              <a:ext uri="{FF2B5EF4-FFF2-40B4-BE49-F238E27FC236}">
                <a16:creationId xmlns:a16="http://schemas.microsoft.com/office/drawing/2014/main" id="{6F8C035A-AFD1-ABD5-6881-1169B90E4C0B}"/>
              </a:ext>
            </a:extLst>
          </p:cNvPr>
          <p:cNvSpPr txBox="1"/>
          <p:nvPr/>
        </p:nvSpPr>
        <p:spPr>
          <a:xfrm>
            <a:off x="508986" y="11419840"/>
            <a:ext cx="5243169" cy="923330"/>
          </a:xfrm>
          <a:prstGeom prst="rect">
            <a:avLst/>
          </a:prstGeom>
          <a:noFill/>
        </p:spPr>
        <p:txBody>
          <a:bodyPr wrap="square" rtlCol="0">
            <a:spAutoFit/>
          </a:bodyPr>
          <a:lstStyle/>
          <a:p>
            <a:r>
              <a:rPr lang="en-GB" i="1" dirty="0">
                <a:solidFill>
                  <a:schemeClr val="bg1"/>
                </a:solidFill>
              </a:rPr>
              <a:t>(source: </a:t>
            </a:r>
            <a:r>
              <a:rPr lang="en-GB" i="1" dirty="0">
                <a:solidFill>
                  <a:schemeClr val="bg1"/>
                </a:solidFill>
                <a:hlinkClick r:id="rId5">
                  <a:extLst>
                    <a:ext uri="{A12FA001-AC4F-418D-AE19-62706E023703}">
                      <ahyp:hlinkClr xmlns:ahyp="http://schemas.microsoft.com/office/drawing/2018/hyperlinkcolor" val="tx"/>
                    </a:ext>
                  </a:extLst>
                </a:hlinkClick>
              </a:rPr>
              <a:t>https://morethanjustparks.com/us-national-parks-by-size/</a:t>
            </a:r>
            <a:r>
              <a:rPr lang="en-GB" i="1" dirty="0">
                <a:solidFill>
                  <a:schemeClr val="bg1"/>
                </a:solidFill>
              </a:rPr>
              <a:t>)</a:t>
            </a:r>
            <a:endParaRPr lang="en-GB" dirty="0">
              <a:solidFill>
                <a:schemeClr val="bg1"/>
              </a:solidFill>
            </a:endParaRPr>
          </a:p>
          <a:p>
            <a:endParaRPr lang="en-GB" dirty="0"/>
          </a:p>
        </p:txBody>
      </p:sp>
      <p:pic>
        <p:nvPicPr>
          <p:cNvPr id="19" name="Picture 18">
            <a:extLst>
              <a:ext uri="{FF2B5EF4-FFF2-40B4-BE49-F238E27FC236}">
                <a16:creationId xmlns:a16="http://schemas.microsoft.com/office/drawing/2014/main" id="{6A7D9D90-0502-D88F-834D-13BACA49EB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30944" y="7782902"/>
            <a:ext cx="4828042" cy="4105664"/>
          </a:xfrm>
          <a:prstGeom prst="rect">
            <a:avLst/>
          </a:prstGeom>
        </p:spPr>
      </p:pic>
      <p:sp>
        <p:nvSpPr>
          <p:cNvPr id="20" name="TextBox 19">
            <a:extLst>
              <a:ext uri="{FF2B5EF4-FFF2-40B4-BE49-F238E27FC236}">
                <a16:creationId xmlns:a16="http://schemas.microsoft.com/office/drawing/2014/main" id="{DBBF539C-135F-70D6-41D9-2C041776B34A}"/>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Tree>
    <p:extLst>
      <p:ext uri="{BB962C8B-B14F-4D97-AF65-F5344CB8AC3E}">
        <p14:creationId xmlns:p14="http://schemas.microsoft.com/office/powerpoint/2010/main" val="2771657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0C2D1504-9E15-5F62-225B-DB4D6FD0ED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BCACC2-BD13-EF7B-AB19-589EE2D9940D}"/>
              </a:ext>
            </a:extLst>
          </p:cNvPr>
          <p:cNvSpPr>
            <a:spLocks noGrp="1"/>
          </p:cNvSpPr>
          <p:nvPr>
            <p:ph type="title"/>
          </p:nvPr>
        </p:nvSpPr>
        <p:spPr>
          <a:xfrm>
            <a:off x="3933645" y="2875006"/>
            <a:ext cx="5810251" cy="1107987"/>
          </a:xfrm>
        </p:spPr>
        <p:txBody>
          <a:bodyPr/>
          <a:lstStyle/>
          <a:p>
            <a:r>
              <a:rPr lang="en-GB" sz="6000" dirty="0">
                <a:solidFill>
                  <a:schemeClr val="bg1"/>
                </a:solidFill>
              </a:rPr>
              <a:t>INTRODUCTION</a:t>
            </a:r>
            <a:endParaRPr lang="en-GB" dirty="0">
              <a:solidFill>
                <a:schemeClr val="bg1"/>
              </a:solidFill>
            </a:endParaRPr>
          </a:p>
        </p:txBody>
      </p:sp>
      <p:sp useBgFill="1">
        <p:nvSpPr>
          <p:cNvPr id="9" name="Rectangle 8">
            <a:extLst>
              <a:ext uri="{FF2B5EF4-FFF2-40B4-BE49-F238E27FC236}">
                <a16:creationId xmlns:a16="http://schemas.microsoft.com/office/drawing/2014/main" id="{F8488DB4-82AB-B5A5-8C4D-DEF4F3F8FA3B}"/>
              </a:ext>
            </a:extLst>
          </p:cNvPr>
          <p:cNvSpPr/>
          <p:nvPr/>
        </p:nvSpPr>
        <p:spPr>
          <a:xfrm>
            <a:off x="-86264"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6" name="Group 5">
            <a:extLst>
              <a:ext uri="{FF2B5EF4-FFF2-40B4-BE49-F238E27FC236}">
                <a16:creationId xmlns:a16="http://schemas.microsoft.com/office/drawing/2014/main" id="{BCA46A00-C347-5890-4D2E-7B73BF61594B}"/>
              </a:ext>
            </a:extLst>
          </p:cNvPr>
          <p:cNvGrpSpPr/>
          <p:nvPr/>
        </p:nvGrpSpPr>
        <p:grpSpPr>
          <a:xfrm>
            <a:off x="2571751" y="2875006"/>
            <a:ext cx="1107991" cy="1107987"/>
            <a:chOff x="2371725" y="2426589"/>
            <a:chExt cx="2004829" cy="2004822"/>
          </a:xfrm>
        </p:grpSpPr>
        <p:sp>
          <p:nvSpPr>
            <p:cNvPr id="3" name="Oval 2">
              <a:extLst>
                <a:ext uri="{FF2B5EF4-FFF2-40B4-BE49-F238E27FC236}">
                  <a16:creationId xmlns:a16="http://schemas.microsoft.com/office/drawing/2014/main" id="{ABB5D08B-9BCA-0BD3-D9B5-0859FC840FDF}"/>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Document with solid fill">
              <a:extLst>
                <a:ext uri="{FF2B5EF4-FFF2-40B4-BE49-F238E27FC236}">
                  <a16:creationId xmlns:a16="http://schemas.microsoft.com/office/drawing/2014/main" id="{EF2A08EE-6EAE-E3CF-D4DA-A1174D625B3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7" name="Straight Connector 6">
            <a:extLst>
              <a:ext uri="{FF2B5EF4-FFF2-40B4-BE49-F238E27FC236}">
                <a16:creationId xmlns:a16="http://schemas.microsoft.com/office/drawing/2014/main" id="{07C87EB4-9CEF-538F-A83D-084B6AB5BF29}"/>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503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73891BDD-B703-058D-7062-B7FCC45E6AA9}"/>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5178E34F-5A8E-2624-D264-503E8B97B490}"/>
              </a:ext>
            </a:extLst>
          </p:cNvPr>
          <p:cNvSpPr txBox="1"/>
          <p:nvPr/>
        </p:nvSpPr>
        <p:spPr>
          <a:xfrm>
            <a:off x="1397874" y="392869"/>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
        <p:nvSpPr>
          <p:cNvPr id="4" name="TextBox 3">
            <a:extLst>
              <a:ext uri="{FF2B5EF4-FFF2-40B4-BE49-F238E27FC236}">
                <a16:creationId xmlns:a16="http://schemas.microsoft.com/office/drawing/2014/main" id="{3A1A95EA-8117-C1CF-8376-39F70FAA63E5}"/>
              </a:ext>
            </a:extLst>
          </p:cNvPr>
          <p:cNvSpPr txBox="1"/>
          <p:nvPr/>
        </p:nvSpPr>
        <p:spPr>
          <a:xfrm>
            <a:off x="508985" y="8656024"/>
            <a:ext cx="5243169" cy="2585323"/>
          </a:xfrm>
          <a:prstGeom prst="rect">
            <a:avLst/>
          </a:prstGeom>
          <a:noFill/>
        </p:spPr>
        <p:txBody>
          <a:bodyPr wrap="square" rtlCol="0">
            <a:spAutoFit/>
          </a:bodyPr>
          <a:lstStyle/>
          <a:p>
            <a:r>
              <a:rPr lang="en-GB" dirty="0">
                <a:solidFill>
                  <a:schemeClr val="bg1"/>
                </a:solidFill>
              </a:rPr>
              <a:t>We found that Yellowstone National Park is the </a:t>
            </a:r>
            <a:r>
              <a:rPr lang="en-GB" b="1" dirty="0">
                <a:solidFill>
                  <a:schemeClr val="bg1"/>
                </a:solidFill>
              </a:rPr>
              <a:t>biggest national park out of the four</a:t>
            </a:r>
            <a:r>
              <a:rPr lang="en-GB" dirty="0">
                <a:solidFill>
                  <a:schemeClr val="bg1"/>
                </a:solidFill>
              </a:rPr>
              <a:t>, with an average area of 2,219,790 acres, allowing it to accommodate a more numerous population of each species. </a:t>
            </a:r>
          </a:p>
          <a:p>
            <a:endParaRPr lang="en-GB" dirty="0">
              <a:solidFill>
                <a:schemeClr val="bg1"/>
              </a:solidFill>
            </a:endParaRPr>
          </a:p>
          <a:p>
            <a:r>
              <a:rPr lang="en-GB" dirty="0">
                <a:solidFill>
                  <a:schemeClr val="bg1"/>
                </a:solidFill>
              </a:rPr>
              <a:t>The relative sizes of the parks are shown in the figure to the right.</a:t>
            </a:r>
          </a:p>
          <a:p>
            <a:endParaRPr lang="en-GB" dirty="0"/>
          </a:p>
        </p:txBody>
      </p:sp>
      <p:sp>
        <p:nvSpPr>
          <p:cNvPr id="5" name="TextBox 4">
            <a:extLst>
              <a:ext uri="{FF2B5EF4-FFF2-40B4-BE49-F238E27FC236}">
                <a16:creationId xmlns:a16="http://schemas.microsoft.com/office/drawing/2014/main" id="{7CD47BD4-158A-983D-4700-B039654311F3}"/>
              </a:ext>
            </a:extLst>
          </p:cNvPr>
          <p:cNvSpPr txBox="1"/>
          <p:nvPr/>
        </p:nvSpPr>
        <p:spPr>
          <a:xfrm>
            <a:off x="508986" y="11419840"/>
            <a:ext cx="5243169" cy="923330"/>
          </a:xfrm>
          <a:prstGeom prst="rect">
            <a:avLst/>
          </a:prstGeom>
          <a:noFill/>
        </p:spPr>
        <p:txBody>
          <a:bodyPr wrap="square" rtlCol="0">
            <a:spAutoFit/>
          </a:bodyPr>
          <a:lstStyle/>
          <a:p>
            <a:r>
              <a:rPr lang="en-GB" i="1" dirty="0">
                <a:solidFill>
                  <a:schemeClr val="bg1"/>
                </a:solidFill>
              </a:rPr>
              <a:t>(source: </a:t>
            </a:r>
            <a:r>
              <a:rPr lang="en-GB" i="1" dirty="0">
                <a:solidFill>
                  <a:schemeClr val="bg1"/>
                </a:solidFill>
                <a:hlinkClick r:id="rId4">
                  <a:extLst>
                    <a:ext uri="{A12FA001-AC4F-418D-AE19-62706E023703}">
                      <ahyp:hlinkClr xmlns:ahyp="http://schemas.microsoft.com/office/drawing/2018/hyperlinkcolor" val="tx"/>
                    </a:ext>
                  </a:extLst>
                </a:hlinkClick>
              </a:rPr>
              <a:t>https://morethanjustparks.com/us-national-parks-by-size/</a:t>
            </a:r>
            <a:r>
              <a:rPr lang="en-GB" i="1" dirty="0">
                <a:solidFill>
                  <a:schemeClr val="bg1"/>
                </a:solidFill>
              </a:rPr>
              <a:t>)</a:t>
            </a:r>
            <a:endParaRPr lang="en-GB" dirty="0">
              <a:solidFill>
                <a:schemeClr val="bg1"/>
              </a:solidFill>
            </a:endParaRPr>
          </a:p>
          <a:p>
            <a:endParaRPr lang="en-GB" dirty="0"/>
          </a:p>
        </p:txBody>
      </p:sp>
      <p:sp>
        <p:nvSpPr>
          <p:cNvPr id="11" name="TextBox 10">
            <a:extLst>
              <a:ext uri="{FF2B5EF4-FFF2-40B4-BE49-F238E27FC236}">
                <a16:creationId xmlns:a16="http://schemas.microsoft.com/office/drawing/2014/main" id="{513F4EB4-9284-75BF-DFEC-3DDF76521B61}"/>
              </a:ext>
            </a:extLst>
          </p:cNvPr>
          <p:cNvSpPr txBox="1"/>
          <p:nvPr/>
        </p:nvSpPr>
        <p:spPr>
          <a:xfrm>
            <a:off x="508986" y="1574290"/>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13" name="TextBox 12">
            <a:extLst>
              <a:ext uri="{FF2B5EF4-FFF2-40B4-BE49-F238E27FC236}">
                <a16:creationId xmlns:a16="http://schemas.microsoft.com/office/drawing/2014/main" id="{B20D71AE-D47B-CCB3-7D22-DA335E4CDBCC}"/>
              </a:ext>
            </a:extLst>
          </p:cNvPr>
          <p:cNvSpPr txBox="1"/>
          <p:nvPr/>
        </p:nvSpPr>
        <p:spPr>
          <a:xfrm>
            <a:off x="508985" y="2824184"/>
            <a:ext cx="5243169" cy="2585323"/>
          </a:xfrm>
          <a:prstGeom prst="rect">
            <a:avLst/>
          </a:prstGeom>
          <a:noFill/>
        </p:spPr>
        <p:txBody>
          <a:bodyPr wrap="square" rtlCol="0">
            <a:spAutoFit/>
          </a:bodyPr>
          <a:lstStyle/>
          <a:p>
            <a:r>
              <a:rPr lang="en-GB" dirty="0">
                <a:solidFill>
                  <a:schemeClr val="bg1"/>
                </a:solidFill>
              </a:rPr>
              <a:t>We found that Yellowstone National Park is the </a:t>
            </a:r>
            <a:r>
              <a:rPr lang="en-GB" b="1" dirty="0">
                <a:solidFill>
                  <a:schemeClr val="bg1"/>
                </a:solidFill>
              </a:rPr>
              <a:t>biggest national park out of the four</a:t>
            </a:r>
            <a:r>
              <a:rPr lang="en-GB" dirty="0">
                <a:solidFill>
                  <a:schemeClr val="bg1"/>
                </a:solidFill>
              </a:rPr>
              <a:t>, with an average area of 2,219,790 acres, allowing it to accommodate a more numerous population of each species. </a:t>
            </a:r>
          </a:p>
          <a:p>
            <a:endParaRPr lang="en-GB" dirty="0">
              <a:solidFill>
                <a:schemeClr val="bg1"/>
              </a:solidFill>
            </a:endParaRPr>
          </a:p>
          <a:p>
            <a:r>
              <a:rPr lang="en-GB" dirty="0">
                <a:solidFill>
                  <a:schemeClr val="bg1"/>
                </a:solidFill>
              </a:rPr>
              <a:t>The relative sizes of the parks are shown in the figure to the right.</a:t>
            </a:r>
          </a:p>
          <a:p>
            <a:endParaRPr lang="en-GB" dirty="0"/>
          </a:p>
        </p:txBody>
      </p:sp>
      <p:sp>
        <p:nvSpPr>
          <p:cNvPr id="14" name="TextBox 13">
            <a:extLst>
              <a:ext uri="{FF2B5EF4-FFF2-40B4-BE49-F238E27FC236}">
                <a16:creationId xmlns:a16="http://schemas.microsoft.com/office/drawing/2014/main" id="{7895A669-0B14-5D9E-D931-B9B46FC10F5F}"/>
              </a:ext>
            </a:extLst>
          </p:cNvPr>
          <p:cNvSpPr txBox="1"/>
          <p:nvPr/>
        </p:nvSpPr>
        <p:spPr>
          <a:xfrm>
            <a:off x="508986" y="5588000"/>
            <a:ext cx="5243169" cy="923330"/>
          </a:xfrm>
          <a:prstGeom prst="rect">
            <a:avLst/>
          </a:prstGeom>
          <a:noFill/>
        </p:spPr>
        <p:txBody>
          <a:bodyPr wrap="square" rtlCol="0">
            <a:spAutoFit/>
          </a:bodyPr>
          <a:lstStyle/>
          <a:p>
            <a:r>
              <a:rPr lang="en-GB" i="1" dirty="0">
                <a:solidFill>
                  <a:schemeClr val="bg1"/>
                </a:solidFill>
              </a:rPr>
              <a:t>(source: </a:t>
            </a:r>
            <a:r>
              <a:rPr lang="en-GB" i="1" dirty="0">
                <a:solidFill>
                  <a:schemeClr val="bg1"/>
                </a:solidFill>
                <a:hlinkClick r:id="rId4">
                  <a:extLst>
                    <a:ext uri="{A12FA001-AC4F-418D-AE19-62706E023703}">
                      <ahyp:hlinkClr xmlns:ahyp="http://schemas.microsoft.com/office/drawing/2018/hyperlinkcolor" val="tx"/>
                    </a:ext>
                  </a:extLst>
                </a:hlinkClick>
              </a:rPr>
              <a:t>https://morethanjustparks.com/us-national-parks-by-size/</a:t>
            </a:r>
            <a:r>
              <a:rPr lang="en-GB" i="1" dirty="0">
                <a:solidFill>
                  <a:schemeClr val="bg1"/>
                </a:solidFill>
              </a:rPr>
              <a:t>)</a:t>
            </a:r>
            <a:endParaRPr lang="en-GB" dirty="0">
              <a:solidFill>
                <a:schemeClr val="bg1"/>
              </a:solidFill>
            </a:endParaRPr>
          </a:p>
          <a:p>
            <a:endParaRPr lang="en-GB" dirty="0"/>
          </a:p>
        </p:txBody>
      </p:sp>
      <p:pic>
        <p:nvPicPr>
          <p:cNvPr id="16" name="Picture 15">
            <a:extLst>
              <a:ext uri="{FF2B5EF4-FFF2-40B4-BE49-F238E27FC236}">
                <a16:creationId xmlns:a16="http://schemas.microsoft.com/office/drawing/2014/main" id="{6CBA7270-8D44-DDE3-1ACB-175FD606E6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0944" y="1951062"/>
            <a:ext cx="4828042" cy="4105664"/>
          </a:xfrm>
          <a:prstGeom prst="rect">
            <a:avLst/>
          </a:prstGeom>
        </p:spPr>
      </p:pic>
      <p:sp>
        <p:nvSpPr>
          <p:cNvPr id="2" name="TextBox 1">
            <a:extLst>
              <a:ext uri="{FF2B5EF4-FFF2-40B4-BE49-F238E27FC236}">
                <a16:creationId xmlns:a16="http://schemas.microsoft.com/office/drawing/2014/main" id="{B374417D-9F96-4A46-85DD-AD14FC6D80CE}"/>
              </a:ext>
            </a:extLst>
          </p:cNvPr>
          <p:cNvSpPr txBox="1"/>
          <p:nvPr/>
        </p:nvSpPr>
        <p:spPr>
          <a:xfrm>
            <a:off x="1397873" y="7556873"/>
            <a:ext cx="9396249" cy="954107"/>
          </a:xfrm>
          <a:prstGeom prst="rect">
            <a:avLst/>
          </a:prstGeom>
          <a:noFill/>
        </p:spPr>
        <p:txBody>
          <a:bodyPr wrap="square" rtlCol="0">
            <a:spAutoFit/>
          </a:bodyPr>
          <a:lstStyle/>
          <a:p>
            <a:pPr algn="ctr"/>
            <a:r>
              <a:rPr lang="en-GB" sz="2400" dirty="0">
                <a:solidFill>
                  <a:schemeClr val="bg2"/>
                </a:solidFill>
                <a:latin typeface="+mj-lt"/>
              </a:rPr>
              <a:t>SECTION 2:</a:t>
            </a:r>
          </a:p>
          <a:p>
            <a:pPr algn="ctr"/>
            <a:r>
              <a:rPr lang="en-GB" sz="3200" dirty="0">
                <a:solidFill>
                  <a:schemeClr val="bg2"/>
                </a:solidFill>
                <a:latin typeface="+mj-lt"/>
              </a:rPr>
              <a:t> </a:t>
            </a:r>
            <a:r>
              <a:rPr lang="en-GB" sz="3200" dirty="0">
                <a:solidFill>
                  <a:schemeClr val="bg1"/>
                </a:solidFill>
                <a:latin typeface="+mj-lt"/>
              </a:rPr>
              <a:t>DISTRIBUTION OF SPECIES</a:t>
            </a:r>
          </a:p>
        </p:txBody>
      </p:sp>
    </p:spTree>
    <p:extLst>
      <p:ext uri="{BB962C8B-B14F-4D97-AF65-F5344CB8AC3E}">
        <p14:creationId xmlns:p14="http://schemas.microsoft.com/office/powerpoint/2010/main" val="1803413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5A1B0243-9ADA-0A57-0814-9ADEAD83EFB0}"/>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54EF5699-698E-1E77-B34F-CFEE5DEB40A1}"/>
              </a:ext>
            </a:extLst>
          </p:cNvPr>
          <p:cNvSpPr txBox="1"/>
          <p:nvPr/>
        </p:nvSpPr>
        <p:spPr>
          <a:xfrm>
            <a:off x="1397873" y="392869"/>
            <a:ext cx="9396249" cy="954107"/>
          </a:xfrm>
          <a:prstGeom prst="rect">
            <a:avLst/>
          </a:prstGeom>
          <a:noFill/>
        </p:spPr>
        <p:txBody>
          <a:bodyPr wrap="square" rtlCol="0">
            <a:spAutoFit/>
          </a:bodyPr>
          <a:lstStyle/>
          <a:p>
            <a:pPr algn="ctr"/>
            <a:r>
              <a:rPr lang="en-GB" sz="2400" dirty="0">
                <a:solidFill>
                  <a:schemeClr val="bg2"/>
                </a:solidFill>
                <a:latin typeface="+mj-lt"/>
              </a:rPr>
              <a:t>SECTION 2:</a:t>
            </a:r>
          </a:p>
          <a:p>
            <a:pPr algn="ctr"/>
            <a:r>
              <a:rPr lang="en-GB" sz="3200" dirty="0">
                <a:solidFill>
                  <a:schemeClr val="bg2"/>
                </a:solidFill>
                <a:latin typeface="+mj-lt"/>
              </a:rPr>
              <a:t> </a:t>
            </a:r>
            <a:r>
              <a:rPr lang="en-GB" sz="3200" dirty="0">
                <a:solidFill>
                  <a:schemeClr val="bg1"/>
                </a:solidFill>
                <a:latin typeface="+mj-lt"/>
              </a:rPr>
              <a:t>DISTRIBUTION OF SPECIES</a:t>
            </a:r>
          </a:p>
        </p:txBody>
      </p:sp>
      <p:sp>
        <p:nvSpPr>
          <p:cNvPr id="4" name="TextBox 3">
            <a:extLst>
              <a:ext uri="{FF2B5EF4-FFF2-40B4-BE49-F238E27FC236}">
                <a16:creationId xmlns:a16="http://schemas.microsoft.com/office/drawing/2014/main" id="{534B1ABC-8E4D-86F5-DCA0-AB06D3A24128}"/>
              </a:ext>
            </a:extLst>
          </p:cNvPr>
          <p:cNvSpPr txBox="1"/>
          <p:nvPr/>
        </p:nvSpPr>
        <p:spPr>
          <a:xfrm>
            <a:off x="508985" y="8656024"/>
            <a:ext cx="5243169" cy="2585323"/>
          </a:xfrm>
          <a:prstGeom prst="rect">
            <a:avLst/>
          </a:prstGeom>
          <a:noFill/>
        </p:spPr>
        <p:txBody>
          <a:bodyPr wrap="square" rtlCol="0">
            <a:spAutoFit/>
          </a:bodyPr>
          <a:lstStyle/>
          <a:p>
            <a:r>
              <a:rPr lang="en-GB" dirty="0">
                <a:solidFill>
                  <a:schemeClr val="bg1"/>
                </a:solidFill>
              </a:rPr>
              <a:t>We found that Yellowstone National Park is the </a:t>
            </a:r>
            <a:r>
              <a:rPr lang="en-GB" b="1" dirty="0">
                <a:solidFill>
                  <a:schemeClr val="bg1"/>
                </a:solidFill>
              </a:rPr>
              <a:t>biggest national park out of the four</a:t>
            </a:r>
            <a:r>
              <a:rPr lang="en-GB" dirty="0">
                <a:solidFill>
                  <a:schemeClr val="bg1"/>
                </a:solidFill>
              </a:rPr>
              <a:t>, with an average area of 2,219,790 acres, allowing it to accommodate a more numerous population of each species. </a:t>
            </a:r>
          </a:p>
          <a:p>
            <a:endParaRPr lang="en-GB" dirty="0">
              <a:solidFill>
                <a:schemeClr val="bg1"/>
              </a:solidFill>
            </a:endParaRPr>
          </a:p>
          <a:p>
            <a:r>
              <a:rPr lang="en-GB" dirty="0">
                <a:solidFill>
                  <a:schemeClr val="bg1"/>
                </a:solidFill>
              </a:rPr>
              <a:t>The relative sizes of the parks are shown in the figure to the right.</a:t>
            </a:r>
          </a:p>
          <a:p>
            <a:endParaRPr lang="en-GB" dirty="0"/>
          </a:p>
        </p:txBody>
      </p:sp>
      <p:sp>
        <p:nvSpPr>
          <p:cNvPr id="5" name="TextBox 4">
            <a:extLst>
              <a:ext uri="{FF2B5EF4-FFF2-40B4-BE49-F238E27FC236}">
                <a16:creationId xmlns:a16="http://schemas.microsoft.com/office/drawing/2014/main" id="{A7C2E472-99AB-BF30-19F4-A38D26CA8A2C}"/>
              </a:ext>
            </a:extLst>
          </p:cNvPr>
          <p:cNvSpPr txBox="1"/>
          <p:nvPr/>
        </p:nvSpPr>
        <p:spPr>
          <a:xfrm>
            <a:off x="508986" y="11419840"/>
            <a:ext cx="5243169" cy="923330"/>
          </a:xfrm>
          <a:prstGeom prst="rect">
            <a:avLst/>
          </a:prstGeom>
          <a:noFill/>
        </p:spPr>
        <p:txBody>
          <a:bodyPr wrap="square" rtlCol="0">
            <a:spAutoFit/>
          </a:bodyPr>
          <a:lstStyle/>
          <a:p>
            <a:r>
              <a:rPr lang="en-GB" i="1" dirty="0">
                <a:solidFill>
                  <a:schemeClr val="bg1"/>
                </a:solidFill>
              </a:rPr>
              <a:t>(source: </a:t>
            </a:r>
            <a:r>
              <a:rPr lang="en-GB" i="1" dirty="0">
                <a:solidFill>
                  <a:schemeClr val="bg1"/>
                </a:solidFill>
                <a:hlinkClick r:id="rId4">
                  <a:extLst>
                    <a:ext uri="{A12FA001-AC4F-418D-AE19-62706E023703}">
                      <ahyp:hlinkClr xmlns:ahyp="http://schemas.microsoft.com/office/drawing/2018/hyperlinkcolor" val="tx"/>
                    </a:ext>
                  </a:extLst>
                </a:hlinkClick>
              </a:rPr>
              <a:t>https://morethanjustparks.com/us-national-parks-by-size/</a:t>
            </a:r>
            <a:r>
              <a:rPr lang="en-GB" i="1" dirty="0">
                <a:solidFill>
                  <a:schemeClr val="bg1"/>
                </a:solidFill>
              </a:rPr>
              <a:t>)</a:t>
            </a:r>
            <a:endParaRPr lang="en-GB" dirty="0">
              <a:solidFill>
                <a:schemeClr val="bg1"/>
              </a:solidFill>
            </a:endParaRPr>
          </a:p>
          <a:p>
            <a:endParaRPr lang="en-GB" dirty="0"/>
          </a:p>
        </p:txBody>
      </p:sp>
      <p:sp>
        <p:nvSpPr>
          <p:cNvPr id="3" name="TextBox 2">
            <a:extLst>
              <a:ext uri="{FF2B5EF4-FFF2-40B4-BE49-F238E27FC236}">
                <a16:creationId xmlns:a16="http://schemas.microsoft.com/office/drawing/2014/main" id="{44BC0068-84BB-F7DF-0F90-202FF15C5E59}"/>
              </a:ext>
            </a:extLst>
          </p:cNvPr>
          <p:cNvSpPr txBox="1"/>
          <p:nvPr/>
        </p:nvSpPr>
        <p:spPr>
          <a:xfrm>
            <a:off x="1397874" y="-6536251"/>
            <a:ext cx="9396249" cy="954107"/>
          </a:xfrm>
          <a:prstGeom prst="rect">
            <a:avLst/>
          </a:prstGeom>
          <a:noFill/>
        </p:spPr>
        <p:txBody>
          <a:bodyPr wrap="square" rtlCol="0">
            <a:spAutoFit/>
          </a:bodyPr>
          <a:lstStyle/>
          <a:p>
            <a:pPr algn="ctr"/>
            <a:r>
              <a:rPr lang="en-GB" sz="2400" dirty="0">
                <a:solidFill>
                  <a:schemeClr val="bg2"/>
                </a:solidFill>
                <a:latin typeface="+mj-lt"/>
              </a:rPr>
              <a:t>SECTION 1:</a:t>
            </a:r>
          </a:p>
          <a:p>
            <a:pPr algn="ctr"/>
            <a:r>
              <a:rPr lang="en-GB" sz="3200" dirty="0">
                <a:solidFill>
                  <a:schemeClr val="bg2"/>
                </a:solidFill>
                <a:latin typeface="+mj-lt"/>
              </a:rPr>
              <a:t> </a:t>
            </a:r>
            <a:r>
              <a:rPr lang="en-GB" sz="3200" dirty="0">
                <a:solidFill>
                  <a:schemeClr val="bg1"/>
                </a:solidFill>
                <a:latin typeface="+mj-lt"/>
              </a:rPr>
              <a:t>CONSERVATION STATUS BY NATIONAL PARK</a:t>
            </a:r>
          </a:p>
        </p:txBody>
      </p:sp>
      <p:sp>
        <p:nvSpPr>
          <p:cNvPr id="10" name="TextBox 9">
            <a:extLst>
              <a:ext uri="{FF2B5EF4-FFF2-40B4-BE49-F238E27FC236}">
                <a16:creationId xmlns:a16="http://schemas.microsoft.com/office/drawing/2014/main" id="{EA9F5764-CFE0-C6D7-1107-15817BE5BB61}"/>
              </a:ext>
            </a:extLst>
          </p:cNvPr>
          <p:cNvSpPr txBox="1"/>
          <p:nvPr/>
        </p:nvSpPr>
        <p:spPr>
          <a:xfrm>
            <a:off x="508986" y="-5354830"/>
            <a:ext cx="5264459" cy="923330"/>
          </a:xfrm>
          <a:prstGeom prst="rect">
            <a:avLst/>
          </a:prstGeom>
          <a:noFill/>
        </p:spPr>
        <p:txBody>
          <a:bodyPr wrap="square">
            <a:spAutoFit/>
          </a:bodyPr>
          <a:lstStyle/>
          <a:p>
            <a:endParaRPr lang="en-GB" dirty="0">
              <a:solidFill>
                <a:schemeClr val="bg1"/>
              </a:solidFill>
            </a:endParaRPr>
          </a:p>
          <a:p>
            <a:r>
              <a:rPr lang="en-GB" dirty="0">
                <a:solidFill>
                  <a:schemeClr val="bg1"/>
                </a:solidFill>
              </a:rPr>
              <a:t>To investigate this further, we did some external research.</a:t>
            </a:r>
          </a:p>
        </p:txBody>
      </p:sp>
      <p:sp>
        <p:nvSpPr>
          <p:cNvPr id="15" name="TextBox 14">
            <a:extLst>
              <a:ext uri="{FF2B5EF4-FFF2-40B4-BE49-F238E27FC236}">
                <a16:creationId xmlns:a16="http://schemas.microsoft.com/office/drawing/2014/main" id="{CD805939-7DA8-5F8A-3520-47FFB1035C61}"/>
              </a:ext>
            </a:extLst>
          </p:cNvPr>
          <p:cNvSpPr txBox="1"/>
          <p:nvPr/>
        </p:nvSpPr>
        <p:spPr>
          <a:xfrm>
            <a:off x="508985" y="-4104936"/>
            <a:ext cx="5243169" cy="2585323"/>
          </a:xfrm>
          <a:prstGeom prst="rect">
            <a:avLst/>
          </a:prstGeom>
          <a:noFill/>
        </p:spPr>
        <p:txBody>
          <a:bodyPr wrap="square" rtlCol="0">
            <a:spAutoFit/>
          </a:bodyPr>
          <a:lstStyle/>
          <a:p>
            <a:r>
              <a:rPr lang="en-GB" dirty="0">
                <a:solidFill>
                  <a:schemeClr val="bg1"/>
                </a:solidFill>
              </a:rPr>
              <a:t>We found that Yellowstone National Park is the </a:t>
            </a:r>
            <a:r>
              <a:rPr lang="en-GB" b="1" dirty="0">
                <a:solidFill>
                  <a:schemeClr val="bg1"/>
                </a:solidFill>
              </a:rPr>
              <a:t>biggest national park out of the four</a:t>
            </a:r>
            <a:r>
              <a:rPr lang="en-GB" dirty="0">
                <a:solidFill>
                  <a:schemeClr val="bg1"/>
                </a:solidFill>
              </a:rPr>
              <a:t>, with an average area of 2,219,790 acres, allowing it to accommodate a more numerous population of each species. </a:t>
            </a:r>
          </a:p>
          <a:p>
            <a:endParaRPr lang="en-GB" dirty="0">
              <a:solidFill>
                <a:schemeClr val="bg1"/>
              </a:solidFill>
            </a:endParaRPr>
          </a:p>
          <a:p>
            <a:r>
              <a:rPr lang="en-GB" dirty="0">
                <a:solidFill>
                  <a:schemeClr val="bg1"/>
                </a:solidFill>
              </a:rPr>
              <a:t>The relative sizes of the parks are shown in the figure to the right.</a:t>
            </a:r>
          </a:p>
          <a:p>
            <a:endParaRPr lang="en-GB" dirty="0"/>
          </a:p>
        </p:txBody>
      </p:sp>
      <p:sp>
        <p:nvSpPr>
          <p:cNvPr id="17" name="TextBox 16">
            <a:extLst>
              <a:ext uri="{FF2B5EF4-FFF2-40B4-BE49-F238E27FC236}">
                <a16:creationId xmlns:a16="http://schemas.microsoft.com/office/drawing/2014/main" id="{C2326DC0-3F53-3409-9680-D38893F5BEF1}"/>
              </a:ext>
            </a:extLst>
          </p:cNvPr>
          <p:cNvSpPr txBox="1"/>
          <p:nvPr/>
        </p:nvSpPr>
        <p:spPr>
          <a:xfrm>
            <a:off x="508986" y="-1341120"/>
            <a:ext cx="5243169" cy="923330"/>
          </a:xfrm>
          <a:prstGeom prst="rect">
            <a:avLst/>
          </a:prstGeom>
          <a:noFill/>
        </p:spPr>
        <p:txBody>
          <a:bodyPr wrap="square" rtlCol="0">
            <a:spAutoFit/>
          </a:bodyPr>
          <a:lstStyle/>
          <a:p>
            <a:r>
              <a:rPr lang="en-GB" i="1" dirty="0">
                <a:solidFill>
                  <a:schemeClr val="bg1"/>
                </a:solidFill>
              </a:rPr>
              <a:t>(source: </a:t>
            </a:r>
            <a:r>
              <a:rPr lang="en-GB" i="1" dirty="0">
                <a:solidFill>
                  <a:schemeClr val="bg1"/>
                </a:solidFill>
                <a:hlinkClick r:id="rId4">
                  <a:extLst>
                    <a:ext uri="{A12FA001-AC4F-418D-AE19-62706E023703}">
                      <ahyp:hlinkClr xmlns:ahyp="http://schemas.microsoft.com/office/drawing/2018/hyperlinkcolor" val="tx"/>
                    </a:ext>
                  </a:extLst>
                </a:hlinkClick>
              </a:rPr>
              <a:t>https://morethanjustparks.com/us-national-parks-by-size/</a:t>
            </a:r>
            <a:r>
              <a:rPr lang="en-GB" i="1" dirty="0">
                <a:solidFill>
                  <a:schemeClr val="bg1"/>
                </a:solidFill>
              </a:rPr>
              <a:t>)</a:t>
            </a:r>
            <a:endParaRPr lang="en-GB" dirty="0">
              <a:solidFill>
                <a:schemeClr val="bg1"/>
              </a:solidFill>
            </a:endParaRPr>
          </a:p>
          <a:p>
            <a:endParaRPr lang="en-GB" dirty="0"/>
          </a:p>
        </p:txBody>
      </p:sp>
      <p:pic>
        <p:nvPicPr>
          <p:cNvPr id="18" name="Picture 17">
            <a:extLst>
              <a:ext uri="{FF2B5EF4-FFF2-40B4-BE49-F238E27FC236}">
                <a16:creationId xmlns:a16="http://schemas.microsoft.com/office/drawing/2014/main" id="{F660C8F6-99B6-726E-8CE1-0C7B1BF8E9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0944" y="-4978058"/>
            <a:ext cx="4828042" cy="4105664"/>
          </a:xfrm>
          <a:prstGeom prst="rect">
            <a:avLst/>
          </a:prstGeom>
        </p:spPr>
      </p:pic>
      <p:sp>
        <p:nvSpPr>
          <p:cNvPr id="2" name="TextBox 1">
            <a:extLst>
              <a:ext uri="{FF2B5EF4-FFF2-40B4-BE49-F238E27FC236}">
                <a16:creationId xmlns:a16="http://schemas.microsoft.com/office/drawing/2014/main" id="{46AEEA48-40D1-62F6-3B64-3E46FDD4057D}"/>
              </a:ext>
            </a:extLst>
          </p:cNvPr>
          <p:cNvSpPr txBox="1"/>
          <p:nvPr/>
        </p:nvSpPr>
        <p:spPr>
          <a:xfrm>
            <a:off x="2499358" y="7321989"/>
            <a:ext cx="7193280" cy="646331"/>
          </a:xfrm>
          <a:prstGeom prst="rect">
            <a:avLst/>
          </a:prstGeom>
          <a:noFill/>
        </p:spPr>
        <p:txBody>
          <a:bodyPr wrap="square" rtlCol="0">
            <a:spAutoFit/>
          </a:bodyPr>
          <a:lstStyle/>
          <a:p>
            <a:pPr algn="ctr"/>
            <a:r>
              <a:rPr lang="en-GB" dirty="0">
                <a:solidFill>
                  <a:schemeClr val="bg1"/>
                </a:solidFill>
              </a:rPr>
              <a:t>To understand the data better, we analysed the distribution of species by </a:t>
            </a:r>
            <a:r>
              <a:rPr lang="en-GB" dirty="0">
                <a:solidFill>
                  <a:schemeClr val="accent5"/>
                </a:solidFill>
              </a:rPr>
              <a:t>‘Category’</a:t>
            </a:r>
            <a:r>
              <a:rPr lang="en-GB" dirty="0">
                <a:solidFill>
                  <a:schemeClr val="bg1"/>
                </a:solidFill>
              </a:rPr>
              <a:t>.</a:t>
            </a:r>
          </a:p>
        </p:txBody>
      </p:sp>
      <p:pic>
        <p:nvPicPr>
          <p:cNvPr id="6" name="Picture 5">
            <a:extLst>
              <a:ext uri="{FF2B5EF4-FFF2-40B4-BE49-F238E27FC236}">
                <a16:creationId xmlns:a16="http://schemas.microsoft.com/office/drawing/2014/main" id="{D08161B8-9B77-550E-10A4-B7C77D6F0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49254" y="8248390"/>
            <a:ext cx="5293488" cy="3647734"/>
          </a:xfrm>
          <a:prstGeom prst="rect">
            <a:avLst/>
          </a:prstGeom>
        </p:spPr>
      </p:pic>
    </p:spTree>
    <p:extLst>
      <p:ext uri="{BB962C8B-B14F-4D97-AF65-F5344CB8AC3E}">
        <p14:creationId xmlns:p14="http://schemas.microsoft.com/office/powerpoint/2010/main" val="3413977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6A5A9C2A-C28E-6CE9-F440-E8557091CEA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06B4E05-E4FF-8F5D-871D-F5C0D1D49CCE}"/>
              </a:ext>
            </a:extLst>
          </p:cNvPr>
          <p:cNvSpPr txBox="1"/>
          <p:nvPr/>
        </p:nvSpPr>
        <p:spPr>
          <a:xfrm>
            <a:off x="2499358" y="1730701"/>
            <a:ext cx="7193280" cy="646331"/>
          </a:xfrm>
          <a:prstGeom prst="rect">
            <a:avLst/>
          </a:prstGeom>
          <a:noFill/>
        </p:spPr>
        <p:txBody>
          <a:bodyPr wrap="square" rtlCol="0">
            <a:spAutoFit/>
          </a:bodyPr>
          <a:lstStyle/>
          <a:p>
            <a:pPr algn="ctr"/>
            <a:r>
              <a:rPr lang="en-GB" dirty="0">
                <a:solidFill>
                  <a:schemeClr val="bg1"/>
                </a:solidFill>
              </a:rPr>
              <a:t>To understand the data better, we analysed the distribution of species by </a:t>
            </a:r>
            <a:r>
              <a:rPr lang="en-GB" dirty="0">
                <a:solidFill>
                  <a:schemeClr val="accent5"/>
                </a:solidFill>
              </a:rPr>
              <a:t>‘Category’</a:t>
            </a:r>
            <a:r>
              <a:rPr lang="en-GB" dirty="0">
                <a:solidFill>
                  <a:schemeClr val="bg1"/>
                </a:solidFill>
              </a:rPr>
              <a:t>.</a:t>
            </a:r>
          </a:p>
        </p:txBody>
      </p:sp>
      <p:pic>
        <p:nvPicPr>
          <p:cNvPr id="9" name="Picture 8">
            <a:extLst>
              <a:ext uri="{FF2B5EF4-FFF2-40B4-BE49-F238E27FC236}">
                <a16:creationId xmlns:a16="http://schemas.microsoft.com/office/drawing/2014/main" id="{73EDD0BB-CBD8-CCD6-F4B4-18E810ACCC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9254" y="2657102"/>
            <a:ext cx="5293488" cy="3647734"/>
          </a:xfrm>
          <a:prstGeom prst="rect">
            <a:avLst/>
          </a:prstGeom>
        </p:spPr>
      </p:pic>
      <p:sp>
        <p:nvSpPr>
          <p:cNvPr id="2" name="TextBox 1">
            <a:extLst>
              <a:ext uri="{FF2B5EF4-FFF2-40B4-BE49-F238E27FC236}">
                <a16:creationId xmlns:a16="http://schemas.microsoft.com/office/drawing/2014/main" id="{C1EE3629-A2F6-F878-5638-8A16D0D913AD}"/>
              </a:ext>
            </a:extLst>
          </p:cNvPr>
          <p:cNvSpPr txBox="1"/>
          <p:nvPr/>
        </p:nvSpPr>
        <p:spPr>
          <a:xfrm>
            <a:off x="1397873" y="392869"/>
            <a:ext cx="9396249" cy="954107"/>
          </a:xfrm>
          <a:prstGeom prst="rect">
            <a:avLst/>
          </a:prstGeom>
          <a:noFill/>
        </p:spPr>
        <p:txBody>
          <a:bodyPr wrap="square" rtlCol="0">
            <a:spAutoFit/>
          </a:bodyPr>
          <a:lstStyle/>
          <a:p>
            <a:pPr algn="ctr"/>
            <a:r>
              <a:rPr lang="en-GB" sz="2400" dirty="0">
                <a:solidFill>
                  <a:schemeClr val="bg2"/>
                </a:solidFill>
                <a:latin typeface="+mj-lt"/>
              </a:rPr>
              <a:t>SECTION 2:</a:t>
            </a:r>
          </a:p>
          <a:p>
            <a:pPr algn="ctr"/>
            <a:r>
              <a:rPr lang="en-GB" sz="3200" dirty="0">
                <a:solidFill>
                  <a:schemeClr val="bg2"/>
                </a:solidFill>
                <a:latin typeface="+mj-lt"/>
              </a:rPr>
              <a:t> </a:t>
            </a:r>
            <a:r>
              <a:rPr lang="en-GB" sz="3200" dirty="0">
                <a:solidFill>
                  <a:schemeClr val="bg1"/>
                </a:solidFill>
                <a:latin typeface="+mj-lt"/>
              </a:rPr>
              <a:t>DISTRIBUTION OF SPECIES</a:t>
            </a:r>
          </a:p>
        </p:txBody>
      </p:sp>
      <p:sp>
        <p:nvSpPr>
          <p:cNvPr id="3" name="TextBox 2">
            <a:extLst>
              <a:ext uri="{FF2B5EF4-FFF2-40B4-BE49-F238E27FC236}">
                <a16:creationId xmlns:a16="http://schemas.microsoft.com/office/drawing/2014/main" id="{68EA25D1-7DBA-9DEA-E971-874C10EBB70E}"/>
              </a:ext>
            </a:extLst>
          </p:cNvPr>
          <p:cNvSpPr txBox="1"/>
          <p:nvPr/>
        </p:nvSpPr>
        <p:spPr>
          <a:xfrm>
            <a:off x="12950594" y="3465306"/>
            <a:ext cx="4321834" cy="2031325"/>
          </a:xfrm>
          <a:prstGeom prst="rect">
            <a:avLst/>
          </a:prstGeom>
          <a:noFill/>
        </p:spPr>
        <p:txBody>
          <a:bodyPr wrap="square" rtlCol="0">
            <a:spAutoFit/>
          </a:bodyPr>
          <a:lstStyle/>
          <a:p>
            <a:r>
              <a:rPr lang="en-GB" dirty="0">
                <a:solidFill>
                  <a:schemeClr val="bg1"/>
                </a:solidFill>
              </a:rPr>
              <a:t>The</a:t>
            </a:r>
            <a:r>
              <a:rPr lang="en-GB" dirty="0">
                <a:solidFill>
                  <a:schemeClr val="accent5"/>
                </a:solidFill>
              </a:rPr>
              <a:t> ‘Vascular Plant’ </a:t>
            </a:r>
            <a:r>
              <a:rPr lang="en-GB" dirty="0">
                <a:solidFill>
                  <a:schemeClr val="bg1"/>
                </a:solidFill>
              </a:rPr>
              <a:t>category had by far the </a:t>
            </a:r>
            <a:r>
              <a:rPr lang="en-GB" b="1" dirty="0">
                <a:solidFill>
                  <a:schemeClr val="bg1"/>
                </a:solidFill>
              </a:rPr>
              <a:t>most observations </a:t>
            </a:r>
            <a:r>
              <a:rPr lang="en-GB" dirty="0">
                <a:solidFill>
                  <a:schemeClr val="bg1"/>
                </a:solidFill>
              </a:rPr>
              <a:t>of species, followed by </a:t>
            </a:r>
            <a:r>
              <a:rPr lang="en-GB" dirty="0">
                <a:solidFill>
                  <a:schemeClr val="accent5"/>
                </a:solidFill>
              </a:rPr>
              <a:t>‘Bird’</a:t>
            </a:r>
            <a:r>
              <a:rPr lang="en-GB" dirty="0">
                <a:solidFill>
                  <a:schemeClr val="bg1"/>
                </a:solidFill>
              </a:rPr>
              <a:t>.</a:t>
            </a:r>
          </a:p>
          <a:p>
            <a:endParaRPr lang="en-GB" dirty="0">
              <a:solidFill>
                <a:schemeClr val="bg1"/>
              </a:solidFill>
            </a:endParaRPr>
          </a:p>
          <a:p>
            <a:r>
              <a:rPr lang="en-GB" dirty="0">
                <a:solidFill>
                  <a:schemeClr val="bg1"/>
                </a:solidFill>
              </a:rPr>
              <a:t>The</a:t>
            </a:r>
            <a:r>
              <a:rPr lang="en-GB" dirty="0">
                <a:solidFill>
                  <a:schemeClr val="accent5"/>
                </a:solidFill>
              </a:rPr>
              <a:t> ‘Reptile’ </a:t>
            </a:r>
            <a:r>
              <a:rPr lang="en-GB" dirty="0">
                <a:solidFill>
                  <a:schemeClr val="bg1"/>
                </a:solidFill>
              </a:rPr>
              <a:t>and</a:t>
            </a:r>
            <a:r>
              <a:rPr lang="en-GB" dirty="0">
                <a:solidFill>
                  <a:schemeClr val="accent5"/>
                </a:solidFill>
              </a:rPr>
              <a:t> ‘Amphibian’ </a:t>
            </a:r>
            <a:r>
              <a:rPr lang="en-GB" dirty="0">
                <a:solidFill>
                  <a:schemeClr val="bg1"/>
                </a:solidFill>
              </a:rPr>
              <a:t>categories</a:t>
            </a:r>
            <a:r>
              <a:rPr lang="en-GB" dirty="0">
                <a:solidFill>
                  <a:schemeClr val="accent5"/>
                </a:solidFill>
              </a:rPr>
              <a:t> </a:t>
            </a:r>
            <a:r>
              <a:rPr lang="en-GB" dirty="0">
                <a:solidFill>
                  <a:schemeClr val="bg1"/>
                </a:solidFill>
              </a:rPr>
              <a:t>had the </a:t>
            </a:r>
            <a:r>
              <a:rPr lang="en-GB" b="1" dirty="0">
                <a:solidFill>
                  <a:schemeClr val="bg1"/>
                </a:solidFill>
              </a:rPr>
              <a:t>least observations </a:t>
            </a:r>
            <a:r>
              <a:rPr lang="en-GB" dirty="0">
                <a:solidFill>
                  <a:schemeClr val="bg1"/>
                </a:solidFill>
              </a:rPr>
              <a:t>of species in the complete </a:t>
            </a:r>
            <a:r>
              <a:rPr lang="en-GB" dirty="0" err="1">
                <a:solidFill>
                  <a:schemeClr val="bg1"/>
                </a:solidFill>
              </a:rPr>
              <a:t>dataframe</a:t>
            </a:r>
            <a:r>
              <a:rPr lang="en-GB" dirty="0">
                <a:solidFill>
                  <a:schemeClr val="bg1"/>
                </a:solidFill>
              </a:rPr>
              <a:t>.</a:t>
            </a:r>
          </a:p>
        </p:txBody>
      </p:sp>
    </p:spTree>
    <p:extLst>
      <p:ext uri="{BB962C8B-B14F-4D97-AF65-F5344CB8AC3E}">
        <p14:creationId xmlns:p14="http://schemas.microsoft.com/office/powerpoint/2010/main" val="401786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889B09DA-A751-963E-B76E-DA510B0CFD7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2D3B938-FF6D-E649-4244-D4F2406B9B33}"/>
              </a:ext>
            </a:extLst>
          </p:cNvPr>
          <p:cNvSpPr txBox="1"/>
          <p:nvPr/>
        </p:nvSpPr>
        <p:spPr>
          <a:xfrm>
            <a:off x="2499358" y="1730701"/>
            <a:ext cx="7193280" cy="646331"/>
          </a:xfrm>
          <a:prstGeom prst="rect">
            <a:avLst/>
          </a:prstGeom>
          <a:noFill/>
        </p:spPr>
        <p:txBody>
          <a:bodyPr wrap="square" rtlCol="0">
            <a:spAutoFit/>
          </a:bodyPr>
          <a:lstStyle/>
          <a:p>
            <a:pPr algn="ctr"/>
            <a:r>
              <a:rPr lang="en-GB" dirty="0">
                <a:solidFill>
                  <a:schemeClr val="bg1"/>
                </a:solidFill>
              </a:rPr>
              <a:t>To understand the data better, we analysed the </a:t>
            </a:r>
            <a:r>
              <a:rPr lang="en-GB" b="1" dirty="0">
                <a:solidFill>
                  <a:schemeClr val="bg1"/>
                </a:solidFill>
              </a:rPr>
              <a:t>distribution of species </a:t>
            </a:r>
            <a:r>
              <a:rPr lang="en-GB" dirty="0">
                <a:solidFill>
                  <a:schemeClr val="bg1"/>
                </a:solidFill>
              </a:rPr>
              <a:t>by </a:t>
            </a:r>
            <a:r>
              <a:rPr lang="en-GB" dirty="0">
                <a:solidFill>
                  <a:schemeClr val="accent5"/>
                </a:solidFill>
              </a:rPr>
              <a:t>‘Category’</a:t>
            </a:r>
            <a:r>
              <a:rPr lang="en-GB" dirty="0">
                <a:solidFill>
                  <a:schemeClr val="bg1"/>
                </a:solidFill>
              </a:rPr>
              <a:t>.</a:t>
            </a:r>
          </a:p>
        </p:txBody>
      </p:sp>
      <p:pic>
        <p:nvPicPr>
          <p:cNvPr id="9" name="Picture 8">
            <a:extLst>
              <a:ext uri="{FF2B5EF4-FFF2-40B4-BE49-F238E27FC236}">
                <a16:creationId xmlns:a16="http://schemas.microsoft.com/office/drawing/2014/main" id="{D342979C-791A-CE7B-9585-53C4E153F4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7657" y="2749151"/>
            <a:ext cx="5026328" cy="3463636"/>
          </a:xfrm>
          <a:prstGeom prst="rect">
            <a:avLst/>
          </a:prstGeom>
        </p:spPr>
      </p:pic>
      <p:sp>
        <p:nvSpPr>
          <p:cNvPr id="2" name="TextBox 1">
            <a:extLst>
              <a:ext uri="{FF2B5EF4-FFF2-40B4-BE49-F238E27FC236}">
                <a16:creationId xmlns:a16="http://schemas.microsoft.com/office/drawing/2014/main" id="{FF094EC4-4374-6A95-370D-32A946831D53}"/>
              </a:ext>
            </a:extLst>
          </p:cNvPr>
          <p:cNvSpPr txBox="1"/>
          <p:nvPr/>
        </p:nvSpPr>
        <p:spPr>
          <a:xfrm>
            <a:off x="1397873" y="392869"/>
            <a:ext cx="9396249" cy="954107"/>
          </a:xfrm>
          <a:prstGeom prst="rect">
            <a:avLst/>
          </a:prstGeom>
          <a:noFill/>
        </p:spPr>
        <p:txBody>
          <a:bodyPr wrap="square" rtlCol="0">
            <a:spAutoFit/>
          </a:bodyPr>
          <a:lstStyle/>
          <a:p>
            <a:pPr algn="ctr"/>
            <a:r>
              <a:rPr lang="en-GB" sz="2400" dirty="0">
                <a:solidFill>
                  <a:schemeClr val="bg2"/>
                </a:solidFill>
                <a:latin typeface="+mj-lt"/>
              </a:rPr>
              <a:t>SECTION 2:</a:t>
            </a:r>
          </a:p>
          <a:p>
            <a:pPr algn="ctr"/>
            <a:r>
              <a:rPr lang="en-GB" sz="3200" dirty="0">
                <a:solidFill>
                  <a:schemeClr val="bg2"/>
                </a:solidFill>
                <a:latin typeface="+mj-lt"/>
              </a:rPr>
              <a:t> </a:t>
            </a:r>
            <a:r>
              <a:rPr lang="en-GB" sz="3200" dirty="0">
                <a:solidFill>
                  <a:schemeClr val="bg1"/>
                </a:solidFill>
                <a:latin typeface="+mj-lt"/>
              </a:rPr>
              <a:t>DISTRIBUTION OF SPECIES</a:t>
            </a:r>
          </a:p>
        </p:txBody>
      </p:sp>
      <p:sp>
        <p:nvSpPr>
          <p:cNvPr id="4" name="TextBox 3">
            <a:extLst>
              <a:ext uri="{FF2B5EF4-FFF2-40B4-BE49-F238E27FC236}">
                <a16:creationId xmlns:a16="http://schemas.microsoft.com/office/drawing/2014/main" id="{7146DF26-8045-4495-DB96-601E0B65FFBE}"/>
              </a:ext>
            </a:extLst>
          </p:cNvPr>
          <p:cNvSpPr txBox="1"/>
          <p:nvPr/>
        </p:nvSpPr>
        <p:spPr>
          <a:xfrm>
            <a:off x="6814868" y="3465306"/>
            <a:ext cx="4321834" cy="2031325"/>
          </a:xfrm>
          <a:prstGeom prst="rect">
            <a:avLst/>
          </a:prstGeom>
          <a:noFill/>
        </p:spPr>
        <p:txBody>
          <a:bodyPr wrap="square" rtlCol="0">
            <a:spAutoFit/>
          </a:bodyPr>
          <a:lstStyle/>
          <a:p>
            <a:r>
              <a:rPr lang="en-GB" dirty="0">
                <a:solidFill>
                  <a:schemeClr val="bg1"/>
                </a:solidFill>
              </a:rPr>
              <a:t>The</a:t>
            </a:r>
            <a:r>
              <a:rPr lang="en-GB" dirty="0">
                <a:solidFill>
                  <a:schemeClr val="accent5"/>
                </a:solidFill>
              </a:rPr>
              <a:t> ‘Vascular Plant’ </a:t>
            </a:r>
            <a:r>
              <a:rPr lang="en-GB" dirty="0">
                <a:solidFill>
                  <a:schemeClr val="bg1"/>
                </a:solidFill>
              </a:rPr>
              <a:t>category had by far the </a:t>
            </a:r>
            <a:r>
              <a:rPr lang="en-GB" b="1" dirty="0">
                <a:solidFill>
                  <a:schemeClr val="bg1"/>
                </a:solidFill>
              </a:rPr>
              <a:t>most observations </a:t>
            </a:r>
            <a:r>
              <a:rPr lang="en-GB" dirty="0">
                <a:solidFill>
                  <a:schemeClr val="bg1"/>
                </a:solidFill>
              </a:rPr>
              <a:t>of species, followed by </a:t>
            </a:r>
            <a:r>
              <a:rPr lang="en-GB" dirty="0">
                <a:solidFill>
                  <a:schemeClr val="accent5"/>
                </a:solidFill>
              </a:rPr>
              <a:t>‘Bird’</a:t>
            </a:r>
            <a:r>
              <a:rPr lang="en-GB" dirty="0">
                <a:solidFill>
                  <a:schemeClr val="bg1"/>
                </a:solidFill>
              </a:rPr>
              <a:t>.</a:t>
            </a:r>
          </a:p>
          <a:p>
            <a:endParaRPr lang="en-GB" dirty="0">
              <a:solidFill>
                <a:schemeClr val="bg1"/>
              </a:solidFill>
            </a:endParaRPr>
          </a:p>
          <a:p>
            <a:r>
              <a:rPr lang="en-GB" dirty="0">
                <a:solidFill>
                  <a:schemeClr val="bg1"/>
                </a:solidFill>
              </a:rPr>
              <a:t>The</a:t>
            </a:r>
            <a:r>
              <a:rPr lang="en-GB" dirty="0">
                <a:solidFill>
                  <a:schemeClr val="accent5"/>
                </a:solidFill>
              </a:rPr>
              <a:t> ‘Reptile’ </a:t>
            </a:r>
            <a:r>
              <a:rPr lang="en-GB" dirty="0">
                <a:solidFill>
                  <a:schemeClr val="bg1"/>
                </a:solidFill>
              </a:rPr>
              <a:t>and</a:t>
            </a:r>
            <a:r>
              <a:rPr lang="en-GB" dirty="0">
                <a:solidFill>
                  <a:schemeClr val="accent5"/>
                </a:solidFill>
              </a:rPr>
              <a:t> ‘Amphibian’ </a:t>
            </a:r>
            <a:r>
              <a:rPr lang="en-GB" dirty="0">
                <a:solidFill>
                  <a:schemeClr val="bg1"/>
                </a:solidFill>
              </a:rPr>
              <a:t>categories</a:t>
            </a:r>
            <a:r>
              <a:rPr lang="en-GB" dirty="0">
                <a:solidFill>
                  <a:schemeClr val="accent5"/>
                </a:solidFill>
              </a:rPr>
              <a:t> </a:t>
            </a:r>
            <a:r>
              <a:rPr lang="en-GB" dirty="0">
                <a:solidFill>
                  <a:schemeClr val="bg1"/>
                </a:solidFill>
              </a:rPr>
              <a:t>had the </a:t>
            </a:r>
            <a:r>
              <a:rPr lang="en-GB" b="1" dirty="0">
                <a:solidFill>
                  <a:schemeClr val="bg1"/>
                </a:solidFill>
              </a:rPr>
              <a:t>least observations </a:t>
            </a:r>
            <a:r>
              <a:rPr lang="en-GB" dirty="0">
                <a:solidFill>
                  <a:schemeClr val="bg1"/>
                </a:solidFill>
              </a:rPr>
              <a:t>of species in the complete </a:t>
            </a:r>
            <a:r>
              <a:rPr lang="en-GB" dirty="0" err="1">
                <a:solidFill>
                  <a:schemeClr val="bg1"/>
                </a:solidFill>
              </a:rPr>
              <a:t>dataframe</a:t>
            </a:r>
            <a:r>
              <a:rPr lang="en-GB" dirty="0">
                <a:solidFill>
                  <a:schemeClr val="bg1"/>
                </a:solidFill>
              </a:rPr>
              <a:t>.</a:t>
            </a:r>
          </a:p>
        </p:txBody>
      </p:sp>
      <p:pic>
        <p:nvPicPr>
          <p:cNvPr id="3" name="Picture 2">
            <a:extLst>
              <a:ext uri="{FF2B5EF4-FFF2-40B4-BE49-F238E27FC236}">
                <a16:creationId xmlns:a16="http://schemas.microsoft.com/office/drawing/2014/main" id="{03053DBF-E10D-2AB9-9E3D-D92B36C9A4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06400" y="1577795"/>
            <a:ext cx="5581094" cy="4803216"/>
          </a:xfrm>
          <a:prstGeom prst="rect">
            <a:avLst/>
          </a:prstGeom>
        </p:spPr>
      </p:pic>
      <p:sp>
        <p:nvSpPr>
          <p:cNvPr id="5" name="TextBox 4">
            <a:extLst>
              <a:ext uri="{FF2B5EF4-FFF2-40B4-BE49-F238E27FC236}">
                <a16:creationId xmlns:a16="http://schemas.microsoft.com/office/drawing/2014/main" id="{2D0F38FB-0EF5-6D6A-296E-BDCE75D578C9}"/>
              </a:ext>
            </a:extLst>
          </p:cNvPr>
          <p:cNvSpPr txBox="1"/>
          <p:nvPr/>
        </p:nvSpPr>
        <p:spPr>
          <a:xfrm>
            <a:off x="19376998" y="2686741"/>
            <a:ext cx="4199138" cy="2585323"/>
          </a:xfrm>
          <a:prstGeom prst="rect">
            <a:avLst/>
          </a:prstGeom>
          <a:noFill/>
        </p:spPr>
        <p:txBody>
          <a:bodyPr wrap="square" rtlCol="0">
            <a:spAutoFit/>
          </a:bodyPr>
          <a:lstStyle/>
          <a:p>
            <a:r>
              <a:rPr lang="en-GB" dirty="0">
                <a:solidFill>
                  <a:schemeClr val="bg1"/>
                </a:solidFill>
              </a:rPr>
              <a:t>The distribution of species of each category in each national park is displayed to the left. </a:t>
            </a:r>
            <a:r>
              <a:rPr lang="en-GB" dirty="0">
                <a:solidFill>
                  <a:schemeClr val="accent5"/>
                </a:solidFill>
              </a:rPr>
              <a:t>‘Yellowstone National Park’</a:t>
            </a:r>
            <a:r>
              <a:rPr lang="en-GB" dirty="0">
                <a:solidFill>
                  <a:schemeClr val="bg1"/>
                </a:solidFill>
              </a:rPr>
              <a:t> had the highest count of observations of species in each category.</a:t>
            </a:r>
          </a:p>
          <a:p>
            <a:endParaRPr lang="en-GB" dirty="0"/>
          </a:p>
          <a:p>
            <a:r>
              <a:rPr lang="en-GB" dirty="0">
                <a:solidFill>
                  <a:schemeClr val="bg1"/>
                </a:solidFill>
              </a:rPr>
              <a:t>The </a:t>
            </a:r>
            <a:r>
              <a:rPr lang="en-GB" dirty="0">
                <a:solidFill>
                  <a:schemeClr val="accent5"/>
                </a:solidFill>
              </a:rPr>
              <a:t>‘Vascular Plant’ </a:t>
            </a:r>
            <a:r>
              <a:rPr lang="en-GB" dirty="0">
                <a:solidFill>
                  <a:schemeClr val="bg1"/>
                </a:solidFill>
              </a:rPr>
              <a:t>category has the most observations in all the parks, and the </a:t>
            </a:r>
            <a:r>
              <a:rPr lang="en-GB" dirty="0">
                <a:solidFill>
                  <a:schemeClr val="accent5"/>
                </a:solidFill>
              </a:rPr>
              <a:t>‘Reptile’ </a:t>
            </a:r>
            <a:r>
              <a:rPr lang="en-GB" dirty="0">
                <a:solidFill>
                  <a:schemeClr val="bg1"/>
                </a:solidFill>
              </a:rPr>
              <a:t>category has the least.</a:t>
            </a:r>
          </a:p>
        </p:txBody>
      </p:sp>
    </p:spTree>
    <p:extLst>
      <p:ext uri="{BB962C8B-B14F-4D97-AF65-F5344CB8AC3E}">
        <p14:creationId xmlns:p14="http://schemas.microsoft.com/office/powerpoint/2010/main" val="1306424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FA107DF1-DA9F-A8BB-2729-06EB3D67D64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C56B2FA-074E-DC0D-4508-959B01EDDA1C}"/>
              </a:ext>
            </a:extLst>
          </p:cNvPr>
          <p:cNvSpPr txBox="1"/>
          <p:nvPr/>
        </p:nvSpPr>
        <p:spPr>
          <a:xfrm>
            <a:off x="-9849481" y="1730701"/>
            <a:ext cx="7193280" cy="646331"/>
          </a:xfrm>
          <a:prstGeom prst="rect">
            <a:avLst/>
          </a:prstGeom>
          <a:noFill/>
        </p:spPr>
        <p:txBody>
          <a:bodyPr wrap="square" rtlCol="0">
            <a:spAutoFit/>
          </a:bodyPr>
          <a:lstStyle/>
          <a:p>
            <a:pPr algn="ctr"/>
            <a:r>
              <a:rPr lang="en-GB" dirty="0">
                <a:solidFill>
                  <a:schemeClr val="bg1"/>
                </a:solidFill>
              </a:rPr>
              <a:t>To understand the data better, we analysed the </a:t>
            </a:r>
            <a:r>
              <a:rPr lang="en-GB" b="1" dirty="0">
                <a:solidFill>
                  <a:schemeClr val="bg1"/>
                </a:solidFill>
              </a:rPr>
              <a:t>distribution of species </a:t>
            </a:r>
            <a:r>
              <a:rPr lang="en-GB" dirty="0">
                <a:solidFill>
                  <a:schemeClr val="bg1"/>
                </a:solidFill>
              </a:rPr>
              <a:t>by </a:t>
            </a:r>
            <a:r>
              <a:rPr lang="en-GB" dirty="0">
                <a:solidFill>
                  <a:schemeClr val="accent5"/>
                </a:solidFill>
              </a:rPr>
              <a:t>‘Category’</a:t>
            </a:r>
            <a:r>
              <a:rPr lang="en-GB" dirty="0">
                <a:solidFill>
                  <a:schemeClr val="bg1"/>
                </a:solidFill>
              </a:rPr>
              <a:t>.</a:t>
            </a:r>
          </a:p>
        </p:txBody>
      </p:sp>
      <p:pic>
        <p:nvPicPr>
          <p:cNvPr id="9" name="Picture 8">
            <a:extLst>
              <a:ext uri="{FF2B5EF4-FFF2-40B4-BE49-F238E27FC236}">
                <a16:creationId xmlns:a16="http://schemas.microsoft.com/office/drawing/2014/main" id="{5962C5B5-F666-A50E-3676-57CC530FB6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1182" y="2749151"/>
            <a:ext cx="5026328" cy="3463636"/>
          </a:xfrm>
          <a:prstGeom prst="rect">
            <a:avLst/>
          </a:prstGeom>
        </p:spPr>
      </p:pic>
      <p:pic>
        <p:nvPicPr>
          <p:cNvPr id="13" name="Picture 12">
            <a:extLst>
              <a:ext uri="{FF2B5EF4-FFF2-40B4-BE49-F238E27FC236}">
                <a16:creationId xmlns:a16="http://schemas.microsoft.com/office/drawing/2014/main" id="{7E8B67FF-0019-A8A6-6FD3-FD04F8DBF5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132" y="1577795"/>
            <a:ext cx="5581094" cy="4803216"/>
          </a:xfrm>
          <a:prstGeom prst="rect">
            <a:avLst/>
          </a:prstGeom>
        </p:spPr>
      </p:pic>
      <p:sp>
        <p:nvSpPr>
          <p:cNvPr id="2" name="TextBox 1">
            <a:extLst>
              <a:ext uri="{FF2B5EF4-FFF2-40B4-BE49-F238E27FC236}">
                <a16:creationId xmlns:a16="http://schemas.microsoft.com/office/drawing/2014/main" id="{32C00172-D835-D955-4E6E-A0C07AD73493}"/>
              </a:ext>
            </a:extLst>
          </p:cNvPr>
          <p:cNvSpPr txBox="1"/>
          <p:nvPr/>
        </p:nvSpPr>
        <p:spPr>
          <a:xfrm>
            <a:off x="1397873" y="392869"/>
            <a:ext cx="9396249" cy="954107"/>
          </a:xfrm>
          <a:prstGeom prst="rect">
            <a:avLst/>
          </a:prstGeom>
          <a:noFill/>
        </p:spPr>
        <p:txBody>
          <a:bodyPr wrap="square" rtlCol="0">
            <a:spAutoFit/>
          </a:bodyPr>
          <a:lstStyle/>
          <a:p>
            <a:pPr algn="ctr"/>
            <a:r>
              <a:rPr lang="en-GB" sz="2400" dirty="0">
                <a:solidFill>
                  <a:schemeClr val="bg2"/>
                </a:solidFill>
                <a:latin typeface="+mj-lt"/>
              </a:rPr>
              <a:t>SECTION 2:</a:t>
            </a:r>
          </a:p>
          <a:p>
            <a:pPr algn="ctr"/>
            <a:r>
              <a:rPr lang="en-GB" sz="3200" dirty="0">
                <a:solidFill>
                  <a:schemeClr val="bg2"/>
                </a:solidFill>
                <a:latin typeface="+mj-lt"/>
              </a:rPr>
              <a:t> </a:t>
            </a:r>
            <a:r>
              <a:rPr lang="en-GB" sz="3200" dirty="0">
                <a:solidFill>
                  <a:schemeClr val="bg1"/>
                </a:solidFill>
                <a:latin typeface="+mj-lt"/>
              </a:rPr>
              <a:t>DISTRIBUTION OF SPECIES</a:t>
            </a:r>
          </a:p>
        </p:txBody>
      </p:sp>
      <p:sp>
        <p:nvSpPr>
          <p:cNvPr id="4" name="TextBox 3">
            <a:extLst>
              <a:ext uri="{FF2B5EF4-FFF2-40B4-BE49-F238E27FC236}">
                <a16:creationId xmlns:a16="http://schemas.microsoft.com/office/drawing/2014/main" id="{496C25B8-1345-2367-FE3B-C3602BF81619}"/>
              </a:ext>
            </a:extLst>
          </p:cNvPr>
          <p:cNvSpPr txBox="1"/>
          <p:nvPr/>
        </p:nvSpPr>
        <p:spPr>
          <a:xfrm>
            <a:off x="-5533971" y="3465306"/>
            <a:ext cx="4321834" cy="2031325"/>
          </a:xfrm>
          <a:prstGeom prst="rect">
            <a:avLst/>
          </a:prstGeom>
          <a:noFill/>
        </p:spPr>
        <p:txBody>
          <a:bodyPr wrap="square" rtlCol="0">
            <a:spAutoFit/>
          </a:bodyPr>
          <a:lstStyle/>
          <a:p>
            <a:r>
              <a:rPr lang="en-GB" dirty="0">
                <a:solidFill>
                  <a:schemeClr val="bg1"/>
                </a:solidFill>
              </a:rPr>
              <a:t>The</a:t>
            </a:r>
            <a:r>
              <a:rPr lang="en-GB" dirty="0">
                <a:solidFill>
                  <a:schemeClr val="accent5"/>
                </a:solidFill>
              </a:rPr>
              <a:t> ‘Vascular Plant’ </a:t>
            </a:r>
            <a:r>
              <a:rPr lang="en-GB" dirty="0">
                <a:solidFill>
                  <a:schemeClr val="bg1"/>
                </a:solidFill>
              </a:rPr>
              <a:t>category had by far the </a:t>
            </a:r>
            <a:r>
              <a:rPr lang="en-GB" b="1" dirty="0">
                <a:solidFill>
                  <a:schemeClr val="bg1"/>
                </a:solidFill>
              </a:rPr>
              <a:t>most observations </a:t>
            </a:r>
            <a:r>
              <a:rPr lang="en-GB" dirty="0">
                <a:solidFill>
                  <a:schemeClr val="bg1"/>
                </a:solidFill>
              </a:rPr>
              <a:t>of species, followed by </a:t>
            </a:r>
            <a:r>
              <a:rPr lang="en-GB" dirty="0">
                <a:solidFill>
                  <a:schemeClr val="accent5"/>
                </a:solidFill>
              </a:rPr>
              <a:t>‘Bird’</a:t>
            </a:r>
            <a:r>
              <a:rPr lang="en-GB" dirty="0">
                <a:solidFill>
                  <a:schemeClr val="bg1"/>
                </a:solidFill>
              </a:rPr>
              <a:t>.</a:t>
            </a:r>
          </a:p>
          <a:p>
            <a:endParaRPr lang="en-GB" dirty="0">
              <a:solidFill>
                <a:schemeClr val="bg1"/>
              </a:solidFill>
            </a:endParaRPr>
          </a:p>
          <a:p>
            <a:r>
              <a:rPr lang="en-GB" dirty="0">
                <a:solidFill>
                  <a:schemeClr val="bg1"/>
                </a:solidFill>
              </a:rPr>
              <a:t>The</a:t>
            </a:r>
            <a:r>
              <a:rPr lang="en-GB" dirty="0">
                <a:solidFill>
                  <a:schemeClr val="accent5"/>
                </a:solidFill>
              </a:rPr>
              <a:t> ‘Reptile’ </a:t>
            </a:r>
            <a:r>
              <a:rPr lang="en-GB" dirty="0">
                <a:solidFill>
                  <a:schemeClr val="bg1"/>
                </a:solidFill>
              </a:rPr>
              <a:t>and</a:t>
            </a:r>
            <a:r>
              <a:rPr lang="en-GB" dirty="0">
                <a:solidFill>
                  <a:schemeClr val="accent5"/>
                </a:solidFill>
              </a:rPr>
              <a:t> ‘Amphibian’ </a:t>
            </a:r>
            <a:r>
              <a:rPr lang="en-GB" dirty="0">
                <a:solidFill>
                  <a:schemeClr val="bg1"/>
                </a:solidFill>
              </a:rPr>
              <a:t>categories</a:t>
            </a:r>
            <a:r>
              <a:rPr lang="en-GB" dirty="0">
                <a:solidFill>
                  <a:schemeClr val="accent5"/>
                </a:solidFill>
              </a:rPr>
              <a:t> </a:t>
            </a:r>
            <a:r>
              <a:rPr lang="en-GB" dirty="0">
                <a:solidFill>
                  <a:schemeClr val="bg1"/>
                </a:solidFill>
              </a:rPr>
              <a:t>had the </a:t>
            </a:r>
            <a:r>
              <a:rPr lang="en-GB" b="1" dirty="0">
                <a:solidFill>
                  <a:schemeClr val="bg1"/>
                </a:solidFill>
              </a:rPr>
              <a:t>least observations </a:t>
            </a:r>
            <a:r>
              <a:rPr lang="en-GB" dirty="0">
                <a:solidFill>
                  <a:schemeClr val="bg1"/>
                </a:solidFill>
              </a:rPr>
              <a:t>of species in the complete </a:t>
            </a:r>
            <a:r>
              <a:rPr lang="en-GB" dirty="0" err="1">
                <a:solidFill>
                  <a:schemeClr val="bg1"/>
                </a:solidFill>
              </a:rPr>
              <a:t>dataframe</a:t>
            </a:r>
            <a:r>
              <a:rPr lang="en-GB" dirty="0">
                <a:solidFill>
                  <a:schemeClr val="bg1"/>
                </a:solidFill>
              </a:rPr>
              <a:t>.</a:t>
            </a:r>
          </a:p>
        </p:txBody>
      </p:sp>
      <p:sp>
        <p:nvSpPr>
          <p:cNvPr id="3" name="TextBox 2">
            <a:extLst>
              <a:ext uri="{FF2B5EF4-FFF2-40B4-BE49-F238E27FC236}">
                <a16:creationId xmlns:a16="http://schemas.microsoft.com/office/drawing/2014/main" id="{84267EB2-7A4C-5343-8887-2EAF0C4FC8F7}"/>
              </a:ext>
            </a:extLst>
          </p:cNvPr>
          <p:cNvSpPr txBox="1"/>
          <p:nvPr/>
        </p:nvSpPr>
        <p:spPr>
          <a:xfrm>
            <a:off x="7131730" y="2686741"/>
            <a:ext cx="4199138" cy="2585323"/>
          </a:xfrm>
          <a:prstGeom prst="rect">
            <a:avLst/>
          </a:prstGeom>
          <a:noFill/>
        </p:spPr>
        <p:txBody>
          <a:bodyPr wrap="square" rtlCol="0">
            <a:spAutoFit/>
          </a:bodyPr>
          <a:lstStyle/>
          <a:p>
            <a:r>
              <a:rPr lang="en-GB" dirty="0">
                <a:solidFill>
                  <a:schemeClr val="bg1"/>
                </a:solidFill>
              </a:rPr>
              <a:t>The distribution of species of each category in each national park is displayed to the left. </a:t>
            </a:r>
            <a:r>
              <a:rPr lang="en-GB" dirty="0">
                <a:solidFill>
                  <a:schemeClr val="accent5"/>
                </a:solidFill>
              </a:rPr>
              <a:t>‘Yellowstone National Park’</a:t>
            </a:r>
            <a:r>
              <a:rPr lang="en-GB" dirty="0">
                <a:solidFill>
                  <a:schemeClr val="bg1"/>
                </a:solidFill>
              </a:rPr>
              <a:t> had the highest count of observations of species in each category.</a:t>
            </a:r>
          </a:p>
          <a:p>
            <a:endParaRPr lang="en-GB" dirty="0"/>
          </a:p>
          <a:p>
            <a:r>
              <a:rPr lang="en-GB" dirty="0">
                <a:solidFill>
                  <a:schemeClr val="bg1"/>
                </a:solidFill>
              </a:rPr>
              <a:t>The </a:t>
            </a:r>
            <a:r>
              <a:rPr lang="en-GB" dirty="0">
                <a:solidFill>
                  <a:schemeClr val="accent5"/>
                </a:solidFill>
              </a:rPr>
              <a:t>‘Vascular Plant’ </a:t>
            </a:r>
            <a:r>
              <a:rPr lang="en-GB" dirty="0">
                <a:solidFill>
                  <a:schemeClr val="bg1"/>
                </a:solidFill>
              </a:rPr>
              <a:t>category has the most observations in all the parks, and the </a:t>
            </a:r>
            <a:r>
              <a:rPr lang="en-GB" dirty="0">
                <a:solidFill>
                  <a:schemeClr val="accent5"/>
                </a:solidFill>
              </a:rPr>
              <a:t>‘Reptile’ </a:t>
            </a:r>
            <a:r>
              <a:rPr lang="en-GB" dirty="0">
                <a:solidFill>
                  <a:schemeClr val="bg1"/>
                </a:solidFill>
              </a:rPr>
              <a:t>category has the least.</a:t>
            </a:r>
          </a:p>
        </p:txBody>
      </p:sp>
    </p:spTree>
    <p:extLst>
      <p:ext uri="{BB962C8B-B14F-4D97-AF65-F5344CB8AC3E}">
        <p14:creationId xmlns:p14="http://schemas.microsoft.com/office/powerpoint/2010/main" val="4210153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3" name="Group 12">
            <a:extLst>
              <a:ext uri="{FF2B5EF4-FFF2-40B4-BE49-F238E27FC236}">
                <a16:creationId xmlns:a16="http://schemas.microsoft.com/office/drawing/2014/main" id="{2DCB95DD-806B-5F90-32D1-3195C7E7DE5D}"/>
              </a:ext>
            </a:extLst>
          </p:cNvPr>
          <p:cNvGrpSpPr/>
          <p:nvPr/>
        </p:nvGrpSpPr>
        <p:grpSpPr>
          <a:xfrm>
            <a:off x="0" y="456909"/>
            <a:ext cx="12192000" cy="5839116"/>
            <a:chOff x="0" y="456909"/>
            <a:chExt cx="12192000" cy="5839116"/>
          </a:xfrm>
        </p:grpSpPr>
        <p:sp>
          <p:nvSpPr>
            <p:cNvPr id="9" name="TextBox 8">
              <a:extLst>
                <a:ext uri="{FF2B5EF4-FFF2-40B4-BE49-F238E27FC236}">
                  <a16:creationId xmlns:a16="http://schemas.microsoft.com/office/drawing/2014/main" id="{14009DA4-9A7E-62E0-1515-026601BC5BF9}"/>
                </a:ext>
              </a:extLst>
            </p:cNvPr>
            <p:cNvSpPr txBox="1"/>
            <p:nvPr/>
          </p:nvSpPr>
          <p:spPr>
            <a:xfrm>
              <a:off x="1982062" y="456909"/>
              <a:ext cx="8227875" cy="3693319"/>
            </a:xfrm>
            <a:prstGeom prst="rect">
              <a:avLst/>
            </a:prstGeom>
            <a:noFill/>
          </p:spPr>
          <p:txBody>
            <a:bodyPr wrap="square" rtlCol="0">
              <a:spAutoFit/>
            </a:bodyPr>
            <a:lstStyle/>
            <a:p>
              <a:pPr algn="ctr"/>
              <a:r>
                <a:rPr lang="en-GB" sz="5400" dirty="0">
                  <a:solidFill>
                    <a:schemeClr val="bg1"/>
                  </a:solidFill>
                </a:rPr>
                <a:t>What </a:t>
              </a:r>
              <a:r>
                <a:rPr lang="en-GB" sz="5400" b="1" dirty="0">
                  <a:solidFill>
                    <a:schemeClr val="bg1"/>
                  </a:solidFill>
                </a:rPr>
                <a:t>proportion</a:t>
              </a:r>
              <a:r>
                <a:rPr lang="en-GB" sz="5400" dirty="0">
                  <a:solidFill>
                    <a:schemeClr val="bg1"/>
                  </a:solidFill>
                </a:rPr>
                <a:t> of the species in each category are endangered or have a conservation status?</a:t>
              </a:r>
            </a:p>
            <a:p>
              <a:endParaRPr lang="en-GB" dirty="0"/>
            </a:p>
          </p:txBody>
        </p:sp>
        <p:sp>
          <p:nvSpPr>
            <p:cNvPr id="11" name="Freeform: Shape 10">
              <a:extLst>
                <a:ext uri="{FF2B5EF4-FFF2-40B4-BE49-F238E27FC236}">
                  <a16:creationId xmlns:a16="http://schemas.microsoft.com/office/drawing/2014/main" id="{0F51195B-7AEE-9DDE-0D20-AFFBE6CBCD78}"/>
                </a:ext>
              </a:extLst>
            </p:cNvPr>
            <p:cNvSpPr/>
            <p:nvPr/>
          </p:nvSpPr>
          <p:spPr>
            <a:xfrm>
              <a:off x="0" y="5057775"/>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2" name="Freeform: Shape 11">
              <a:extLst>
                <a:ext uri="{FF2B5EF4-FFF2-40B4-BE49-F238E27FC236}">
                  <a16:creationId xmlns:a16="http://schemas.microsoft.com/office/drawing/2014/main" id="{F8EF5D1B-03B8-3469-DD72-3B232792922A}"/>
                </a:ext>
              </a:extLst>
            </p:cNvPr>
            <p:cNvSpPr/>
            <p:nvPr/>
          </p:nvSpPr>
          <p:spPr>
            <a:xfrm>
              <a:off x="5019675" y="4143375"/>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sp>
        <p:nvSpPr>
          <p:cNvPr id="3" name="TextBox 2">
            <a:extLst>
              <a:ext uri="{FF2B5EF4-FFF2-40B4-BE49-F238E27FC236}">
                <a16:creationId xmlns:a16="http://schemas.microsoft.com/office/drawing/2014/main" id="{232D7644-8B04-43C9-B2C4-2446D3F47940}"/>
              </a:ext>
            </a:extLst>
          </p:cNvPr>
          <p:cNvSpPr txBox="1"/>
          <p:nvPr/>
        </p:nvSpPr>
        <p:spPr>
          <a:xfrm>
            <a:off x="1290320" y="7596654"/>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Tree>
    <p:extLst>
      <p:ext uri="{BB962C8B-B14F-4D97-AF65-F5344CB8AC3E}">
        <p14:creationId xmlns:p14="http://schemas.microsoft.com/office/powerpoint/2010/main" val="4164769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3D4AF0CD-5C62-7388-9E12-F4DEDC705B0C}"/>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FD894DF8-0C4D-521A-BFA4-C7541AFBA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3" name="Group 12">
            <a:extLst>
              <a:ext uri="{FF2B5EF4-FFF2-40B4-BE49-F238E27FC236}">
                <a16:creationId xmlns:a16="http://schemas.microsoft.com/office/drawing/2014/main" id="{91F458EB-2E76-B01E-6010-AAE249E5013C}"/>
              </a:ext>
            </a:extLst>
          </p:cNvPr>
          <p:cNvGrpSpPr/>
          <p:nvPr/>
        </p:nvGrpSpPr>
        <p:grpSpPr>
          <a:xfrm>
            <a:off x="0" y="-6470102"/>
            <a:ext cx="12192000" cy="5839116"/>
            <a:chOff x="0" y="-5400426"/>
            <a:chExt cx="12192000" cy="5839116"/>
          </a:xfrm>
        </p:grpSpPr>
        <p:sp>
          <p:nvSpPr>
            <p:cNvPr id="9" name="TextBox 8">
              <a:extLst>
                <a:ext uri="{FF2B5EF4-FFF2-40B4-BE49-F238E27FC236}">
                  <a16:creationId xmlns:a16="http://schemas.microsoft.com/office/drawing/2014/main" id="{FC6E49FE-61C2-D2CF-C6FD-0100B3525A04}"/>
                </a:ext>
              </a:extLst>
            </p:cNvPr>
            <p:cNvSpPr txBox="1"/>
            <p:nvPr/>
          </p:nvSpPr>
          <p:spPr>
            <a:xfrm>
              <a:off x="1982062" y="-5400426"/>
              <a:ext cx="8227875" cy="3693319"/>
            </a:xfrm>
            <a:prstGeom prst="rect">
              <a:avLst/>
            </a:prstGeom>
            <a:noFill/>
          </p:spPr>
          <p:txBody>
            <a:bodyPr wrap="square" rtlCol="0">
              <a:spAutoFit/>
            </a:bodyPr>
            <a:lstStyle/>
            <a:p>
              <a:pPr algn="ctr"/>
              <a:r>
                <a:rPr lang="en-GB" sz="5400" dirty="0">
                  <a:solidFill>
                    <a:schemeClr val="bg1"/>
                  </a:solidFill>
                </a:rPr>
                <a:t>What </a:t>
              </a:r>
              <a:r>
                <a:rPr lang="en-GB" sz="5400" b="1" dirty="0">
                  <a:solidFill>
                    <a:schemeClr val="bg1"/>
                  </a:solidFill>
                </a:rPr>
                <a:t>proportion</a:t>
              </a:r>
              <a:r>
                <a:rPr lang="en-GB" sz="5400" dirty="0">
                  <a:solidFill>
                    <a:schemeClr val="bg1"/>
                  </a:solidFill>
                </a:rPr>
                <a:t> of the species in each category are endangered or have a conservation status?</a:t>
              </a:r>
            </a:p>
            <a:p>
              <a:endParaRPr lang="en-GB" dirty="0"/>
            </a:p>
          </p:txBody>
        </p:sp>
        <p:sp>
          <p:nvSpPr>
            <p:cNvPr id="11" name="Freeform: Shape 10">
              <a:extLst>
                <a:ext uri="{FF2B5EF4-FFF2-40B4-BE49-F238E27FC236}">
                  <a16:creationId xmlns:a16="http://schemas.microsoft.com/office/drawing/2014/main" id="{0977542C-4417-E093-EBF3-02AD77E261C0}"/>
                </a:ext>
              </a:extLst>
            </p:cNvPr>
            <p:cNvSpPr/>
            <p:nvPr/>
          </p:nvSpPr>
          <p:spPr>
            <a:xfrm>
              <a:off x="0" y="-799560"/>
              <a:ext cx="12192000" cy="361950"/>
            </a:xfrm>
            <a:custGeom>
              <a:avLst/>
              <a:gdLst>
                <a:gd name="csX0" fmla="*/ 6904862 w 12192000"/>
                <a:gd name="csY0" fmla="*/ 0 h 361950"/>
                <a:gd name="csX1" fmla="*/ 12192000 w 12192000"/>
                <a:gd name="csY1" fmla="*/ 0 h 361950"/>
                <a:gd name="csX2" fmla="*/ 12192000 w 12192000"/>
                <a:gd name="csY2" fmla="*/ 361950 h 361950"/>
                <a:gd name="csX3" fmla="*/ 6893068 w 12192000"/>
                <a:gd name="csY3" fmla="*/ 361950 h 361950"/>
                <a:gd name="csX4" fmla="*/ 6904734 w 12192000"/>
                <a:gd name="csY4" fmla="*/ 325092 h 361950"/>
                <a:gd name="csX5" fmla="*/ 6921505 w 12192000"/>
                <a:gd name="csY5" fmla="*/ 161924 h 361950"/>
                <a:gd name="csX6" fmla="*/ 0 w 12192000"/>
                <a:gd name="csY6" fmla="*/ 0 h 361950"/>
                <a:gd name="csX7" fmla="*/ 5287137 w 12192000"/>
                <a:gd name="csY7" fmla="*/ 0 h 361950"/>
                <a:gd name="csX8" fmla="*/ 5270493 w 12192000"/>
                <a:gd name="csY8" fmla="*/ 161924 h 361950"/>
                <a:gd name="csX9" fmla="*/ 5287265 w 12192000"/>
                <a:gd name="csY9" fmla="*/ 325092 h 361950"/>
                <a:gd name="csX10" fmla="*/ 5298931 w 12192000"/>
                <a:gd name="csY10" fmla="*/ 361950 h 361950"/>
                <a:gd name="csX11" fmla="*/ 0 w 12192000"/>
                <a:gd name="csY11" fmla="*/ 361950 h 3619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12192000" h="361950">
                  <a:moveTo>
                    <a:pt x="6904862" y="0"/>
                  </a:moveTo>
                  <a:lnTo>
                    <a:pt x="12192000" y="0"/>
                  </a:lnTo>
                  <a:lnTo>
                    <a:pt x="12192000" y="361950"/>
                  </a:lnTo>
                  <a:lnTo>
                    <a:pt x="6893068" y="361950"/>
                  </a:lnTo>
                  <a:lnTo>
                    <a:pt x="6904734" y="325092"/>
                  </a:lnTo>
                  <a:cubicBezTo>
                    <a:pt x="6915730" y="272387"/>
                    <a:pt x="6921505" y="217817"/>
                    <a:pt x="6921505" y="161924"/>
                  </a:cubicBezTo>
                  <a:close/>
                  <a:moveTo>
                    <a:pt x="0" y="0"/>
                  </a:moveTo>
                  <a:lnTo>
                    <a:pt x="5287137" y="0"/>
                  </a:lnTo>
                  <a:lnTo>
                    <a:pt x="5270493" y="161924"/>
                  </a:lnTo>
                  <a:cubicBezTo>
                    <a:pt x="5270493" y="217817"/>
                    <a:pt x="5276268" y="272387"/>
                    <a:pt x="5287265" y="325092"/>
                  </a:cubicBezTo>
                  <a:lnTo>
                    <a:pt x="5298931" y="361950"/>
                  </a:lnTo>
                  <a:lnTo>
                    <a:pt x="0" y="361950"/>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2" name="Freeform: Shape 11">
              <a:extLst>
                <a:ext uri="{FF2B5EF4-FFF2-40B4-BE49-F238E27FC236}">
                  <a16:creationId xmlns:a16="http://schemas.microsoft.com/office/drawing/2014/main" id="{B6D2A92E-5C0B-2171-7288-E6F1827F345F}"/>
                </a:ext>
              </a:extLst>
            </p:cNvPr>
            <p:cNvSpPr/>
            <p:nvPr/>
          </p:nvSpPr>
          <p:spPr>
            <a:xfrm>
              <a:off x="5019675" y="-1713960"/>
              <a:ext cx="2152650" cy="2152650"/>
            </a:xfrm>
            <a:custGeom>
              <a:avLst/>
              <a:gdLst>
                <a:gd name="csX0" fmla="*/ 1076324 w 2152650"/>
                <a:gd name="csY0" fmla="*/ 304798 h 2152650"/>
                <a:gd name="csX1" fmla="*/ 304798 w 2152650"/>
                <a:gd name="csY1" fmla="*/ 1076324 h 2152650"/>
                <a:gd name="csX2" fmla="*/ 1076324 w 2152650"/>
                <a:gd name="csY2" fmla="*/ 1847850 h 2152650"/>
                <a:gd name="csX3" fmla="*/ 1847850 w 2152650"/>
                <a:gd name="csY3" fmla="*/ 1076324 h 2152650"/>
                <a:gd name="csX4" fmla="*/ 1076324 w 2152650"/>
                <a:gd name="csY4" fmla="*/ 304798 h 2152650"/>
                <a:gd name="csX5" fmla="*/ 1076325 w 2152650"/>
                <a:gd name="csY5" fmla="*/ 0 h 2152650"/>
                <a:gd name="csX6" fmla="*/ 2152650 w 2152650"/>
                <a:gd name="csY6" fmla="*/ 1076325 h 2152650"/>
                <a:gd name="csX7" fmla="*/ 1076325 w 2152650"/>
                <a:gd name="csY7" fmla="*/ 2152650 h 2152650"/>
                <a:gd name="csX8" fmla="*/ 0 w 2152650"/>
                <a:gd name="csY8" fmla="*/ 1076325 h 2152650"/>
                <a:gd name="csX9" fmla="*/ 1076325 w 2152650"/>
                <a:gd name="csY9" fmla="*/ 0 h 21526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Lst>
              <a:rect l="l" t="t" r="r" b="b"/>
              <a:pathLst>
                <a:path w="2152650" h="2152650">
                  <a:moveTo>
                    <a:pt x="1076324" y="304798"/>
                  </a:moveTo>
                  <a:cubicBezTo>
                    <a:pt x="650222" y="304798"/>
                    <a:pt x="304798" y="650222"/>
                    <a:pt x="304798" y="1076324"/>
                  </a:cubicBezTo>
                  <a:cubicBezTo>
                    <a:pt x="304798" y="1502426"/>
                    <a:pt x="650222" y="1847850"/>
                    <a:pt x="1076324" y="1847850"/>
                  </a:cubicBezTo>
                  <a:cubicBezTo>
                    <a:pt x="1502426" y="1847850"/>
                    <a:pt x="1847850" y="1502426"/>
                    <a:pt x="1847850" y="1076324"/>
                  </a:cubicBezTo>
                  <a:cubicBezTo>
                    <a:pt x="1847850" y="650222"/>
                    <a:pt x="1502426" y="304798"/>
                    <a:pt x="1076324" y="304798"/>
                  </a:cubicBezTo>
                  <a:close/>
                  <a:moveTo>
                    <a:pt x="1076325" y="0"/>
                  </a:moveTo>
                  <a:cubicBezTo>
                    <a:pt x="1670763" y="0"/>
                    <a:pt x="2152650" y="481887"/>
                    <a:pt x="2152650" y="1076325"/>
                  </a:cubicBezTo>
                  <a:cubicBezTo>
                    <a:pt x="2152650" y="1670763"/>
                    <a:pt x="1670763" y="2152650"/>
                    <a:pt x="1076325" y="2152650"/>
                  </a:cubicBezTo>
                  <a:cubicBezTo>
                    <a:pt x="481887" y="2152650"/>
                    <a:pt x="0" y="1670763"/>
                    <a:pt x="0" y="1076325"/>
                  </a:cubicBezTo>
                  <a:cubicBezTo>
                    <a:pt x="0" y="481887"/>
                    <a:pt x="481887" y="0"/>
                    <a:pt x="1076325" y="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grpSp>
      <p:sp>
        <p:nvSpPr>
          <p:cNvPr id="3" name="TextBox 2">
            <a:extLst>
              <a:ext uri="{FF2B5EF4-FFF2-40B4-BE49-F238E27FC236}">
                <a16:creationId xmlns:a16="http://schemas.microsoft.com/office/drawing/2014/main" id="{FA7BB75C-DE9E-6021-AA30-DD4A4603E849}"/>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4" name="Picture 3">
            <a:extLst>
              <a:ext uri="{FF2B5EF4-FFF2-40B4-BE49-F238E27FC236}">
                <a16:creationId xmlns:a16="http://schemas.microsoft.com/office/drawing/2014/main" id="{9F43FC95-7402-7B37-21B8-3E0D51395F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5045" y="7751292"/>
            <a:ext cx="7581909" cy="4215027"/>
          </a:xfrm>
          <a:prstGeom prst="rect">
            <a:avLst/>
          </a:prstGeom>
        </p:spPr>
      </p:pic>
    </p:spTree>
    <p:extLst>
      <p:ext uri="{BB962C8B-B14F-4D97-AF65-F5344CB8AC3E}">
        <p14:creationId xmlns:p14="http://schemas.microsoft.com/office/powerpoint/2010/main" val="3872402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DE236811-67AF-761E-F7FC-28BED8C6D17F}"/>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24D14D6F-930A-6DDF-ABC8-BA4B5F315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900E18C8-73FE-9046-1B89-C849942236F8}"/>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4" name="Picture 3">
            <a:extLst>
              <a:ext uri="{FF2B5EF4-FFF2-40B4-BE49-F238E27FC236}">
                <a16:creationId xmlns:a16="http://schemas.microsoft.com/office/drawing/2014/main" id="{8DC27D3F-46A0-EE96-81E0-B720207059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5045" y="1977962"/>
            <a:ext cx="7581909" cy="4215027"/>
          </a:xfrm>
          <a:prstGeom prst="rect">
            <a:avLst/>
          </a:prstGeom>
        </p:spPr>
      </p:pic>
    </p:spTree>
    <p:extLst>
      <p:ext uri="{BB962C8B-B14F-4D97-AF65-F5344CB8AC3E}">
        <p14:creationId xmlns:p14="http://schemas.microsoft.com/office/powerpoint/2010/main" val="2412461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D877797D-0E19-7667-9ED8-A6FA89E5D047}"/>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DE2D3160-EF7C-4936-4D1E-DF483F602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2CDBB3A5-D9FF-1B45-119A-06D9319C94C2}"/>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4" name="Picture 3">
            <a:extLst>
              <a:ext uri="{FF2B5EF4-FFF2-40B4-BE49-F238E27FC236}">
                <a16:creationId xmlns:a16="http://schemas.microsoft.com/office/drawing/2014/main" id="{888AC61A-1E08-2828-8013-783BDFF4BF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845" y="2386899"/>
            <a:ext cx="5670555" cy="3152444"/>
          </a:xfrm>
          <a:prstGeom prst="rect">
            <a:avLst/>
          </a:prstGeom>
        </p:spPr>
      </p:pic>
      <p:sp>
        <p:nvSpPr>
          <p:cNvPr id="3" name="TextBox 2">
            <a:extLst>
              <a:ext uri="{FF2B5EF4-FFF2-40B4-BE49-F238E27FC236}">
                <a16:creationId xmlns:a16="http://schemas.microsoft.com/office/drawing/2014/main" id="{9299B23A-57BE-7C64-FF6C-173DCFF9DD74}"/>
              </a:ext>
            </a:extLst>
          </p:cNvPr>
          <p:cNvSpPr txBox="1"/>
          <p:nvPr/>
        </p:nvSpPr>
        <p:spPr>
          <a:xfrm>
            <a:off x="7030720" y="1977962"/>
            <a:ext cx="4735835" cy="3970318"/>
          </a:xfrm>
          <a:prstGeom prst="rect">
            <a:avLst/>
          </a:prstGeom>
          <a:noFill/>
        </p:spPr>
        <p:txBody>
          <a:bodyPr wrap="square" rtlCol="0">
            <a:spAutoFit/>
          </a:bodyPr>
          <a:lstStyle/>
          <a:p>
            <a:r>
              <a:rPr lang="en-GB" dirty="0">
                <a:solidFill>
                  <a:schemeClr val="bg1"/>
                </a:solidFill>
              </a:rPr>
              <a:t>The chart to the left visualises the </a:t>
            </a:r>
            <a:r>
              <a:rPr lang="en-GB" b="1" dirty="0">
                <a:solidFill>
                  <a:schemeClr val="bg1"/>
                </a:solidFill>
              </a:rPr>
              <a:t>proportion</a:t>
            </a:r>
            <a:r>
              <a:rPr lang="en-GB" dirty="0">
                <a:solidFill>
                  <a:schemeClr val="bg1"/>
                </a:solidFill>
              </a:rPr>
              <a:t> of species of each conservation status in each category.</a:t>
            </a:r>
          </a:p>
          <a:p>
            <a:endParaRPr lang="en-GB" dirty="0">
              <a:solidFill>
                <a:schemeClr val="bg1"/>
              </a:solidFill>
            </a:endParaRPr>
          </a:p>
          <a:p>
            <a:r>
              <a:rPr lang="en-GB" dirty="0">
                <a:solidFill>
                  <a:schemeClr val="bg1"/>
                </a:solidFill>
              </a:rPr>
              <a:t>The </a:t>
            </a:r>
            <a:r>
              <a:rPr lang="en-GB" dirty="0">
                <a:solidFill>
                  <a:schemeClr val="accent5"/>
                </a:solidFill>
              </a:rPr>
              <a:t>‘Nonvascular Plant’ </a:t>
            </a:r>
            <a:r>
              <a:rPr lang="en-GB" dirty="0">
                <a:solidFill>
                  <a:schemeClr val="bg1"/>
                </a:solidFill>
              </a:rPr>
              <a:t>and </a:t>
            </a:r>
            <a:r>
              <a:rPr lang="en-GB" dirty="0">
                <a:solidFill>
                  <a:schemeClr val="accent5"/>
                </a:solidFill>
              </a:rPr>
              <a:t>‘Reptile’ </a:t>
            </a:r>
            <a:r>
              <a:rPr lang="en-GB" dirty="0">
                <a:solidFill>
                  <a:schemeClr val="bg1"/>
                </a:solidFill>
              </a:rPr>
              <a:t>categories do not appear to have any </a:t>
            </a:r>
            <a:r>
              <a:rPr lang="en-GB" dirty="0">
                <a:solidFill>
                  <a:schemeClr val="accent5"/>
                </a:solidFill>
              </a:rPr>
              <a:t>‘Endangered’</a:t>
            </a:r>
            <a:r>
              <a:rPr lang="en-GB" dirty="0">
                <a:solidFill>
                  <a:schemeClr val="bg1"/>
                </a:solidFill>
              </a:rPr>
              <a:t> species.</a:t>
            </a:r>
          </a:p>
          <a:p>
            <a:endParaRPr lang="en-GB" dirty="0">
              <a:solidFill>
                <a:schemeClr val="bg1"/>
              </a:solidFill>
            </a:endParaRPr>
          </a:p>
          <a:p>
            <a:r>
              <a:rPr lang="en-GB" dirty="0">
                <a:solidFill>
                  <a:schemeClr val="bg1"/>
                </a:solidFill>
              </a:rPr>
              <a:t>The </a:t>
            </a:r>
            <a:r>
              <a:rPr lang="en-GB" dirty="0">
                <a:solidFill>
                  <a:schemeClr val="accent5"/>
                </a:solidFill>
              </a:rPr>
              <a:t>‘Bird’ </a:t>
            </a:r>
            <a:r>
              <a:rPr lang="en-GB" dirty="0">
                <a:solidFill>
                  <a:schemeClr val="bg1"/>
                </a:solidFill>
              </a:rPr>
              <a:t>category  is the only category with species </a:t>
            </a:r>
            <a:r>
              <a:rPr lang="en-GB" dirty="0">
                <a:solidFill>
                  <a:schemeClr val="accent5"/>
                </a:solidFill>
              </a:rPr>
              <a:t>‘In Recovery’</a:t>
            </a:r>
            <a:r>
              <a:rPr lang="en-GB" dirty="0">
                <a:solidFill>
                  <a:schemeClr val="bg1"/>
                </a:solidFill>
              </a:rPr>
              <a:t>.</a:t>
            </a:r>
          </a:p>
          <a:p>
            <a:endParaRPr lang="en-GB" dirty="0">
              <a:solidFill>
                <a:schemeClr val="bg1"/>
              </a:solidFill>
            </a:endParaRPr>
          </a:p>
          <a:p>
            <a:r>
              <a:rPr lang="en-GB" dirty="0">
                <a:solidFill>
                  <a:schemeClr val="bg1"/>
                </a:solidFill>
              </a:rPr>
              <a:t>The </a:t>
            </a:r>
            <a:r>
              <a:rPr lang="en-GB" dirty="0">
                <a:solidFill>
                  <a:schemeClr val="accent5"/>
                </a:solidFill>
              </a:rPr>
              <a:t>’Mammal’ </a:t>
            </a:r>
            <a:r>
              <a:rPr lang="en-GB" dirty="0">
                <a:solidFill>
                  <a:schemeClr val="bg1"/>
                </a:solidFill>
              </a:rPr>
              <a:t>category has the most </a:t>
            </a:r>
            <a:r>
              <a:rPr lang="en-GB" dirty="0">
                <a:solidFill>
                  <a:schemeClr val="accent5"/>
                </a:solidFill>
              </a:rPr>
              <a:t>‘Endangered’ </a:t>
            </a:r>
            <a:r>
              <a:rPr lang="en-GB" dirty="0">
                <a:solidFill>
                  <a:schemeClr val="bg1"/>
                </a:solidFill>
              </a:rPr>
              <a:t>species out of all the categories and appears to be </a:t>
            </a:r>
            <a:r>
              <a:rPr lang="en-GB" b="1" dirty="0">
                <a:solidFill>
                  <a:schemeClr val="bg1"/>
                </a:solidFill>
              </a:rPr>
              <a:t>under the most threat</a:t>
            </a:r>
            <a:r>
              <a:rPr lang="en-GB" dirty="0">
                <a:solidFill>
                  <a:schemeClr val="bg1"/>
                </a:solidFill>
              </a:rPr>
              <a:t>.</a:t>
            </a:r>
          </a:p>
        </p:txBody>
      </p:sp>
    </p:spTree>
    <p:extLst>
      <p:ext uri="{BB962C8B-B14F-4D97-AF65-F5344CB8AC3E}">
        <p14:creationId xmlns:p14="http://schemas.microsoft.com/office/powerpoint/2010/main" val="857439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5AA9DA2F-7E1A-163C-44E3-4E8BD5A98984}"/>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58536794-46D2-E73B-215D-19AA0CB54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F71E76D4-B0C4-F0F4-68CC-9F484007AFB4}"/>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4" name="Picture 3">
            <a:extLst>
              <a:ext uri="{FF2B5EF4-FFF2-40B4-BE49-F238E27FC236}">
                <a16:creationId xmlns:a16="http://schemas.microsoft.com/office/drawing/2014/main" id="{2F97BA05-61B7-863D-E0E5-84C54BFC7D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1635" y="2386899"/>
            <a:ext cx="5670555" cy="3152444"/>
          </a:xfrm>
          <a:prstGeom prst="rect">
            <a:avLst/>
          </a:prstGeom>
        </p:spPr>
      </p:pic>
      <p:sp>
        <p:nvSpPr>
          <p:cNvPr id="3" name="TextBox 2">
            <a:extLst>
              <a:ext uri="{FF2B5EF4-FFF2-40B4-BE49-F238E27FC236}">
                <a16:creationId xmlns:a16="http://schemas.microsoft.com/office/drawing/2014/main" id="{699216BB-367B-345B-00F6-0AB18A722533}"/>
              </a:ext>
            </a:extLst>
          </p:cNvPr>
          <p:cNvSpPr txBox="1"/>
          <p:nvPr/>
        </p:nvSpPr>
        <p:spPr>
          <a:xfrm>
            <a:off x="12983080" y="1977962"/>
            <a:ext cx="4735835" cy="3970318"/>
          </a:xfrm>
          <a:prstGeom prst="rect">
            <a:avLst/>
          </a:prstGeom>
          <a:noFill/>
        </p:spPr>
        <p:txBody>
          <a:bodyPr wrap="square" rtlCol="0">
            <a:spAutoFit/>
          </a:bodyPr>
          <a:lstStyle/>
          <a:p>
            <a:r>
              <a:rPr lang="en-GB" dirty="0">
                <a:solidFill>
                  <a:schemeClr val="bg1"/>
                </a:solidFill>
              </a:rPr>
              <a:t>The chart to the left visualises the </a:t>
            </a:r>
            <a:r>
              <a:rPr lang="en-GB" b="1" dirty="0">
                <a:solidFill>
                  <a:schemeClr val="bg1"/>
                </a:solidFill>
              </a:rPr>
              <a:t>proportion</a:t>
            </a:r>
            <a:r>
              <a:rPr lang="en-GB" dirty="0">
                <a:solidFill>
                  <a:schemeClr val="bg1"/>
                </a:solidFill>
              </a:rPr>
              <a:t> of species of each conservation status in each category.</a:t>
            </a:r>
          </a:p>
          <a:p>
            <a:endParaRPr lang="en-GB" dirty="0">
              <a:solidFill>
                <a:schemeClr val="bg1"/>
              </a:solidFill>
            </a:endParaRPr>
          </a:p>
          <a:p>
            <a:r>
              <a:rPr lang="en-GB" dirty="0">
                <a:solidFill>
                  <a:schemeClr val="bg1"/>
                </a:solidFill>
              </a:rPr>
              <a:t>The </a:t>
            </a:r>
            <a:r>
              <a:rPr lang="en-GB" dirty="0">
                <a:solidFill>
                  <a:schemeClr val="accent5"/>
                </a:solidFill>
              </a:rPr>
              <a:t>‘Nonvascular Plant’ </a:t>
            </a:r>
            <a:r>
              <a:rPr lang="en-GB" dirty="0">
                <a:solidFill>
                  <a:schemeClr val="bg1"/>
                </a:solidFill>
              </a:rPr>
              <a:t>and </a:t>
            </a:r>
            <a:r>
              <a:rPr lang="en-GB" dirty="0">
                <a:solidFill>
                  <a:schemeClr val="accent5"/>
                </a:solidFill>
              </a:rPr>
              <a:t>‘Reptile’ </a:t>
            </a:r>
            <a:r>
              <a:rPr lang="en-GB" dirty="0">
                <a:solidFill>
                  <a:schemeClr val="bg1"/>
                </a:solidFill>
              </a:rPr>
              <a:t>categories do not appear to have any </a:t>
            </a:r>
            <a:r>
              <a:rPr lang="en-GB" dirty="0">
                <a:solidFill>
                  <a:schemeClr val="accent5"/>
                </a:solidFill>
              </a:rPr>
              <a:t>‘Endangered’</a:t>
            </a:r>
            <a:r>
              <a:rPr lang="en-GB" dirty="0">
                <a:solidFill>
                  <a:schemeClr val="bg1"/>
                </a:solidFill>
              </a:rPr>
              <a:t> species.</a:t>
            </a:r>
          </a:p>
          <a:p>
            <a:endParaRPr lang="en-GB" dirty="0">
              <a:solidFill>
                <a:schemeClr val="bg1"/>
              </a:solidFill>
            </a:endParaRPr>
          </a:p>
          <a:p>
            <a:r>
              <a:rPr lang="en-GB" dirty="0">
                <a:solidFill>
                  <a:schemeClr val="bg1"/>
                </a:solidFill>
              </a:rPr>
              <a:t>The </a:t>
            </a:r>
            <a:r>
              <a:rPr lang="en-GB" dirty="0">
                <a:solidFill>
                  <a:schemeClr val="accent5"/>
                </a:solidFill>
              </a:rPr>
              <a:t>‘Bird’ </a:t>
            </a:r>
            <a:r>
              <a:rPr lang="en-GB" dirty="0">
                <a:solidFill>
                  <a:schemeClr val="bg1"/>
                </a:solidFill>
              </a:rPr>
              <a:t>category  is the only category with species </a:t>
            </a:r>
            <a:r>
              <a:rPr lang="en-GB" dirty="0">
                <a:solidFill>
                  <a:schemeClr val="accent5"/>
                </a:solidFill>
              </a:rPr>
              <a:t>‘In Recovery’</a:t>
            </a:r>
            <a:r>
              <a:rPr lang="en-GB" dirty="0">
                <a:solidFill>
                  <a:schemeClr val="bg1"/>
                </a:solidFill>
              </a:rPr>
              <a:t>.</a:t>
            </a:r>
          </a:p>
          <a:p>
            <a:endParaRPr lang="en-GB" dirty="0">
              <a:solidFill>
                <a:schemeClr val="bg1"/>
              </a:solidFill>
            </a:endParaRPr>
          </a:p>
          <a:p>
            <a:r>
              <a:rPr lang="en-GB" dirty="0">
                <a:solidFill>
                  <a:schemeClr val="bg1"/>
                </a:solidFill>
              </a:rPr>
              <a:t>The </a:t>
            </a:r>
            <a:r>
              <a:rPr lang="en-GB" dirty="0">
                <a:solidFill>
                  <a:schemeClr val="accent5"/>
                </a:solidFill>
              </a:rPr>
              <a:t>’Mammal’ </a:t>
            </a:r>
            <a:r>
              <a:rPr lang="en-GB" dirty="0">
                <a:solidFill>
                  <a:schemeClr val="bg1"/>
                </a:solidFill>
              </a:rPr>
              <a:t>category has the most </a:t>
            </a:r>
            <a:r>
              <a:rPr lang="en-GB" dirty="0">
                <a:solidFill>
                  <a:schemeClr val="accent5"/>
                </a:solidFill>
              </a:rPr>
              <a:t>‘Endangered’ </a:t>
            </a:r>
            <a:r>
              <a:rPr lang="en-GB" dirty="0">
                <a:solidFill>
                  <a:schemeClr val="bg1"/>
                </a:solidFill>
              </a:rPr>
              <a:t>species out of all the categories and appears to be </a:t>
            </a:r>
            <a:r>
              <a:rPr lang="en-GB" b="1" dirty="0">
                <a:solidFill>
                  <a:schemeClr val="bg1"/>
                </a:solidFill>
              </a:rPr>
              <a:t>under the most threat</a:t>
            </a:r>
            <a:r>
              <a:rPr lang="en-GB" dirty="0">
                <a:solidFill>
                  <a:schemeClr val="bg1"/>
                </a:solidFill>
              </a:rPr>
              <a:t>.</a:t>
            </a:r>
          </a:p>
        </p:txBody>
      </p:sp>
      <p:pic>
        <p:nvPicPr>
          <p:cNvPr id="6" name="Picture 5">
            <a:extLst>
              <a:ext uri="{FF2B5EF4-FFF2-40B4-BE49-F238E27FC236}">
                <a16:creationId xmlns:a16="http://schemas.microsoft.com/office/drawing/2014/main" id="{E82210AA-F678-0B3E-819D-7C5D52B18F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00326" y="7698827"/>
            <a:ext cx="7991347" cy="4487169"/>
          </a:xfrm>
          <a:prstGeom prst="rect">
            <a:avLst/>
          </a:prstGeom>
        </p:spPr>
      </p:pic>
    </p:spTree>
    <p:extLst>
      <p:ext uri="{BB962C8B-B14F-4D97-AF65-F5344CB8AC3E}">
        <p14:creationId xmlns:p14="http://schemas.microsoft.com/office/powerpoint/2010/main" val="2605050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0E276B50-1873-192B-2025-2F70205C8E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0B83BF-77C6-EB63-9662-40CBFFAAB055}"/>
              </a:ext>
            </a:extLst>
          </p:cNvPr>
          <p:cNvSpPr>
            <a:spLocks noGrp="1"/>
          </p:cNvSpPr>
          <p:nvPr>
            <p:ph type="title"/>
          </p:nvPr>
        </p:nvSpPr>
        <p:spPr>
          <a:xfrm>
            <a:off x="3933645" y="2875006"/>
            <a:ext cx="5810251" cy="1107987"/>
          </a:xfrm>
        </p:spPr>
        <p:txBody>
          <a:bodyPr/>
          <a:lstStyle/>
          <a:p>
            <a:r>
              <a:rPr lang="en-GB" sz="6000" dirty="0">
                <a:solidFill>
                  <a:schemeClr val="bg1"/>
                </a:solidFill>
              </a:rPr>
              <a:t>INTRODUCTION</a:t>
            </a:r>
            <a:endParaRPr lang="en-GB" dirty="0">
              <a:solidFill>
                <a:schemeClr val="bg1"/>
              </a:solidFill>
            </a:endParaRPr>
          </a:p>
        </p:txBody>
      </p:sp>
      <p:grpSp>
        <p:nvGrpSpPr>
          <p:cNvPr id="6" name="Group 5">
            <a:extLst>
              <a:ext uri="{FF2B5EF4-FFF2-40B4-BE49-F238E27FC236}">
                <a16:creationId xmlns:a16="http://schemas.microsoft.com/office/drawing/2014/main" id="{0EC05377-78DC-2BA6-3783-4ADA4A59D0BA}"/>
              </a:ext>
            </a:extLst>
          </p:cNvPr>
          <p:cNvGrpSpPr/>
          <p:nvPr/>
        </p:nvGrpSpPr>
        <p:grpSpPr>
          <a:xfrm>
            <a:off x="2571751" y="2875006"/>
            <a:ext cx="1107991" cy="1107987"/>
            <a:chOff x="2371725" y="2426589"/>
            <a:chExt cx="2004829" cy="2004822"/>
          </a:xfrm>
        </p:grpSpPr>
        <p:sp>
          <p:nvSpPr>
            <p:cNvPr id="3" name="Oval 2">
              <a:extLst>
                <a:ext uri="{FF2B5EF4-FFF2-40B4-BE49-F238E27FC236}">
                  <a16:creationId xmlns:a16="http://schemas.microsoft.com/office/drawing/2014/main" id="{137264EF-A1FC-54D7-5241-1CECEC17A317}"/>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5" name="Graphic 4" descr="Document with solid fill">
              <a:extLst>
                <a:ext uri="{FF2B5EF4-FFF2-40B4-BE49-F238E27FC236}">
                  <a16:creationId xmlns:a16="http://schemas.microsoft.com/office/drawing/2014/main" id="{C4A4F699-ABF5-BEB8-D95E-1DC72DC248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7" name="Straight Connector 6">
            <a:extLst>
              <a:ext uri="{FF2B5EF4-FFF2-40B4-BE49-F238E27FC236}">
                <a16:creationId xmlns:a16="http://schemas.microsoft.com/office/drawing/2014/main" id="{BB1EEECA-9314-CE02-1BE3-61DFB7C0897B}"/>
              </a:ext>
            </a:extLst>
          </p:cNvPr>
          <p:cNvCxnSpPr/>
          <p:nvPr/>
        </p:nvCxnSpPr>
        <p:spPr>
          <a:xfrm>
            <a:off x="333375" y="7067549"/>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0710377"/>
      </p:ext>
    </p:extLst>
  </p:cSld>
  <p:clrMapOvr>
    <a:masterClrMapping/>
  </p:clrMapOvr>
  <mc:AlternateContent xmlns:mc="http://schemas.openxmlformats.org/markup-compatibility/2006" xmlns:p14="http://schemas.microsoft.com/office/powerpoint/2010/main">
    <mc:Choice Requires="p14">
      <p:transition spd="slow" p14:dur="1500" advTm="0"/>
    </mc:Choice>
    <mc:Fallback xmlns="">
      <p:transition spd="slow" advTm="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A57761D8-286A-5CAA-BCC5-79512150EC06}"/>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B31A46E2-84DB-C024-63B0-A4C085CF2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EE7E594B-1F6A-4501-16B4-AFCE6BC14556}"/>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6" name="Picture 5">
            <a:extLst>
              <a:ext uri="{FF2B5EF4-FFF2-40B4-BE49-F238E27FC236}">
                <a16:creationId xmlns:a16="http://schemas.microsoft.com/office/drawing/2014/main" id="{0B19B492-EF29-2373-B35A-6C595E701E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0326" y="1858903"/>
            <a:ext cx="7991347" cy="4487169"/>
          </a:xfrm>
          <a:prstGeom prst="rect">
            <a:avLst/>
          </a:prstGeom>
        </p:spPr>
      </p:pic>
      <p:sp>
        <p:nvSpPr>
          <p:cNvPr id="3" name="TextBox 2">
            <a:extLst>
              <a:ext uri="{FF2B5EF4-FFF2-40B4-BE49-F238E27FC236}">
                <a16:creationId xmlns:a16="http://schemas.microsoft.com/office/drawing/2014/main" id="{7FCFFFCE-806E-8FF4-5FAE-A0A3B75DC11B}"/>
              </a:ext>
            </a:extLst>
          </p:cNvPr>
          <p:cNvSpPr txBox="1"/>
          <p:nvPr/>
        </p:nvSpPr>
        <p:spPr>
          <a:xfrm>
            <a:off x="8117823" y="7684888"/>
            <a:ext cx="3688080" cy="1200329"/>
          </a:xfrm>
          <a:prstGeom prst="rect">
            <a:avLst/>
          </a:prstGeom>
          <a:noFill/>
        </p:spPr>
        <p:txBody>
          <a:bodyPr wrap="square" rtlCol="0">
            <a:spAutoFit/>
          </a:bodyPr>
          <a:lstStyle/>
          <a:p>
            <a:pPr algn="ctr"/>
            <a:r>
              <a:rPr lang="en-GB" dirty="0">
                <a:solidFill>
                  <a:schemeClr val="accent5"/>
                </a:solidFill>
              </a:rPr>
              <a:t>‘Fish’ </a:t>
            </a:r>
            <a:r>
              <a:rPr lang="en-GB" dirty="0">
                <a:solidFill>
                  <a:schemeClr val="bg1"/>
                </a:solidFill>
              </a:rPr>
              <a:t>is the most </a:t>
            </a:r>
            <a:r>
              <a:rPr lang="en-GB" dirty="0">
                <a:solidFill>
                  <a:schemeClr val="accent5"/>
                </a:solidFill>
              </a:rPr>
              <a:t>‘Threatened’ </a:t>
            </a:r>
            <a:r>
              <a:rPr lang="en-GB" dirty="0">
                <a:solidFill>
                  <a:schemeClr val="bg1"/>
                </a:solidFill>
              </a:rPr>
              <a:t>category, and </a:t>
            </a:r>
            <a:r>
              <a:rPr lang="en-GB" dirty="0">
                <a:solidFill>
                  <a:schemeClr val="accent5"/>
                </a:solidFill>
              </a:rPr>
              <a:t>‘Mammal’ </a:t>
            </a:r>
            <a:r>
              <a:rPr lang="en-GB" dirty="0">
                <a:solidFill>
                  <a:schemeClr val="bg1"/>
                </a:solidFill>
              </a:rPr>
              <a:t>remains the most </a:t>
            </a:r>
            <a:r>
              <a:rPr lang="en-GB" dirty="0">
                <a:solidFill>
                  <a:schemeClr val="accent5"/>
                </a:solidFill>
              </a:rPr>
              <a:t>‘Endangered’ </a:t>
            </a:r>
            <a:r>
              <a:rPr lang="en-GB" dirty="0">
                <a:solidFill>
                  <a:schemeClr val="bg1"/>
                </a:solidFill>
              </a:rPr>
              <a:t>category in the bar chart.</a:t>
            </a:r>
          </a:p>
        </p:txBody>
      </p:sp>
      <p:sp>
        <p:nvSpPr>
          <p:cNvPr id="4" name="TextBox 3">
            <a:extLst>
              <a:ext uri="{FF2B5EF4-FFF2-40B4-BE49-F238E27FC236}">
                <a16:creationId xmlns:a16="http://schemas.microsoft.com/office/drawing/2014/main" id="{BBF87078-B57E-5F67-3DBA-894059002A03}"/>
              </a:ext>
            </a:extLst>
          </p:cNvPr>
          <p:cNvSpPr txBox="1"/>
          <p:nvPr/>
        </p:nvSpPr>
        <p:spPr>
          <a:xfrm>
            <a:off x="4322253" y="7684887"/>
            <a:ext cx="3547491" cy="1200329"/>
          </a:xfrm>
          <a:prstGeom prst="rect">
            <a:avLst/>
          </a:prstGeom>
          <a:noFill/>
        </p:spPr>
        <p:txBody>
          <a:bodyPr wrap="square" rtlCol="0">
            <a:spAutoFit/>
          </a:bodyPr>
          <a:lstStyle/>
          <a:p>
            <a:pPr algn="ctr"/>
            <a:r>
              <a:rPr lang="en-GB" dirty="0">
                <a:solidFill>
                  <a:schemeClr val="bg1"/>
                </a:solidFill>
              </a:rPr>
              <a:t>From the chart above, it is clear that </a:t>
            </a:r>
            <a:r>
              <a:rPr lang="en-GB" dirty="0">
                <a:solidFill>
                  <a:schemeClr val="accent5"/>
                </a:solidFill>
              </a:rPr>
              <a:t>‘Species of Concern’ </a:t>
            </a:r>
            <a:r>
              <a:rPr lang="en-GB" dirty="0">
                <a:solidFill>
                  <a:schemeClr val="bg1"/>
                </a:solidFill>
              </a:rPr>
              <a:t>has the most categories, with </a:t>
            </a:r>
            <a:r>
              <a:rPr lang="en-GB" dirty="0">
                <a:solidFill>
                  <a:schemeClr val="accent5"/>
                </a:solidFill>
              </a:rPr>
              <a:t>‘Bird’ </a:t>
            </a:r>
            <a:r>
              <a:rPr lang="en-GB" dirty="0">
                <a:solidFill>
                  <a:schemeClr val="bg1"/>
                </a:solidFill>
              </a:rPr>
              <a:t>being the largest.</a:t>
            </a:r>
          </a:p>
        </p:txBody>
      </p:sp>
      <p:sp>
        <p:nvSpPr>
          <p:cNvPr id="5" name="TextBox 4">
            <a:extLst>
              <a:ext uri="{FF2B5EF4-FFF2-40B4-BE49-F238E27FC236}">
                <a16:creationId xmlns:a16="http://schemas.microsoft.com/office/drawing/2014/main" id="{768BD14A-C233-3951-6E0A-0D8442B16E75}"/>
              </a:ext>
            </a:extLst>
          </p:cNvPr>
          <p:cNvSpPr txBox="1"/>
          <p:nvPr/>
        </p:nvSpPr>
        <p:spPr>
          <a:xfrm>
            <a:off x="386097" y="7684888"/>
            <a:ext cx="3688080" cy="1200329"/>
          </a:xfrm>
          <a:prstGeom prst="rect">
            <a:avLst/>
          </a:prstGeom>
          <a:noFill/>
        </p:spPr>
        <p:txBody>
          <a:bodyPr wrap="square" rtlCol="0">
            <a:spAutoFit/>
          </a:bodyPr>
          <a:lstStyle/>
          <a:p>
            <a:pPr algn="ctr"/>
            <a:r>
              <a:rPr lang="en-GB" dirty="0">
                <a:solidFill>
                  <a:schemeClr val="bg1"/>
                </a:solidFill>
              </a:rPr>
              <a:t>By changing the columns of the bar chart, we were able to look at the categories’ conservation statuses from a different angle. </a:t>
            </a:r>
          </a:p>
        </p:txBody>
      </p:sp>
    </p:spTree>
    <p:extLst>
      <p:ext uri="{BB962C8B-B14F-4D97-AF65-F5344CB8AC3E}">
        <p14:creationId xmlns:p14="http://schemas.microsoft.com/office/powerpoint/2010/main" val="2272076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FCF79669-8B66-C275-F876-D7AD1D2459CD}"/>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F3AFA15B-AE6C-D04B-7DE4-4F3D1DE450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BACAED86-31CC-42B9-D557-D85ABC29E08B}"/>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p:nvSpPr>
          <p:cNvPr id="3" name="TextBox 2">
            <a:extLst>
              <a:ext uri="{FF2B5EF4-FFF2-40B4-BE49-F238E27FC236}">
                <a16:creationId xmlns:a16="http://schemas.microsoft.com/office/drawing/2014/main" id="{FEDBC005-5874-0CDC-F168-38854165C3EE}"/>
              </a:ext>
            </a:extLst>
          </p:cNvPr>
          <p:cNvSpPr txBox="1"/>
          <p:nvPr/>
        </p:nvSpPr>
        <p:spPr>
          <a:xfrm>
            <a:off x="8117823" y="7684888"/>
            <a:ext cx="3688080" cy="1200329"/>
          </a:xfrm>
          <a:prstGeom prst="rect">
            <a:avLst/>
          </a:prstGeom>
          <a:noFill/>
        </p:spPr>
        <p:txBody>
          <a:bodyPr wrap="square" rtlCol="0">
            <a:spAutoFit/>
          </a:bodyPr>
          <a:lstStyle/>
          <a:p>
            <a:pPr algn="ctr"/>
            <a:r>
              <a:rPr lang="en-GB" dirty="0">
                <a:solidFill>
                  <a:schemeClr val="accent5"/>
                </a:solidFill>
              </a:rPr>
              <a:t>‘Fish’ </a:t>
            </a:r>
            <a:r>
              <a:rPr lang="en-GB" dirty="0">
                <a:solidFill>
                  <a:schemeClr val="bg1"/>
                </a:solidFill>
              </a:rPr>
              <a:t>is the most </a:t>
            </a:r>
            <a:r>
              <a:rPr lang="en-GB" dirty="0">
                <a:solidFill>
                  <a:schemeClr val="accent5"/>
                </a:solidFill>
              </a:rPr>
              <a:t>‘Threatened’ </a:t>
            </a:r>
            <a:r>
              <a:rPr lang="en-GB" dirty="0">
                <a:solidFill>
                  <a:schemeClr val="bg1"/>
                </a:solidFill>
              </a:rPr>
              <a:t>category, and </a:t>
            </a:r>
            <a:r>
              <a:rPr lang="en-GB" dirty="0">
                <a:solidFill>
                  <a:schemeClr val="accent5"/>
                </a:solidFill>
              </a:rPr>
              <a:t>‘Mammal’ </a:t>
            </a:r>
            <a:r>
              <a:rPr lang="en-GB" dirty="0">
                <a:solidFill>
                  <a:schemeClr val="bg1"/>
                </a:solidFill>
              </a:rPr>
              <a:t>remains the most </a:t>
            </a:r>
            <a:r>
              <a:rPr lang="en-GB" dirty="0">
                <a:solidFill>
                  <a:schemeClr val="accent5"/>
                </a:solidFill>
              </a:rPr>
              <a:t>‘Endangered’ </a:t>
            </a:r>
            <a:r>
              <a:rPr lang="en-GB" dirty="0">
                <a:solidFill>
                  <a:schemeClr val="bg1"/>
                </a:solidFill>
              </a:rPr>
              <a:t>category in the bar chart.</a:t>
            </a:r>
          </a:p>
        </p:txBody>
      </p:sp>
      <p:sp>
        <p:nvSpPr>
          <p:cNvPr id="4" name="TextBox 3">
            <a:extLst>
              <a:ext uri="{FF2B5EF4-FFF2-40B4-BE49-F238E27FC236}">
                <a16:creationId xmlns:a16="http://schemas.microsoft.com/office/drawing/2014/main" id="{86D516CF-ED5D-A2D1-77B9-D3EC967623F7}"/>
              </a:ext>
            </a:extLst>
          </p:cNvPr>
          <p:cNvSpPr txBox="1"/>
          <p:nvPr/>
        </p:nvSpPr>
        <p:spPr>
          <a:xfrm>
            <a:off x="4322253" y="7684887"/>
            <a:ext cx="3547491" cy="1200329"/>
          </a:xfrm>
          <a:prstGeom prst="rect">
            <a:avLst/>
          </a:prstGeom>
          <a:noFill/>
        </p:spPr>
        <p:txBody>
          <a:bodyPr wrap="square" rtlCol="0">
            <a:spAutoFit/>
          </a:bodyPr>
          <a:lstStyle/>
          <a:p>
            <a:pPr algn="ctr"/>
            <a:r>
              <a:rPr lang="en-GB" dirty="0">
                <a:solidFill>
                  <a:schemeClr val="bg1"/>
                </a:solidFill>
              </a:rPr>
              <a:t>From the chart above, it is clear that </a:t>
            </a:r>
            <a:r>
              <a:rPr lang="en-GB" dirty="0">
                <a:solidFill>
                  <a:schemeClr val="accent5"/>
                </a:solidFill>
              </a:rPr>
              <a:t>‘Species of Concern’ </a:t>
            </a:r>
            <a:r>
              <a:rPr lang="en-GB" dirty="0">
                <a:solidFill>
                  <a:schemeClr val="bg1"/>
                </a:solidFill>
              </a:rPr>
              <a:t>has the most categories, with </a:t>
            </a:r>
            <a:r>
              <a:rPr lang="en-GB" dirty="0">
                <a:solidFill>
                  <a:schemeClr val="accent5"/>
                </a:solidFill>
              </a:rPr>
              <a:t>‘Bird’ </a:t>
            </a:r>
            <a:r>
              <a:rPr lang="en-GB" dirty="0">
                <a:solidFill>
                  <a:schemeClr val="bg1"/>
                </a:solidFill>
              </a:rPr>
              <a:t>being the largest.</a:t>
            </a:r>
          </a:p>
        </p:txBody>
      </p:sp>
      <p:pic>
        <p:nvPicPr>
          <p:cNvPr id="7" name="Picture 6">
            <a:extLst>
              <a:ext uri="{FF2B5EF4-FFF2-40B4-BE49-F238E27FC236}">
                <a16:creationId xmlns:a16="http://schemas.microsoft.com/office/drawing/2014/main" id="{D93D8869-ACCF-C2A2-5484-A4A5B9E4DB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0265" y="1625411"/>
            <a:ext cx="5591469" cy="3139629"/>
          </a:xfrm>
          <a:prstGeom prst="rect">
            <a:avLst/>
          </a:prstGeom>
        </p:spPr>
      </p:pic>
      <p:sp>
        <p:nvSpPr>
          <p:cNvPr id="8" name="TextBox 7">
            <a:extLst>
              <a:ext uri="{FF2B5EF4-FFF2-40B4-BE49-F238E27FC236}">
                <a16:creationId xmlns:a16="http://schemas.microsoft.com/office/drawing/2014/main" id="{928DE702-E2E1-F5C3-CB70-EDBBB92684C1}"/>
              </a:ext>
            </a:extLst>
          </p:cNvPr>
          <p:cNvSpPr txBox="1"/>
          <p:nvPr/>
        </p:nvSpPr>
        <p:spPr>
          <a:xfrm>
            <a:off x="386097" y="5043475"/>
            <a:ext cx="3688080" cy="1200329"/>
          </a:xfrm>
          <a:prstGeom prst="rect">
            <a:avLst/>
          </a:prstGeom>
          <a:noFill/>
        </p:spPr>
        <p:txBody>
          <a:bodyPr wrap="square" rtlCol="0">
            <a:spAutoFit/>
          </a:bodyPr>
          <a:lstStyle/>
          <a:p>
            <a:pPr algn="ctr"/>
            <a:r>
              <a:rPr lang="en-GB" dirty="0">
                <a:solidFill>
                  <a:schemeClr val="bg1"/>
                </a:solidFill>
              </a:rPr>
              <a:t>By changing the columns of the bar chart, we were able to look at the categories’ conservation statuses from a different angle. </a:t>
            </a:r>
          </a:p>
        </p:txBody>
      </p:sp>
    </p:spTree>
    <p:extLst>
      <p:ext uri="{BB962C8B-B14F-4D97-AF65-F5344CB8AC3E}">
        <p14:creationId xmlns:p14="http://schemas.microsoft.com/office/powerpoint/2010/main" val="413899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2AF1EC2-524E-236E-5196-D0AC71D6AE80}"/>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5B6F0F51-2154-1F60-73A6-E36CC69460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34107FE0-54F4-8ACC-55E8-F1F999FD5C6D}"/>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p:nvSpPr>
          <p:cNvPr id="3" name="TextBox 2">
            <a:extLst>
              <a:ext uri="{FF2B5EF4-FFF2-40B4-BE49-F238E27FC236}">
                <a16:creationId xmlns:a16="http://schemas.microsoft.com/office/drawing/2014/main" id="{93692196-3DF6-6F5E-7E11-A52530A7389A}"/>
              </a:ext>
            </a:extLst>
          </p:cNvPr>
          <p:cNvSpPr txBox="1"/>
          <p:nvPr/>
        </p:nvSpPr>
        <p:spPr>
          <a:xfrm>
            <a:off x="8117823" y="7684888"/>
            <a:ext cx="3688080" cy="1200329"/>
          </a:xfrm>
          <a:prstGeom prst="rect">
            <a:avLst/>
          </a:prstGeom>
          <a:noFill/>
        </p:spPr>
        <p:txBody>
          <a:bodyPr wrap="square" rtlCol="0">
            <a:spAutoFit/>
          </a:bodyPr>
          <a:lstStyle/>
          <a:p>
            <a:pPr algn="ctr"/>
            <a:r>
              <a:rPr lang="en-GB" dirty="0">
                <a:solidFill>
                  <a:schemeClr val="accent5"/>
                </a:solidFill>
              </a:rPr>
              <a:t>‘Fish’ </a:t>
            </a:r>
            <a:r>
              <a:rPr lang="en-GB" dirty="0">
                <a:solidFill>
                  <a:schemeClr val="bg1"/>
                </a:solidFill>
              </a:rPr>
              <a:t>is the most </a:t>
            </a:r>
            <a:r>
              <a:rPr lang="en-GB" dirty="0">
                <a:solidFill>
                  <a:schemeClr val="accent5"/>
                </a:solidFill>
              </a:rPr>
              <a:t>‘Threatened’ </a:t>
            </a:r>
            <a:r>
              <a:rPr lang="en-GB" dirty="0">
                <a:solidFill>
                  <a:schemeClr val="bg1"/>
                </a:solidFill>
              </a:rPr>
              <a:t>category, and </a:t>
            </a:r>
            <a:r>
              <a:rPr lang="en-GB" dirty="0">
                <a:solidFill>
                  <a:schemeClr val="accent5"/>
                </a:solidFill>
              </a:rPr>
              <a:t>‘Mammal’ </a:t>
            </a:r>
            <a:r>
              <a:rPr lang="en-GB" dirty="0">
                <a:solidFill>
                  <a:schemeClr val="bg1"/>
                </a:solidFill>
              </a:rPr>
              <a:t>remains the most </a:t>
            </a:r>
            <a:r>
              <a:rPr lang="en-GB" dirty="0">
                <a:solidFill>
                  <a:schemeClr val="accent5"/>
                </a:solidFill>
              </a:rPr>
              <a:t>‘Endangered’ </a:t>
            </a:r>
            <a:r>
              <a:rPr lang="en-GB" dirty="0">
                <a:solidFill>
                  <a:schemeClr val="bg1"/>
                </a:solidFill>
              </a:rPr>
              <a:t>category in the bar chart.</a:t>
            </a:r>
          </a:p>
        </p:txBody>
      </p:sp>
      <p:pic>
        <p:nvPicPr>
          <p:cNvPr id="7" name="Picture 6">
            <a:extLst>
              <a:ext uri="{FF2B5EF4-FFF2-40B4-BE49-F238E27FC236}">
                <a16:creationId xmlns:a16="http://schemas.microsoft.com/office/drawing/2014/main" id="{4A587596-BD10-2DBB-B7B8-9C0253E7C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0265" y="1625411"/>
            <a:ext cx="5591469" cy="3139629"/>
          </a:xfrm>
          <a:prstGeom prst="rect">
            <a:avLst/>
          </a:prstGeom>
        </p:spPr>
      </p:pic>
      <p:sp>
        <p:nvSpPr>
          <p:cNvPr id="8" name="TextBox 7">
            <a:extLst>
              <a:ext uri="{FF2B5EF4-FFF2-40B4-BE49-F238E27FC236}">
                <a16:creationId xmlns:a16="http://schemas.microsoft.com/office/drawing/2014/main" id="{6DCFB485-0E41-0B7A-09C2-02AD8254F297}"/>
              </a:ext>
            </a:extLst>
          </p:cNvPr>
          <p:cNvSpPr txBox="1"/>
          <p:nvPr/>
        </p:nvSpPr>
        <p:spPr>
          <a:xfrm>
            <a:off x="386097" y="5043475"/>
            <a:ext cx="3688080" cy="1200329"/>
          </a:xfrm>
          <a:prstGeom prst="rect">
            <a:avLst/>
          </a:prstGeom>
          <a:noFill/>
        </p:spPr>
        <p:txBody>
          <a:bodyPr wrap="square" rtlCol="0">
            <a:spAutoFit/>
          </a:bodyPr>
          <a:lstStyle/>
          <a:p>
            <a:pPr algn="ctr"/>
            <a:r>
              <a:rPr lang="en-GB" dirty="0">
                <a:solidFill>
                  <a:schemeClr val="bg1"/>
                </a:solidFill>
              </a:rPr>
              <a:t>By changing the columns of the bar chart, we were able to look at the categories’ conservation statuses from a different angle. </a:t>
            </a:r>
          </a:p>
        </p:txBody>
      </p:sp>
      <p:sp>
        <p:nvSpPr>
          <p:cNvPr id="5" name="TextBox 4">
            <a:extLst>
              <a:ext uri="{FF2B5EF4-FFF2-40B4-BE49-F238E27FC236}">
                <a16:creationId xmlns:a16="http://schemas.microsoft.com/office/drawing/2014/main" id="{C61B9741-72AF-802B-E83F-9AAA67562662}"/>
              </a:ext>
            </a:extLst>
          </p:cNvPr>
          <p:cNvSpPr txBox="1"/>
          <p:nvPr/>
        </p:nvSpPr>
        <p:spPr>
          <a:xfrm>
            <a:off x="4322253" y="5043474"/>
            <a:ext cx="3547491" cy="1200329"/>
          </a:xfrm>
          <a:prstGeom prst="rect">
            <a:avLst/>
          </a:prstGeom>
          <a:noFill/>
        </p:spPr>
        <p:txBody>
          <a:bodyPr wrap="square" rtlCol="0">
            <a:spAutoFit/>
          </a:bodyPr>
          <a:lstStyle/>
          <a:p>
            <a:pPr algn="ctr"/>
            <a:r>
              <a:rPr lang="en-GB" dirty="0">
                <a:solidFill>
                  <a:schemeClr val="bg1"/>
                </a:solidFill>
              </a:rPr>
              <a:t>From the chart above, it is clear that </a:t>
            </a:r>
            <a:r>
              <a:rPr lang="en-GB" dirty="0">
                <a:solidFill>
                  <a:schemeClr val="accent5"/>
                </a:solidFill>
              </a:rPr>
              <a:t>‘Species of Concern’ </a:t>
            </a:r>
            <a:r>
              <a:rPr lang="en-GB" dirty="0">
                <a:solidFill>
                  <a:schemeClr val="bg1"/>
                </a:solidFill>
              </a:rPr>
              <a:t>has the most categories, with </a:t>
            </a:r>
            <a:r>
              <a:rPr lang="en-GB" dirty="0">
                <a:solidFill>
                  <a:schemeClr val="accent5"/>
                </a:solidFill>
              </a:rPr>
              <a:t>‘Bird’ </a:t>
            </a:r>
            <a:r>
              <a:rPr lang="en-GB" dirty="0">
                <a:solidFill>
                  <a:schemeClr val="bg1"/>
                </a:solidFill>
              </a:rPr>
              <a:t>being the largest.</a:t>
            </a:r>
          </a:p>
        </p:txBody>
      </p:sp>
    </p:spTree>
    <p:extLst>
      <p:ext uri="{BB962C8B-B14F-4D97-AF65-F5344CB8AC3E}">
        <p14:creationId xmlns:p14="http://schemas.microsoft.com/office/powerpoint/2010/main" val="1714896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8169F36A-3D78-59DD-F305-7857BDCC3487}"/>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039D4776-3A7F-57AB-15CA-8B95AE316B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E5349E55-5B70-2A62-47FA-EE2102CBBE6D}"/>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pic>
        <p:nvPicPr>
          <p:cNvPr id="6" name="Picture 5">
            <a:extLst>
              <a:ext uri="{FF2B5EF4-FFF2-40B4-BE49-F238E27FC236}">
                <a16:creationId xmlns:a16="http://schemas.microsoft.com/office/drawing/2014/main" id="{D2334735-A6C2-BDC4-7A6F-F5567EB8F4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0265" y="1625411"/>
            <a:ext cx="5591469" cy="3139629"/>
          </a:xfrm>
          <a:prstGeom prst="rect">
            <a:avLst/>
          </a:prstGeom>
        </p:spPr>
      </p:pic>
      <p:sp>
        <p:nvSpPr>
          <p:cNvPr id="4" name="TextBox 3">
            <a:extLst>
              <a:ext uri="{FF2B5EF4-FFF2-40B4-BE49-F238E27FC236}">
                <a16:creationId xmlns:a16="http://schemas.microsoft.com/office/drawing/2014/main" id="{88CD5F35-19A9-C6CC-2905-FAD4F7D4FB92}"/>
              </a:ext>
            </a:extLst>
          </p:cNvPr>
          <p:cNvSpPr txBox="1"/>
          <p:nvPr/>
        </p:nvSpPr>
        <p:spPr>
          <a:xfrm>
            <a:off x="8117823" y="5043475"/>
            <a:ext cx="3688080" cy="1200329"/>
          </a:xfrm>
          <a:prstGeom prst="rect">
            <a:avLst/>
          </a:prstGeom>
          <a:noFill/>
        </p:spPr>
        <p:txBody>
          <a:bodyPr wrap="square" rtlCol="0">
            <a:spAutoFit/>
          </a:bodyPr>
          <a:lstStyle/>
          <a:p>
            <a:pPr algn="ctr"/>
            <a:r>
              <a:rPr lang="en-GB" dirty="0">
                <a:solidFill>
                  <a:schemeClr val="accent5"/>
                </a:solidFill>
              </a:rPr>
              <a:t>‘Fish’ </a:t>
            </a:r>
            <a:r>
              <a:rPr lang="en-GB" dirty="0">
                <a:solidFill>
                  <a:schemeClr val="bg1"/>
                </a:solidFill>
              </a:rPr>
              <a:t>is the most </a:t>
            </a:r>
            <a:r>
              <a:rPr lang="en-GB" dirty="0">
                <a:solidFill>
                  <a:schemeClr val="accent5"/>
                </a:solidFill>
              </a:rPr>
              <a:t>‘Threatened’ </a:t>
            </a:r>
            <a:r>
              <a:rPr lang="en-GB" dirty="0">
                <a:solidFill>
                  <a:schemeClr val="bg1"/>
                </a:solidFill>
              </a:rPr>
              <a:t>category, and </a:t>
            </a:r>
            <a:r>
              <a:rPr lang="en-GB" dirty="0">
                <a:solidFill>
                  <a:schemeClr val="accent5"/>
                </a:solidFill>
              </a:rPr>
              <a:t>‘Mammal’ </a:t>
            </a:r>
            <a:r>
              <a:rPr lang="en-GB" dirty="0">
                <a:solidFill>
                  <a:schemeClr val="bg1"/>
                </a:solidFill>
              </a:rPr>
              <a:t>remains the most </a:t>
            </a:r>
            <a:r>
              <a:rPr lang="en-GB" dirty="0">
                <a:solidFill>
                  <a:schemeClr val="accent5"/>
                </a:solidFill>
              </a:rPr>
              <a:t>‘Endangered’ </a:t>
            </a:r>
            <a:r>
              <a:rPr lang="en-GB" dirty="0">
                <a:solidFill>
                  <a:schemeClr val="bg1"/>
                </a:solidFill>
              </a:rPr>
              <a:t>category in the bar chart.</a:t>
            </a:r>
          </a:p>
        </p:txBody>
      </p:sp>
      <p:sp>
        <p:nvSpPr>
          <p:cNvPr id="5" name="TextBox 4">
            <a:extLst>
              <a:ext uri="{FF2B5EF4-FFF2-40B4-BE49-F238E27FC236}">
                <a16:creationId xmlns:a16="http://schemas.microsoft.com/office/drawing/2014/main" id="{12F9A522-ED19-73DC-88B3-D39FC6927DA4}"/>
              </a:ext>
            </a:extLst>
          </p:cNvPr>
          <p:cNvSpPr txBox="1"/>
          <p:nvPr/>
        </p:nvSpPr>
        <p:spPr>
          <a:xfrm>
            <a:off x="4322253" y="5043474"/>
            <a:ext cx="3547491" cy="1200329"/>
          </a:xfrm>
          <a:prstGeom prst="rect">
            <a:avLst/>
          </a:prstGeom>
          <a:noFill/>
        </p:spPr>
        <p:txBody>
          <a:bodyPr wrap="square" rtlCol="0">
            <a:spAutoFit/>
          </a:bodyPr>
          <a:lstStyle/>
          <a:p>
            <a:pPr algn="ctr"/>
            <a:r>
              <a:rPr lang="en-GB" dirty="0">
                <a:solidFill>
                  <a:schemeClr val="bg1"/>
                </a:solidFill>
              </a:rPr>
              <a:t>From the chart above, it is clear that </a:t>
            </a:r>
            <a:r>
              <a:rPr lang="en-GB" dirty="0">
                <a:solidFill>
                  <a:schemeClr val="accent5"/>
                </a:solidFill>
              </a:rPr>
              <a:t>‘Species of Concern’ </a:t>
            </a:r>
            <a:r>
              <a:rPr lang="en-GB" dirty="0">
                <a:solidFill>
                  <a:schemeClr val="bg1"/>
                </a:solidFill>
              </a:rPr>
              <a:t>has the most categories, with </a:t>
            </a:r>
            <a:r>
              <a:rPr lang="en-GB" dirty="0">
                <a:solidFill>
                  <a:schemeClr val="accent5"/>
                </a:solidFill>
              </a:rPr>
              <a:t>‘Bird’ </a:t>
            </a:r>
            <a:r>
              <a:rPr lang="en-GB" dirty="0">
                <a:solidFill>
                  <a:schemeClr val="bg1"/>
                </a:solidFill>
              </a:rPr>
              <a:t>being the largest.</a:t>
            </a:r>
          </a:p>
        </p:txBody>
      </p:sp>
      <p:sp>
        <p:nvSpPr>
          <p:cNvPr id="8" name="TextBox 7">
            <a:extLst>
              <a:ext uri="{FF2B5EF4-FFF2-40B4-BE49-F238E27FC236}">
                <a16:creationId xmlns:a16="http://schemas.microsoft.com/office/drawing/2014/main" id="{0FF723DE-8730-B7A1-5D18-B3CE824D8124}"/>
              </a:ext>
            </a:extLst>
          </p:cNvPr>
          <p:cNvSpPr txBox="1"/>
          <p:nvPr/>
        </p:nvSpPr>
        <p:spPr>
          <a:xfrm>
            <a:off x="386097" y="5043475"/>
            <a:ext cx="3688080" cy="1200329"/>
          </a:xfrm>
          <a:prstGeom prst="rect">
            <a:avLst/>
          </a:prstGeom>
          <a:noFill/>
        </p:spPr>
        <p:txBody>
          <a:bodyPr wrap="square" rtlCol="0">
            <a:spAutoFit/>
          </a:bodyPr>
          <a:lstStyle/>
          <a:p>
            <a:pPr algn="ctr"/>
            <a:r>
              <a:rPr lang="en-GB" dirty="0">
                <a:solidFill>
                  <a:schemeClr val="bg1"/>
                </a:solidFill>
              </a:rPr>
              <a:t>By changing the columns of the bar chart, we were able to look at the categories’ conservation statuses from a different angle. </a:t>
            </a:r>
          </a:p>
        </p:txBody>
      </p:sp>
    </p:spTree>
    <p:extLst>
      <p:ext uri="{BB962C8B-B14F-4D97-AF65-F5344CB8AC3E}">
        <p14:creationId xmlns:p14="http://schemas.microsoft.com/office/powerpoint/2010/main" val="564494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B61E0E6-8E14-5C23-7D87-269789F6F4A2}"/>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3F8A552F-57D6-1349-20DD-022C110CEC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410662F7-FCBD-89E3-A5D8-7F0B26770E18}"/>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p:nvSpPr>
          <p:cNvPr id="4" name="TextBox 3">
            <a:extLst>
              <a:ext uri="{FF2B5EF4-FFF2-40B4-BE49-F238E27FC236}">
                <a16:creationId xmlns:a16="http://schemas.microsoft.com/office/drawing/2014/main" id="{2593A7F8-6242-BEAD-9FBC-DCA3CBACF329}"/>
              </a:ext>
            </a:extLst>
          </p:cNvPr>
          <p:cNvSpPr txBox="1"/>
          <p:nvPr/>
        </p:nvSpPr>
        <p:spPr>
          <a:xfrm>
            <a:off x="-4470239" y="5043475"/>
            <a:ext cx="3688080" cy="1200329"/>
          </a:xfrm>
          <a:prstGeom prst="rect">
            <a:avLst/>
          </a:prstGeom>
          <a:noFill/>
        </p:spPr>
        <p:txBody>
          <a:bodyPr wrap="square" rtlCol="0">
            <a:spAutoFit/>
          </a:bodyPr>
          <a:lstStyle/>
          <a:p>
            <a:pPr algn="ctr"/>
            <a:r>
              <a:rPr lang="en-GB" dirty="0">
                <a:solidFill>
                  <a:schemeClr val="accent5"/>
                </a:solidFill>
              </a:rPr>
              <a:t>‘Fish’ </a:t>
            </a:r>
            <a:r>
              <a:rPr lang="en-GB" dirty="0">
                <a:solidFill>
                  <a:schemeClr val="bg1"/>
                </a:solidFill>
              </a:rPr>
              <a:t>is the most </a:t>
            </a:r>
            <a:r>
              <a:rPr lang="en-GB" dirty="0">
                <a:solidFill>
                  <a:schemeClr val="accent5"/>
                </a:solidFill>
              </a:rPr>
              <a:t>‘Threatened’ </a:t>
            </a:r>
            <a:r>
              <a:rPr lang="en-GB" dirty="0">
                <a:solidFill>
                  <a:schemeClr val="bg1"/>
                </a:solidFill>
              </a:rPr>
              <a:t>category, and </a:t>
            </a:r>
            <a:r>
              <a:rPr lang="en-GB" dirty="0">
                <a:solidFill>
                  <a:schemeClr val="accent5"/>
                </a:solidFill>
              </a:rPr>
              <a:t>‘Mammal’ </a:t>
            </a:r>
            <a:r>
              <a:rPr lang="en-GB" dirty="0">
                <a:solidFill>
                  <a:schemeClr val="bg1"/>
                </a:solidFill>
              </a:rPr>
              <a:t>remains the most </a:t>
            </a:r>
            <a:r>
              <a:rPr lang="en-GB" dirty="0">
                <a:solidFill>
                  <a:schemeClr val="accent5"/>
                </a:solidFill>
              </a:rPr>
              <a:t>‘Endangered’ </a:t>
            </a:r>
            <a:r>
              <a:rPr lang="en-GB" dirty="0">
                <a:solidFill>
                  <a:schemeClr val="bg1"/>
                </a:solidFill>
              </a:rPr>
              <a:t>category in the bar chart.</a:t>
            </a:r>
          </a:p>
        </p:txBody>
      </p:sp>
      <p:sp>
        <p:nvSpPr>
          <p:cNvPr id="5" name="TextBox 4">
            <a:extLst>
              <a:ext uri="{FF2B5EF4-FFF2-40B4-BE49-F238E27FC236}">
                <a16:creationId xmlns:a16="http://schemas.microsoft.com/office/drawing/2014/main" id="{897D4E4A-735A-9AD4-1E21-44EDB67163B5}"/>
              </a:ext>
            </a:extLst>
          </p:cNvPr>
          <p:cNvSpPr txBox="1"/>
          <p:nvPr/>
        </p:nvSpPr>
        <p:spPr>
          <a:xfrm>
            <a:off x="-8265809" y="5043474"/>
            <a:ext cx="3547491" cy="1200329"/>
          </a:xfrm>
          <a:prstGeom prst="rect">
            <a:avLst/>
          </a:prstGeom>
          <a:noFill/>
        </p:spPr>
        <p:txBody>
          <a:bodyPr wrap="square" rtlCol="0">
            <a:spAutoFit/>
          </a:bodyPr>
          <a:lstStyle/>
          <a:p>
            <a:pPr algn="ctr"/>
            <a:r>
              <a:rPr lang="en-GB" dirty="0">
                <a:solidFill>
                  <a:schemeClr val="bg1"/>
                </a:solidFill>
              </a:rPr>
              <a:t>From the chart above, it is clear that </a:t>
            </a:r>
            <a:r>
              <a:rPr lang="en-GB" dirty="0">
                <a:solidFill>
                  <a:schemeClr val="accent5"/>
                </a:solidFill>
              </a:rPr>
              <a:t>‘Species of Concern’ </a:t>
            </a:r>
            <a:r>
              <a:rPr lang="en-GB" dirty="0">
                <a:solidFill>
                  <a:schemeClr val="bg1"/>
                </a:solidFill>
              </a:rPr>
              <a:t>has the most categories, with </a:t>
            </a:r>
            <a:r>
              <a:rPr lang="en-GB" dirty="0">
                <a:solidFill>
                  <a:schemeClr val="accent5"/>
                </a:solidFill>
              </a:rPr>
              <a:t>‘Bird’ </a:t>
            </a:r>
            <a:r>
              <a:rPr lang="en-GB" dirty="0">
                <a:solidFill>
                  <a:schemeClr val="bg1"/>
                </a:solidFill>
              </a:rPr>
              <a:t>being the largest.</a:t>
            </a:r>
          </a:p>
        </p:txBody>
      </p:sp>
      <p:sp>
        <p:nvSpPr>
          <p:cNvPr id="8" name="TextBox 7">
            <a:extLst>
              <a:ext uri="{FF2B5EF4-FFF2-40B4-BE49-F238E27FC236}">
                <a16:creationId xmlns:a16="http://schemas.microsoft.com/office/drawing/2014/main" id="{305DD217-DF8B-41DE-F426-DC119E9C7E72}"/>
              </a:ext>
            </a:extLst>
          </p:cNvPr>
          <p:cNvSpPr txBox="1"/>
          <p:nvPr/>
        </p:nvSpPr>
        <p:spPr>
          <a:xfrm>
            <a:off x="-12201965" y="5043475"/>
            <a:ext cx="3688080" cy="1200329"/>
          </a:xfrm>
          <a:prstGeom prst="rect">
            <a:avLst/>
          </a:prstGeom>
          <a:noFill/>
        </p:spPr>
        <p:txBody>
          <a:bodyPr wrap="square" rtlCol="0">
            <a:spAutoFit/>
          </a:bodyPr>
          <a:lstStyle/>
          <a:p>
            <a:pPr algn="ctr"/>
            <a:r>
              <a:rPr lang="en-GB" dirty="0">
                <a:solidFill>
                  <a:schemeClr val="bg1"/>
                </a:solidFill>
              </a:rPr>
              <a:t>By changing the columns of the bar chart, we were able to look at the categories’ conservation statuses from a different angle. </a:t>
            </a:r>
          </a:p>
        </p:txBody>
      </p:sp>
      <p:pic>
        <p:nvPicPr>
          <p:cNvPr id="14" name="Picture 13">
            <a:extLst>
              <a:ext uri="{FF2B5EF4-FFF2-40B4-BE49-F238E27FC236}">
                <a16:creationId xmlns:a16="http://schemas.microsoft.com/office/drawing/2014/main" id="{407FE7EE-1F65-D8BB-FED7-3E5DD387C5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0265" y="2418866"/>
            <a:ext cx="5591469" cy="3139629"/>
          </a:xfrm>
          <a:prstGeom prst="rect">
            <a:avLst/>
          </a:prstGeom>
        </p:spPr>
      </p:pic>
      <p:sp useBgFill="1">
        <p:nvSpPr>
          <p:cNvPr id="15" name="Rectangle 14">
            <a:extLst>
              <a:ext uri="{FF2B5EF4-FFF2-40B4-BE49-F238E27FC236}">
                <a16:creationId xmlns:a16="http://schemas.microsoft.com/office/drawing/2014/main" id="{6C80DA0E-B643-8C91-320D-C3D6FFC2D905}"/>
              </a:ext>
            </a:extLst>
          </p:cNvPr>
          <p:cNvSpPr/>
          <p:nvPr/>
        </p:nvSpPr>
        <p:spPr>
          <a:xfrm>
            <a:off x="-766031" y="1733561"/>
            <a:ext cx="2524050" cy="45102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35380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A40568C-A5ED-285C-A1C9-2C7171A2084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83FC7C8-6780-7ECD-86A4-D29C62CEFF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2528" y="1733561"/>
            <a:ext cx="8032437" cy="4510241"/>
          </a:xfrm>
          <a:prstGeom prst="rect">
            <a:avLst/>
          </a:prstGeom>
        </p:spPr>
      </p:pic>
      <p:sp>
        <p:nvSpPr>
          <p:cNvPr id="10" name="Rectangle 9">
            <a:extLst>
              <a:ext uri="{FF2B5EF4-FFF2-40B4-BE49-F238E27FC236}">
                <a16:creationId xmlns:a16="http://schemas.microsoft.com/office/drawing/2014/main" id="{4FFB1469-710E-BE0E-9C3E-00DBA3F07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3B63826F-AC4F-F742-14F2-D4A18FFCD692}"/>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useBgFill="1">
        <p:nvSpPr>
          <p:cNvPr id="7" name="Rectangle 6">
            <a:extLst>
              <a:ext uri="{FF2B5EF4-FFF2-40B4-BE49-F238E27FC236}">
                <a16:creationId xmlns:a16="http://schemas.microsoft.com/office/drawing/2014/main" id="{9709FF52-099B-D0B1-9FAC-B5D35C981CEC}"/>
              </a:ext>
            </a:extLst>
          </p:cNvPr>
          <p:cNvSpPr/>
          <p:nvPr/>
        </p:nvSpPr>
        <p:spPr>
          <a:xfrm>
            <a:off x="-766031" y="1733561"/>
            <a:ext cx="2524050" cy="45102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9DD8C98F-66C9-038B-489B-7AB7E5699191}"/>
              </a:ext>
            </a:extLst>
          </p:cNvPr>
          <p:cNvSpPr txBox="1"/>
          <p:nvPr/>
        </p:nvSpPr>
        <p:spPr>
          <a:xfrm>
            <a:off x="12958031" y="2557520"/>
            <a:ext cx="4317507" cy="2862322"/>
          </a:xfrm>
          <a:prstGeom prst="rect">
            <a:avLst/>
          </a:prstGeom>
          <a:noFill/>
        </p:spPr>
        <p:txBody>
          <a:bodyPr wrap="square" rtlCol="0">
            <a:spAutoFit/>
          </a:bodyPr>
          <a:lstStyle/>
          <a:p>
            <a:r>
              <a:rPr lang="en-GB" sz="2000" dirty="0">
                <a:solidFill>
                  <a:schemeClr val="bg1"/>
                </a:solidFill>
              </a:rPr>
              <a:t>Since </a:t>
            </a:r>
            <a:r>
              <a:rPr lang="en-GB" sz="2000" dirty="0">
                <a:solidFill>
                  <a:schemeClr val="accent5"/>
                </a:solidFill>
              </a:rPr>
              <a:t>‘Endangered’ </a:t>
            </a:r>
            <a:r>
              <a:rPr lang="en-GB" sz="2000" dirty="0">
                <a:solidFill>
                  <a:schemeClr val="bg1"/>
                </a:solidFill>
              </a:rPr>
              <a:t>species were the primary focus of this project, we investigated the species in the </a:t>
            </a:r>
            <a:r>
              <a:rPr lang="en-GB" sz="2000" dirty="0">
                <a:solidFill>
                  <a:schemeClr val="accent5"/>
                </a:solidFill>
              </a:rPr>
              <a:t>‘Endangered’ </a:t>
            </a:r>
            <a:r>
              <a:rPr lang="en-GB" sz="2000" dirty="0">
                <a:solidFill>
                  <a:schemeClr val="bg1"/>
                </a:solidFill>
              </a:rPr>
              <a:t>column in more depth, analysing each category in turn. We focused on the largest category, </a:t>
            </a:r>
            <a:r>
              <a:rPr lang="en-GB" sz="2000" dirty="0">
                <a:solidFill>
                  <a:schemeClr val="accent5"/>
                </a:solidFill>
              </a:rPr>
              <a:t>‘Mammals’</a:t>
            </a:r>
            <a:r>
              <a:rPr lang="en-GB" sz="2000" dirty="0">
                <a:solidFill>
                  <a:schemeClr val="bg1"/>
                </a:solidFill>
              </a:rPr>
              <a:t>,</a:t>
            </a:r>
            <a:r>
              <a:rPr lang="en-GB" sz="2000" dirty="0">
                <a:solidFill>
                  <a:schemeClr val="accent5"/>
                </a:solidFill>
              </a:rPr>
              <a:t> </a:t>
            </a:r>
            <a:r>
              <a:rPr lang="en-GB" sz="2000" dirty="0">
                <a:solidFill>
                  <a:schemeClr val="bg1"/>
                </a:solidFill>
              </a:rPr>
              <a:t>before looking at the rest in order of which category had more </a:t>
            </a:r>
            <a:r>
              <a:rPr lang="en-GB" sz="2000" dirty="0">
                <a:solidFill>
                  <a:schemeClr val="accent5"/>
                </a:solidFill>
              </a:rPr>
              <a:t>‘Endangered’ </a:t>
            </a:r>
            <a:r>
              <a:rPr lang="en-GB" sz="2000" dirty="0">
                <a:solidFill>
                  <a:schemeClr val="bg1"/>
                </a:solidFill>
              </a:rPr>
              <a:t>species.</a:t>
            </a:r>
          </a:p>
        </p:txBody>
      </p:sp>
    </p:spTree>
    <p:extLst>
      <p:ext uri="{BB962C8B-B14F-4D97-AF65-F5344CB8AC3E}">
        <p14:creationId xmlns:p14="http://schemas.microsoft.com/office/powerpoint/2010/main" val="41889232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F2300075-4B28-81EC-BFB6-A624D2E8E0FE}"/>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DADACF7-960A-07BA-A86E-26EFDA0C52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2528" y="1733561"/>
            <a:ext cx="8032437" cy="4510241"/>
          </a:xfrm>
          <a:prstGeom prst="rect">
            <a:avLst/>
          </a:prstGeom>
        </p:spPr>
      </p:pic>
      <p:sp>
        <p:nvSpPr>
          <p:cNvPr id="10" name="Rectangle 9">
            <a:extLst>
              <a:ext uri="{FF2B5EF4-FFF2-40B4-BE49-F238E27FC236}">
                <a16:creationId xmlns:a16="http://schemas.microsoft.com/office/drawing/2014/main" id="{D7915A38-D6E2-8911-3BC9-6D2C8C1C8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9C6B627C-8633-DC30-9A02-C0690CD99A73}"/>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useBgFill="1">
        <p:nvSpPr>
          <p:cNvPr id="7" name="Rectangle 6">
            <a:extLst>
              <a:ext uri="{FF2B5EF4-FFF2-40B4-BE49-F238E27FC236}">
                <a16:creationId xmlns:a16="http://schemas.microsoft.com/office/drawing/2014/main" id="{BD2C2F07-7E81-5A49-0770-40D50CA3E6B0}"/>
              </a:ext>
            </a:extLst>
          </p:cNvPr>
          <p:cNvSpPr/>
          <p:nvPr/>
        </p:nvSpPr>
        <p:spPr>
          <a:xfrm>
            <a:off x="-766031" y="1733561"/>
            <a:ext cx="2524050" cy="45102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7B56EE99-7EA8-3945-B23A-0F793A51E587}"/>
              </a:ext>
            </a:extLst>
          </p:cNvPr>
          <p:cNvSpPr txBox="1"/>
          <p:nvPr/>
        </p:nvSpPr>
        <p:spPr>
          <a:xfrm>
            <a:off x="6095999" y="2557520"/>
            <a:ext cx="4317507" cy="2862322"/>
          </a:xfrm>
          <a:prstGeom prst="rect">
            <a:avLst/>
          </a:prstGeom>
          <a:noFill/>
        </p:spPr>
        <p:txBody>
          <a:bodyPr wrap="square" rtlCol="0">
            <a:spAutoFit/>
          </a:bodyPr>
          <a:lstStyle/>
          <a:p>
            <a:r>
              <a:rPr lang="en-GB" sz="2000" dirty="0">
                <a:solidFill>
                  <a:schemeClr val="bg1"/>
                </a:solidFill>
              </a:rPr>
              <a:t>Since </a:t>
            </a:r>
            <a:r>
              <a:rPr lang="en-GB" sz="2000" dirty="0">
                <a:solidFill>
                  <a:schemeClr val="accent5"/>
                </a:solidFill>
              </a:rPr>
              <a:t>‘Endangered’ </a:t>
            </a:r>
            <a:r>
              <a:rPr lang="en-GB" sz="2000" dirty="0">
                <a:solidFill>
                  <a:schemeClr val="bg1"/>
                </a:solidFill>
              </a:rPr>
              <a:t>species were the primary focus of this project, we investigated the species in the </a:t>
            </a:r>
            <a:r>
              <a:rPr lang="en-GB" sz="2000" dirty="0">
                <a:solidFill>
                  <a:schemeClr val="accent5"/>
                </a:solidFill>
              </a:rPr>
              <a:t>‘Endangered’ </a:t>
            </a:r>
            <a:r>
              <a:rPr lang="en-GB" sz="2000" dirty="0">
                <a:solidFill>
                  <a:schemeClr val="bg1"/>
                </a:solidFill>
              </a:rPr>
              <a:t>column in more depth, analysing each category in turn. We focused on the largest category, </a:t>
            </a:r>
            <a:r>
              <a:rPr lang="en-GB" sz="2000" dirty="0">
                <a:solidFill>
                  <a:schemeClr val="accent5"/>
                </a:solidFill>
              </a:rPr>
              <a:t>‘Mammals’</a:t>
            </a:r>
            <a:r>
              <a:rPr lang="en-GB" sz="2000" dirty="0">
                <a:solidFill>
                  <a:schemeClr val="bg1"/>
                </a:solidFill>
              </a:rPr>
              <a:t>,</a:t>
            </a:r>
            <a:r>
              <a:rPr lang="en-GB" sz="2000" dirty="0">
                <a:solidFill>
                  <a:schemeClr val="accent5"/>
                </a:solidFill>
              </a:rPr>
              <a:t> </a:t>
            </a:r>
            <a:r>
              <a:rPr lang="en-GB" sz="2000" dirty="0">
                <a:solidFill>
                  <a:schemeClr val="bg1"/>
                </a:solidFill>
              </a:rPr>
              <a:t>before looking at the rest in order of which category had more </a:t>
            </a:r>
            <a:r>
              <a:rPr lang="en-GB" sz="2000" dirty="0">
                <a:solidFill>
                  <a:schemeClr val="accent5"/>
                </a:solidFill>
              </a:rPr>
              <a:t>‘Endangered’ </a:t>
            </a:r>
            <a:r>
              <a:rPr lang="en-GB" sz="2000" dirty="0">
                <a:solidFill>
                  <a:schemeClr val="bg1"/>
                </a:solidFill>
              </a:rPr>
              <a:t>species.</a:t>
            </a:r>
          </a:p>
        </p:txBody>
      </p:sp>
      <p:sp>
        <p:nvSpPr>
          <p:cNvPr id="4" name="TextBox 3">
            <a:extLst>
              <a:ext uri="{FF2B5EF4-FFF2-40B4-BE49-F238E27FC236}">
                <a16:creationId xmlns:a16="http://schemas.microsoft.com/office/drawing/2014/main" id="{68AE2C63-51AC-5A87-7060-D3EEC10109D8}"/>
              </a:ext>
            </a:extLst>
          </p:cNvPr>
          <p:cNvSpPr txBox="1"/>
          <p:nvPr/>
        </p:nvSpPr>
        <p:spPr>
          <a:xfrm>
            <a:off x="1290319" y="7637454"/>
            <a:ext cx="9611359"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a:t>
            </a:r>
          </a:p>
        </p:txBody>
      </p:sp>
    </p:spTree>
    <p:extLst>
      <p:ext uri="{BB962C8B-B14F-4D97-AF65-F5344CB8AC3E}">
        <p14:creationId xmlns:p14="http://schemas.microsoft.com/office/powerpoint/2010/main" val="2780210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486F2EF1-B4B4-75BC-ABBF-3B4B1144902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0F20E33-EEF5-376F-B1F6-F0980CDE99B6}"/>
              </a:ext>
            </a:extLst>
          </p:cNvPr>
          <p:cNvSpPr txBox="1"/>
          <p:nvPr/>
        </p:nvSpPr>
        <p:spPr>
          <a:xfrm>
            <a:off x="-4415162" y="2557520"/>
            <a:ext cx="4317507" cy="2862322"/>
          </a:xfrm>
          <a:prstGeom prst="rect">
            <a:avLst/>
          </a:prstGeom>
          <a:noFill/>
        </p:spPr>
        <p:txBody>
          <a:bodyPr wrap="square" rtlCol="0">
            <a:spAutoFit/>
          </a:bodyPr>
          <a:lstStyle/>
          <a:p>
            <a:r>
              <a:rPr lang="en-GB" sz="2000" dirty="0">
                <a:solidFill>
                  <a:schemeClr val="bg1"/>
                </a:solidFill>
              </a:rPr>
              <a:t>Since </a:t>
            </a:r>
            <a:r>
              <a:rPr lang="en-GB" sz="2000" dirty="0">
                <a:solidFill>
                  <a:schemeClr val="accent5"/>
                </a:solidFill>
              </a:rPr>
              <a:t>‘Endangered’ </a:t>
            </a:r>
            <a:r>
              <a:rPr lang="en-GB" sz="2000" dirty="0">
                <a:solidFill>
                  <a:schemeClr val="bg1"/>
                </a:solidFill>
              </a:rPr>
              <a:t>species were the primary focus of this project, we investigated the species in the </a:t>
            </a:r>
            <a:r>
              <a:rPr lang="en-GB" sz="2000" dirty="0">
                <a:solidFill>
                  <a:schemeClr val="accent5"/>
                </a:solidFill>
              </a:rPr>
              <a:t>‘Endangered’ </a:t>
            </a:r>
            <a:r>
              <a:rPr lang="en-GB" sz="2000" dirty="0">
                <a:solidFill>
                  <a:schemeClr val="bg1"/>
                </a:solidFill>
              </a:rPr>
              <a:t>column in more depth, analysing each category in turn. We focused on the largest category, </a:t>
            </a:r>
            <a:r>
              <a:rPr lang="en-GB" sz="2000" dirty="0">
                <a:solidFill>
                  <a:schemeClr val="accent5"/>
                </a:solidFill>
              </a:rPr>
              <a:t>‘Mammals’</a:t>
            </a:r>
            <a:r>
              <a:rPr lang="en-GB" sz="2000" dirty="0">
                <a:solidFill>
                  <a:schemeClr val="bg1"/>
                </a:solidFill>
              </a:rPr>
              <a:t>,</a:t>
            </a:r>
            <a:r>
              <a:rPr lang="en-GB" sz="2000" dirty="0">
                <a:solidFill>
                  <a:schemeClr val="accent5"/>
                </a:solidFill>
              </a:rPr>
              <a:t> </a:t>
            </a:r>
            <a:r>
              <a:rPr lang="en-GB" sz="2000" dirty="0">
                <a:solidFill>
                  <a:schemeClr val="bg1"/>
                </a:solidFill>
              </a:rPr>
              <a:t>before looking at the rest in order of which category had more </a:t>
            </a:r>
            <a:r>
              <a:rPr lang="en-GB" sz="2000" dirty="0">
                <a:solidFill>
                  <a:schemeClr val="accent5"/>
                </a:solidFill>
              </a:rPr>
              <a:t>‘Endangered’ </a:t>
            </a:r>
            <a:r>
              <a:rPr lang="en-GB" sz="2000" dirty="0">
                <a:solidFill>
                  <a:schemeClr val="bg1"/>
                </a:solidFill>
              </a:rPr>
              <a:t>species.</a:t>
            </a:r>
          </a:p>
        </p:txBody>
      </p:sp>
      <p:pic>
        <p:nvPicPr>
          <p:cNvPr id="6" name="Picture 5">
            <a:extLst>
              <a:ext uri="{FF2B5EF4-FFF2-40B4-BE49-F238E27FC236}">
                <a16:creationId xmlns:a16="http://schemas.microsoft.com/office/drawing/2014/main" id="{275B1102-AF14-4B90-FCA3-629201C4D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03689" y="1733561"/>
            <a:ext cx="8032437" cy="4510241"/>
          </a:xfrm>
          <a:prstGeom prst="rect">
            <a:avLst/>
          </a:prstGeom>
        </p:spPr>
      </p:pic>
      <p:sp>
        <p:nvSpPr>
          <p:cNvPr id="10" name="Rectangle 9">
            <a:extLst>
              <a:ext uri="{FF2B5EF4-FFF2-40B4-BE49-F238E27FC236}">
                <a16:creationId xmlns:a16="http://schemas.microsoft.com/office/drawing/2014/main" id="{5B8BEC2F-EE90-FCE3-260E-FEA89A74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AD029444-8A35-7F64-52E9-9B55BA6FAED6}"/>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useBgFill="1">
        <p:nvSpPr>
          <p:cNvPr id="7" name="Rectangle 6">
            <a:extLst>
              <a:ext uri="{FF2B5EF4-FFF2-40B4-BE49-F238E27FC236}">
                <a16:creationId xmlns:a16="http://schemas.microsoft.com/office/drawing/2014/main" id="{54F54ECB-BBE7-2E76-2BAF-FF4180B6ED6E}"/>
              </a:ext>
            </a:extLst>
          </p:cNvPr>
          <p:cNvSpPr/>
          <p:nvPr/>
        </p:nvSpPr>
        <p:spPr>
          <a:xfrm>
            <a:off x="-766031" y="1733561"/>
            <a:ext cx="2524050" cy="45102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92A95166-8F35-41C7-FFF3-0D82AD726481}"/>
                  </a:ext>
                </a:extLst>
              </p:cNvPr>
              <p:cNvGraphicFramePr>
                <a:graphicFrameLocks noChangeAspect="1"/>
              </p:cNvGraphicFramePr>
              <p:nvPr>
                <p:extLst>
                  <p:ext uri="{D42A27DB-BD31-4B8C-83A1-F6EECF244321}">
                    <p14:modId xmlns:p14="http://schemas.microsoft.com/office/powerpoint/2010/main" val="1334759487"/>
                  </p:ext>
                </p:extLst>
              </p:nvPr>
            </p:nvGraphicFramePr>
            <p:xfrm>
              <a:off x="329519" y="10933441"/>
              <a:ext cx="3845699" cy="2163206"/>
            </p:xfrm>
            <a:graphic>
              <a:graphicData uri="http://schemas.microsoft.com/office/powerpoint/2016/sectionzoom">
                <psez:sectionZm>
                  <psez:sectionZmObj sectionId="{0CDA833F-C4B7-4116-9907-D945BFDE168B}">
                    <psez:zmPr id="{93018DDB-2F20-4072-88BC-C171162197FB}" transitionDur="1000">
                      <p166:blipFill xmlns:p166="http://schemas.microsoft.com/office/powerpoint/2016/6/main">
                        <a:blip r:embed="rId5"/>
                        <a:stretch>
                          <a:fillRect/>
                        </a:stretch>
                      </p166:blipFill>
                      <p166:spPr xmlns:p166="http://schemas.microsoft.com/office/powerpoint/2016/6/main">
                        <a:xfrm>
                          <a:off x="0" y="0"/>
                          <a:ext cx="3845699" cy="2163206"/>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14" name="Section Zoom 13">
                <a:hlinkClick r:id="rId6" action="ppaction://hlinksldjump"/>
                <a:extLst>
                  <a:ext uri="{FF2B5EF4-FFF2-40B4-BE49-F238E27FC236}">
                    <a16:creationId xmlns:a16="http://schemas.microsoft.com/office/drawing/2014/main" id="{92A95166-8F35-41C7-FFF3-0D82AD726481}"/>
                  </a:ext>
                </a:extLst>
              </p:cNvPr>
              <p:cNvPicPr>
                <a:picLocks noGrp="1" noRot="1" noChangeAspect="1" noMove="1" noResize="1" noEditPoints="1" noAdjustHandles="1" noChangeArrowheads="1" noChangeShapeType="1"/>
              </p:cNvPicPr>
              <p:nvPr/>
            </p:nvPicPr>
            <p:blipFill>
              <a:blip r:embed="rId7"/>
              <a:stretch>
                <a:fillRect/>
              </a:stretch>
            </p:blipFill>
            <p:spPr>
              <a:xfrm>
                <a:off x="329519" y="10933441"/>
                <a:ext cx="3845699" cy="2163206"/>
              </a:xfrm>
              <a:prstGeom prst="rect">
                <a:avLst/>
              </a:prstGeom>
              <a:ln>
                <a:noFill/>
              </a:ln>
              <a:effectLst>
                <a:outerShdw blurRad="190500" algn="tl" rotWithShape="0">
                  <a:srgbClr val="000000">
                    <a:alpha val="7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15" name="Section Zoom 14">
                <a:extLst>
                  <a:ext uri="{FF2B5EF4-FFF2-40B4-BE49-F238E27FC236}">
                    <a16:creationId xmlns:a16="http://schemas.microsoft.com/office/drawing/2014/main" id="{FB4DA905-1DDC-9936-8400-11CF7D8FEFEC}"/>
                  </a:ext>
                </a:extLst>
              </p:cNvPr>
              <p:cNvGraphicFramePr>
                <a:graphicFrameLocks noChangeAspect="1"/>
              </p:cNvGraphicFramePr>
              <p:nvPr>
                <p:extLst>
                  <p:ext uri="{D42A27DB-BD31-4B8C-83A1-F6EECF244321}">
                    <p14:modId xmlns:p14="http://schemas.microsoft.com/office/powerpoint/2010/main" val="202924132"/>
                  </p:ext>
                </p:extLst>
              </p:nvPr>
            </p:nvGraphicFramePr>
            <p:xfrm>
              <a:off x="4171083" y="9538471"/>
              <a:ext cx="3845699" cy="2187949"/>
            </p:xfrm>
            <a:graphic>
              <a:graphicData uri="http://schemas.microsoft.com/office/powerpoint/2016/sectionzoom">
                <psez:sectionZm>
                  <psez:sectionZmObj sectionId="{BE556BF4-8210-4C80-9B62-9BDDAC476C56}">
                    <psez:zmPr id="{B8079E73-83AA-43EE-92CC-3DFC947FCD62}" transitionDur="1000">
                      <p166:blipFill xmlns:p166="http://schemas.microsoft.com/office/powerpoint/2016/6/main">
                        <a:blip r:embed="rId8"/>
                        <a:stretch>
                          <a:fillRect/>
                        </a:stretch>
                      </p166:blipFill>
                      <p166:spPr xmlns:p166="http://schemas.microsoft.com/office/powerpoint/2016/6/main">
                        <a:xfrm>
                          <a:off x="0" y="0"/>
                          <a:ext cx="3845699" cy="2187949"/>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15" name="Section Zoom 14">
                <a:hlinkClick r:id="rId9" action="ppaction://hlinksldjump"/>
                <a:extLst>
                  <a:ext uri="{FF2B5EF4-FFF2-40B4-BE49-F238E27FC236}">
                    <a16:creationId xmlns:a16="http://schemas.microsoft.com/office/drawing/2014/main" id="{FB4DA905-1DDC-9936-8400-11CF7D8FEFEC}"/>
                  </a:ext>
                </a:extLst>
              </p:cNvPr>
              <p:cNvPicPr>
                <a:picLocks noGrp="1" noRot="1" noChangeAspect="1" noMove="1" noResize="1" noEditPoints="1" noAdjustHandles="1" noChangeArrowheads="1" noChangeShapeType="1"/>
              </p:cNvPicPr>
              <p:nvPr/>
            </p:nvPicPr>
            <p:blipFill>
              <a:blip r:embed="rId10"/>
              <a:stretch>
                <a:fillRect/>
              </a:stretch>
            </p:blipFill>
            <p:spPr>
              <a:xfrm>
                <a:off x="4171083" y="9538471"/>
                <a:ext cx="3845699" cy="2187949"/>
              </a:xfrm>
              <a:prstGeom prst="rect">
                <a:avLst/>
              </a:prstGeom>
              <a:ln>
                <a:noFill/>
              </a:ln>
              <a:effectLst>
                <a:outerShdw blurRad="190500" algn="tl" rotWithShape="0">
                  <a:srgbClr val="000000">
                    <a:alpha val="7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16" name="Section Zoom 15">
                <a:extLst>
                  <a:ext uri="{FF2B5EF4-FFF2-40B4-BE49-F238E27FC236}">
                    <a16:creationId xmlns:a16="http://schemas.microsoft.com/office/drawing/2014/main" id="{8CDD215D-D7C2-6266-6A5C-60E0DFF55509}"/>
                  </a:ext>
                </a:extLst>
              </p:cNvPr>
              <p:cNvGraphicFramePr>
                <a:graphicFrameLocks noChangeAspect="1"/>
              </p:cNvGraphicFramePr>
              <p:nvPr>
                <p:extLst>
                  <p:ext uri="{D42A27DB-BD31-4B8C-83A1-F6EECF244321}">
                    <p14:modId xmlns:p14="http://schemas.microsoft.com/office/powerpoint/2010/main" val="942539592"/>
                  </p:ext>
                </p:extLst>
              </p:nvPr>
            </p:nvGraphicFramePr>
            <p:xfrm>
              <a:off x="8016782" y="10933441"/>
              <a:ext cx="3845699" cy="2163206"/>
            </p:xfrm>
            <a:graphic>
              <a:graphicData uri="http://schemas.microsoft.com/office/powerpoint/2016/sectionzoom">
                <psez:sectionZm>
                  <psez:sectionZmObj sectionId="{ED4ED509-9ABB-4759-9CA1-9E87A236E741}">
                    <psez:zmPr id="{332187DE-1C1E-42F4-A51B-D5446F6953D8}" transitionDur="1000">
                      <p166:blipFill xmlns:p166="http://schemas.microsoft.com/office/powerpoint/2016/6/main">
                        <a:blip r:embed="rId11"/>
                        <a:stretch>
                          <a:fillRect/>
                        </a:stretch>
                      </p166:blipFill>
                      <p166:spPr xmlns:p166="http://schemas.microsoft.com/office/powerpoint/2016/6/main">
                        <a:xfrm>
                          <a:off x="0" y="0"/>
                          <a:ext cx="3845699" cy="2163206"/>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16" name="Section Zoom 15">
                <a:hlinkClick r:id="rId12" action="ppaction://hlinksldjump"/>
                <a:extLst>
                  <a:ext uri="{FF2B5EF4-FFF2-40B4-BE49-F238E27FC236}">
                    <a16:creationId xmlns:a16="http://schemas.microsoft.com/office/drawing/2014/main" id="{8CDD215D-D7C2-6266-6A5C-60E0DFF55509}"/>
                  </a:ext>
                </a:extLst>
              </p:cNvPr>
              <p:cNvPicPr>
                <a:picLocks noGrp="1" noRot="1" noChangeAspect="1" noMove="1" noResize="1" noEditPoints="1" noAdjustHandles="1" noChangeArrowheads="1" noChangeShapeType="1"/>
              </p:cNvPicPr>
              <p:nvPr/>
            </p:nvPicPr>
            <p:blipFill>
              <a:blip r:embed="rId13"/>
              <a:stretch>
                <a:fillRect/>
              </a:stretch>
            </p:blipFill>
            <p:spPr>
              <a:xfrm>
                <a:off x="8016782" y="10933441"/>
                <a:ext cx="3845699" cy="2163206"/>
              </a:xfrm>
              <a:prstGeom prst="rect">
                <a:avLst/>
              </a:prstGeom>
              <a:ln>
                <a:noFill/>
              </a:ln>
              <a:effectLst>
                <a:outerShdw blurRad="190500" algn="tl" rotWithShape="0">
                  <a:srgbClr val="000000">
                    <a:alpha val="70000"/>
                  </a:srgbClr>
                </a:outerShdw>
              </a:effectLst>
            </p:spPr>
          </p:pic>
        </mc:Fallback>
      </mc:AlternateContent>
      <p:sp>
        <p:nvSpPr>
          <p:cNvPr id="17" name="TextBox 16">
            <a:extLst>
              <a:ext uri="{FF2B5EF4-FFF2-40B4-BE49-F238E27FC236}">
                <a16:creationId xmlns:a16="http://schemas.microsoft.com/office/drawing/2014/main" id="{E34BAEE5-E665-5D2C-EA11-CBE0B7D1A5AD}"/>
              </a:ext>
            </a:extLst>
          </p:cNvPr>
          <p:cNvSpPr txBox="1"/>
          <p:nvPr/>
        </p:nvSpPr>
        <p:spPr>
          <a:xfrm>
            <a:off x="1290320" y="7500309"/>
            <a:ext cx="9611359"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a:t>
            </a:r>
          </a:p>
        </p:txBody>
      </p:sp>
      <p:sp>
        <p:nvSpPr>
          <p:cNvPr id="18" name="TextBox 17">
            <a:extLst>
              <a:ext uri="{FF2B5EF4-FFF2-40B4-BE49-F238E27FC236}">
                <a16:creationId xmlns:a16="http://schemas.microsoft.com/office/drawing/2014/main" id="{A38A634A-9F2E-12F4-2152-9A88E7A6DD91}"/>
              </a:ext>
            </a:extLst>
          </p:cNvPr>
          <p:cNvSpPr txBox="1"/>
          <p:nvPr/>
        </p:nvSpPr>
        <p:spPr>
          <a:xfrm>
            <a:off x="5108412" y="8923098"/>
            <a:ext cx="1971040" cy="400110"/>
          </a:xfrm>
          <a:prstGeom prst="rect">
            <a:avLst/>
          </a:prstGeom>
          <a:noFill/>
        </p:spPr>
        <p:txBody>
          <a:bodyPr wrap="square" rtlCol="0">
            <a:spAutoFit/>
          </a:bodyPr>
          <a:lstStyle/>
          <a:p>
            <a:pPr algn="ctr"/>
            <a:r>
              <a:rPr lang="en-GB" sz="2000" dirty="0">
                <a:solidFill>
                  <a:schemeClr val="bg1"/>
                </a:solidFill>
              </a:rPr>
              <a:t>BIRDS</a:t>
            </a:r>
            <a:endParaRPr lang="en-GB" dirty="0">
              <a:solidFill>
                <a:schemeClr val="bg1"/>
              </a:solidFill>
            </a:endParaRPr>
          </a:p>
        </p:txBody>
      </p:sp>
      <p:sp>
        <p:nvSpPr>
          <p:cNvPr id="19" name="TextBox 18">
            <a:extLst>
              <a:ext uri="{FF2B5EF4-FFF2-40B4-BE49-F238E27FC236}">
                <a16:creationId xmlns:a16="http://schemas.microsoft.com/office/drawing/2014/main" id="{4B21C9B0-79BC-C2CC-CB8E-B1BD8ADF9038}"/>
              </a:ext>
            </a:extLst>
          </p:cNvPr>
          <p:cNvSpPr txBox="1"/>
          <p:nvPr/>
        </p:nvSpPr>
        <p:spPr>
          <a:xfrm>
            <a:off x="8954111" y="10359255"/>
            <a:ext cx="1971040" cy="400110"/>
          </a:xfrm>
          <a:prstGeom prst="rect">
            <a:avLst/>
          </a:prstGeom>
          <a:noFill/>
        </p:spPr>
        <p:txBody>
          <a:bodyPr wrap="square" rtlCol="0">
            <a:spAutoFit/>
          </a:bodyPr>
          <a:lstStyle/>
          <a:p>
            <a:pPr algn="ctr"/>
            <a:r>
              <a:rPr lang="en-GB" sz="2000" dirty="0">
                <a:solidFill>
                  <a:schemeClr val="bg1"/>
                </a:solidFill>
              </a:rPr>
              <a:t>FISH</a:t>
            </a:r>
            <a:endParaRPr lang="en-GB" dirty="0">
              <a:solidFill>
                <a:schemeClr val="bg1"/>
              </a:solidFill>
            </a:endParaRPr>
          </a:p>
        </p:txBody>
      </p:sp>
      <p:sp>
        <p:nvSpPr>
          <p:cNvPr id="20" name="TextBox 19">
            <a:extLst>
              <a:ext uri="{FF2B5EF4-FFF2-40B4-BE49-F238E27FC236}">
                <a16:creationId xmlns:a16="http://schemas.microsoft.com/office/drawing/2014/main" id="{51FA8578-0E63-97C7-BBFD-6DDBC08E2236}"/>
              </a:ext>
            </a:extLst>
          </p:cNvPr>
          <p:cNvSpPr txBox="1"/>
          <p:nvPr/>
        </p:nvSpPr>
        <p:spPr>
          <a:xfrm>
            <a:off x="1262713" y="10359255"/>
            <a:ext cx="1971040" cy="400110"/>
          </a:xfrm>
          <a:prstGeom prst="rect">
            <a:avLst/>
          </a:prstGeom>
          <a:noFill/>
        </p:spPr>
        <p:txBody>
          <a:bodyPr wrap="square" rtlCol="0">
            <a:spAutoFit/>
          </a:bodyPr>
          <a:lstStyle/>
          <a:p>
            <a:pPr algn="ctr"/>
            <a:r>
              <a:rPr lang="en-GB" sz="2000" dirty="0">
                <a:solidFill>
                  <a:schemeClr val="bg1"/>
                </a:solidFill>
              </a:rPr>
              <a:t>MAMMALS</a:t>
            </a:r>
            <a:endParaRPr lang="en-GB" dirty="0">
              <a:solidFill>
                <a:schemeClr val="bg1"/>
              </a:solidFill>
            </a:endParaRPr>
          </a:p>
        </p:txBody>
      </p:sp>
    </p:spTree>
    <p:extLst>
      <p:ext uri="{BB962C8B-B14F-4D97-AF65-F5344CB8AC3E}">
        <p14:creationId xmlns:p14="http://schemas.microsoft.com/office/powerpoint/2010/main" val="802113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BDA31CF-208F-4E5B-EF75-67DD1BE0A776}"/>
            </a:ext>
          </a:extLst>
        </p:cNvPr>
        <p:cNvGrpSpPr/>
        <p:nvPr/>
      </p:nvGrpSpPr>
      <p:grpSpPr>
        <a:xfrm>
          <a:off x="0" y="0"/>
          <a:ext cx="0" cy="0"/>
          <a:chOff x="0" y="0"/>
          <a:chExt cx="0" cy="0"/>
        </a:xfrm>
      </p:grpSpPr>
      <mc:AlternateContent xmlns:mc="http://schemas.openxmlformats.org/markup-compatibility/2006" xmlns:psez="http://schemas.microsoft.com/office/powerpoint/2016/sectionzoom">
        <mc:Choice Requires="psez">
          <p:graphicFrame>
            <p:nvGraphicFramePr>
              <p:cNvPr id="24" name="Section Zoom 23">
                <a:extLst>
                  <a:ext uri="{FF2B5EF4-FFF2-40B4-BE49-F238E27FC236}">
                    <a16:creationId xmlns:a16="http://schemas.microsoft.com/office/drawing/2014/main" id="{E7B9AB62-166B-F6F2-08E4-DC283BB0224B}"/>
                  </a:ext>
                </a:extLst>
              </p:cNvPr>
              <p:cNvGraphicFramePr>
                <a:graphicFrameLocks noChangeAspect="1"/>
              </p:cNvGraphicFramePr>
              <p:nvPr>
                <p:extLst>
                  <p:ext uri="{D42A27DB-BD31-4B8C-83A1-F6EECF244321}">
                    <p14:modId xmlns:p14="http://schemas.microsoft.com/office/powerpoint/2010/main" val="2283930564"/>
                  </p:ext>
                </p:extLst>
              </p:nvPr>
            </p:nvGraphicFramePr>
            <p:xfrm>
              <a:off x="329519" y="3826001"/>
              <a:ext cx="3845699" cy="2163206"/>
            </p:xfrm>
            <a:graphic>
              <a:graphicData uri="http://schemas.microsoft.com/office/powerpoint/2016/sectionzoom">
                <psez:sectionZm>
                  <psez:sectionZmObj sectionId="{0CDA833F-C4B7-4116-9907-D945BFDE168B}">
                    <psez:zmPr id="{93018DDB-2F20-4072-88BC-C171162197FB}" transitionDur="1000">
                      <p166:blipFill xmlns:p166="http://schemas.microsoft.com/office/powerpoint/2016/6/main">
                        <a:blip r:embed="rId4"/>
                        <a:stretch>
                          <a:fillRect/>
                        </a:stretch>
                      </p166:blipFill>
                      <p166:spPr xmlns:p166="http://schemas.microsoft.com/office/powerpoint/2016/6/main">
                        <a:xfrm>
                          <a:off x="0" y="0"/>
                          <a:ext cx="3845699" cy="2163206"/>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24" name="Section Zoom 23">
                <a:hlinkClick r:id="rId5" action="ppaction://hlinksldjump"/>
                <a:extLst>
                  <a:ext uri="{FF2B5EF4-FFF2-40B4-BE49-F238E27FC236}">
                    <a16:creationId xmlns:a16="http://schemas.microsoft.com/office/drawing/2014/main" id="{E7B9AB62-166B-F6F2-08E4-DC283BB0224B}"/>
                  </a:ext>
                </a:extLst>
              </p:cNvPr>
              <p:cNvPicPr>
                <a:picLocks noGrp="1" noRot="1" noChangeAspect="1" noMove="1" noResize="1" noEditPoints="1" noAdjustHandles="1" noChangeArrowheads="1" noChangeShapeType="1"/>
              </p:cNvPicPr>
              <p:nvPr/>
            </p:nvPicPr>
            <p:blipFill>
              <a:blip r:embed="rId6"/>
              <a:stretch>
                <a:fillRect/>
              </a:stretch>
            </p:blipFill>
            <p:spPr>
              <a:xfrm>
                <a:off x="329519" y="3826001"/>
                <a:ext cx="3845699" cy="2163206"/>
              </a:xfrm>
              <a:prstGeom prst="rect">
                <a:avLst/>
              </a:prstGeom>
              <a:ln>
                <a:noFill/>
              </a:ln>
              <a:effectLst>
                <a:outerShdw blurRad="190500" algn="tl" rotWithShape="0">
                  <a:srgbClr val="000000">
                    <a:alpha val="7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26" name="Section Zoom 25">
                <a:extLst>
                  <a:ext uri="{FF2B5EF4-FFF2-40B4-BE49-F238E27FC236}">
                    <a16:creationId xmlns:a16="http://schemas.microsoft.com/office/drawing/2014/main" id="{7C169F35-0DDD-8BAF-606C-5893DEC55520}"/>
                  </a:ext>
                </a:extLst>
              </p:cNvPr>
              <p:cNvGraphicFramePr>
                <a:graphicFrameLocks noChangeAspect="1"/>
              </p:cNvGraphicFramePr>
              <p:nvPr>
                <p:extLst>
                  <p:ext uri="{D42A27DB-BD31-4B8C-83A1-F6EECF244321}">
                    <p14:modId xmlns:p14="http://schemas.microsoft.com/office/powerpoint/2010/main" val="1330234666"/>
                  </p:ext>
                </p:extLst>
              </p:nvPr>
            </p:nvGraphicFramePr>
            <p:xfrm>
              <a:off x="4171083" y="2431031"/>
              <a:ext cx="3845699" cy="2187949"/>
            </p:xfrm>
            <a:graphic>
              <a:graphicData uri="http://schemas.microsoft.com/office/powerpoint/2016/sectionzoom">
                <psez:sectionZm>
                  <psez:sectionZmObj sectionId="{BE556BF4-8210-4C80-9B62-9BDDAC476C56}">
                    <psez:zmPr id="{B8079E73-83AA-43EE-92CC-3DFC947FCD62}" transitionDur="1000">
                      <p166:blipFill xmlns:p166="http://schemas.microsoft.com/office/powerpoint/2016/6/main">
                        <a:blip r:embed="rId7"/>
                        <a:stretch>
                          <a:fillRect/>
                        </a:stretch>
                      </p166:blipFill>
                      <p166:spPr xmlns:p166="http://schemas.microsoft.com/office/powerpoint/2016/6/main">
                        <a:xfrm>
                          <a:off x="0" y="0"/>
                          <a:ext cx="3845699" cy="2187949"/>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26" name="Section Zoom 25">
                <a:hlinkClick r:id="rId8" action="ppaction://hlinksldjump"/>
                <a:extLst>
                  <a:ext uri="{FF2B5EF4-FFF2-40B4-BE49-F238E27FC236}">
                    <a16:creationId xmlns:a16="http://schemas.microsoft.com/office/drawing/2014/main" id="{7C169F35-0DDD-8BAF-606C-5893DEC55520}"/>
                  </a:ext>
                </a:extLst>
              </p:cNvPr>
              <p:cNvPicPr>
                <a:picLocks noGrp="1" noRot="1" noChangeAspect="1" noMove="1" noResize="1" noEditPoints="1" noAdjustHandles="1" noChangeArrowheads="1" noChangeShapeType="1"/>
              </p:cNvPicPr>
              <p:nvPr/>
            </p:nvPicPr>
            <p:blipFill>
              <a:blip r:embed="rId9"/>
              <a:stretch>
                <a:fillRect/>
              </a:stretch>
            </p:blipFill>
            <p:spPr>
              <a:xfrm>
                <a:off x="4171083" y="2431031"/>
                <a:ext cx="3845699" cy="2187949"/>
              </a:xfrm>
              <a:prstGeom prst="rect">
                <a:avLst/>
              </a:prstGeom>
              <a:ln>
                <a:noFill/>
              </a:ln>
              <a:effectLst>
                <a:outerShdw blurRad="190500" algn="tl" rotWithShape="0">
                  <a:srgbClr val="000000">
                    <a:alpha val="7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28" name="Section Zoom 27">
                <a:extLst>
                  <a:ext uri="{FF2B5EF4-FFF2-40B4-BE49-F238E27FC236}">
                    <a16:creationId xmlns:a16="http://schemas.microsoft.com/office/drawing/2014/main" id="{AC07E6DA-EFB8-0A59-3BA0-47E7198AFCE9}"/>
                  </a:ext>
                </a:extLst>
              </p:cNvPr>
              <p:cNvGraphicFramePr>
                <a:graphicFrameLocks noChangeAspect="1"/>
              </p:cNvGraphicFramePr>
              <p:nvPr>
                <p:extLst>
                  <p:ext uri="{D42A27DB-BD31-4B8C-83A1-F6EECF244321}">
                    <p14:modId xmlns:p14="http://schemas.microsoft.com/office/powerpoint/2010/main" val="2929359060"/>
                  </p:ext>
                </p:extLst>
              </p:nvPr>
            </p:nvGraphicFramePr>
            <p:xfrm>
              <a:off x="8016782" y="3826001"/>
              <a:ext cx="3845699" cy="2163206"/>
            </p:xfrm>
            <a:graphic>
              <a:graphicData uri="http://schemas.microsoft.com/office/powerpoint/2016/sectionzoom">
                <psez:sectionZm>
                  <psez:sectionZmObj sectionId="{ED4ED509-9ABB-4759-9CA1-9E87A236E741}">
                    <psez:zmPr id="{332187DE-1C1E-42F4-A51B-D5446F6953D8}" transitionDur="1000">
                      <p166:blipFill xmlns:p166="http://schemas.microsoft.com/office/powerpoint/2016/6/main">
                        <a:blip r:embed="rId10"/>
                        <a:stretch>
                          <a:fillRect/>
                        </a:stretch>
                      </p166:blipFill>
                      <p166:spPr xmlns:p166="http://schemas.microsoft.com/office/powerpoint/2016/6/main">
                        <a:xfrm>
                          <a:off x="0" y="0"/>
                          <a:ext cx="3845699" cy="2163206"/>
                        </a:xfrm>
                        <a:prstGeom prst="rect">
                          <a:avLst/>
                        </a:prstGeom>
                        <a:ln>
                          <a:noFill/>
                        </a:ln>
                        <a:effectLst>
                          <a:outerShdw blurRad="190500" algn="tl" rotWithShape="0">
                            <a:srgbClr val="000000">
                              <a:alpha val="70000"/>
                            </a:srgbClr>
                          </a:outerShdw>
                        </a:effectLst>
                      </p166:spPr>
                    </psez:zmPr>
                  </psez:sectionZmObj>
                </psez:sectionZm>
              </a:graphicData>
            </a:graphic>
          </p:graphicFrame>
        </mc:Choice>
        <mc:Fallback xmlns="">
          <p:pic>
            <p:nvPicPr>
              <p:cNvPr id="28" name="Section Zoom 27">
                <a:hlinkClick r:id="rId11" action="ppaction://hlinksldjump"/>
                <a:extLst>
                  <a:ext uri="{FF2B5EF4-FFF2-40B4-BE49-F238E27FC236}">
                    <a16:creationId xmlns:a16="http://schemas.microsoft.com/office/drawing/2014/main" id="{AC07E6DA-EFB8-0A59-3BA0-47E7198AFCE9}"/>
                  </a:ext>
                </a:extLst>
              </p:cNvPr>
              <p:cNvPicPr>
                <a:picLocks noGrp="1" noRot="1" noChangeAspect="1" noMove="1" noResize="1" noEditPoints="1" noAdjustHandles="1" noChangeArrowheads="1" noChangeShapeType="1"/>
              </p:cNvPicPr>
              <p:nvPr/>
            </p:nvPicPr>
            <p:blipFill>
              <a:blip r:embed="rId12"/>
              <a:stretch>
                <a:fillRect/>
              </a:stretch>
            </p:blipFill>
            <p:spPr>
              <a:xfrm>
                <a:off x="8016782" y="3826001"/>
                <a:ext cx="3845699" cy="2163206"/>
              </a:xfrm>
              <a:prstGeom prst="rect">
                <a:avLst/>
              </a:prstGeom>
              <a:ln>
                <a:noFill/>
              </a:ln>
              <a:effectLst>
                <a:outerShdw blurRad="190500" algn="tl" rotWithShape="0">
                  <a:srgbClr val="000000">
                    <a:alpha val="70000"/>
                  </a:srgbClr>
                </a:outerShdw>
              </a:effectLst>
            </p:spPr>
          </p:pic>
        </mc:Fallback>
      </mc:AlternateContent>
      <p:sp>
        <p:nvSpPr>
          <p:cNvPr id="10" name="Rectangle 9">
            <a:extLst>
              <a:ext uri="{FF2B5EF4-FFF2-40B4-BE49-F238E27FC236}">
                <a16:creationId xmlns:a16="http://schemas.microsoft.com/office/drawing/2014/main" id="{96A9445F-E598-E8A5-4A26-80454E47F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extBox 1">
            <a:extLst>
              <a:ext uri="{FF2B5EF4-FFF2-40B4-BE49-F238E27FC236}">
                <a16:creationId xmlns:a16="http://schemas.microsoft.com/office/drawing/2014/main" id="{C450A0CC-1729-9FBE-00E5-8EC87B39A9B2}"/>
              </a:ext>
            </a:extLst>
          </p:cNvPr>
          <p:cNvSpPr txBox="1"/>
          <p:nvPr/>
        </p:nvSpPr>
        <p:spPr>
          <a:xfrm>
            <a:off x="1290320" y="392869"/>
            <a:ext cx="9611359"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a:t>
            </a:r>
          </a:p>
        </p:txBody>
      </p:sp>
      <p:sp>
        <p:nvSpPr>
          <p:cNvPr id="5" name="TextBox 4">
            <a:extLst>
              <a:ext uri="{FF2B5EF4-FFF2-40B4-BE49-F238E27FC236}">
                <a16:creationId xmlns:a16="http://schemas.microsoft.com/office/drawing/2014/main" id="{1025A5FC-437D-396A-EB06-B1E45381CCF3}"/>
              </a:ext>
            </a:extLst>
          </p:cNvPr>
          <p:cNvSpPr txBox="1"/>
          <p:nvPr/>
        </p:nvSpPr>
        <p:spPr>
          <a:xfrm>
            <a:off x="1290320" y="-6558346"/>
            <a:ext cx="9611359" cy="954107"/>
          </a:xfrm>
          <a:prstGeom prst="rect">
            <a:avLst/>
          </a:prstGeom>
          <a:noFill/>
        </p:spPr>
        <p:txBody>
          <a:bodyPr wrap="square" rtlCol="0">
            <a:spAutoFit/>
          </a:bodyPr>
          <a:lstStyle/>
          <a:p>
            <a:pPr algn="ctr"/>
            <a:r>
              <a:rPr lang="en-GB" sz="2400" dirty="0">
                <a:solidFill>
                  <a:schemeClr val="bg2"/>
                </a:solidFill>
                <a:latin typeface="+mj-lt"/>
              </a:rPr>
              <a:t>SECTION 3:</a:t>
            </a:r>
          </a:p>
          <a:p>
            <a:pPr algn="ctr"/>
            <a:r>
              <a:rPr lang="en-GB" sz="3200" dirty="0">
                <a:solidFill>
                  <a:schemeClr val="bg2"/>
                </a:solidFill>
                <a:latin typeface="+mj-lt"/>
              </a:rPr>
              <a:t> </a:t>
            </a:r>
            <a:r>
              <a:rPr lang="en-GB" sz="3200" dirty="0">
                <a:solidFill>
                  <a:schemeClr val="bg1"/>
                </a:solidFill>
                <a:latin typeface="+mj-lt"/>
              </a:rPr>
              <a:t>CONSERVATION STATUS BY SPECIES CATEGORY</a:t>
            </a:r>
          </a:p>
        </p:txBody>
      </p:sp>
      <p:sp>
        <p:nvSpPr>
          <p:cNvPr id="3" name="TextBox 2">
            <a:extLst>
              <a:ext uri="{FF2B5EF4-FFF2-40B4-BE49-F238E27FC236}">
                <a16:creationId xmlns:a16="http://schemas.microsoft.com/office/drawing/2014/main" id="{33CCD154-8F8E-E7AC-F774-065204003662}"/>
              </a:ext>
            </a:extLst>
          </p:cNvPr>
          <p:cNvSpPr txBox="1"/>
          <p:nvPr/>
        </p:nvSpPr>
        <p:spPr>
          <a:xfrm>
            <a:off x="5108412" y="1815658"/>
            <a:ext cx="1971040" cy="400110"/>
          </a:xfrm>
          <a:prstGeom prst="rect">
            <a:avLst/>
          </a:prstGeom>
          <a:noFill/>
        </p:spPr>
        <p:txBody>
          <a:bodyPr wrap="square" rtlCol="0">
            <a:spAutoFit/>
          </a:bodyPr>
          <a:lstStyle/>
          <a:p>
            <a:pPr algn="ctr"/>
            <a:r>
              <a:rPr lang="en-GB" sz="2000" dirty="0">
                <a:solidFill>
                  <a:schemeClr val="bg1"/>
                </a:solidFill>
              </a:rPr>
              <a:t>BIRDS</a:t>
            </a:r>
            <a:endParaRPr lang="en-GB" dirty="0">
              <a:solidFill>
                <a:schemeClr val="bg1"/>
              </a:solidFill>
            </a:endParaRPr>
          </a:p>
        </p:txBody>
      </p:sp>
      <p:sp>
        <p:nvSpPr>
          <p:cNvPr id="4" name="TextBox 3">
            <a:extLst>
              <a:ext uri="{FF2B5EF4-FFF2-40B4-BE49-F238E27FC236}">
                <a16:creationId xmlns:a16="http://schemas.microsoft.com/office/drawing/2014/main" id="{EAB1CE59-36B8-D3DD-5F8A-83FDB4BF7D4D}"/>
              </a:ext>
            </a:extLst>
          </p:cNvPr>
          <p:cNvSpPr txBox="1"/>
          <p:nvPr/>
        </p:nvSpPr>
        <p:spPr>
          <a:xfrm>
            <a:off x="8954111" y="3251815"/>
            <a:ext cx="1971040" cy="400110"/>
          </a:xfrm>
          <a:prstGeom prst="rect">
            <a:avLst/>
          </a:prstGeom>
          <a:noFill/>
        </p:spPr>
        <p:txBody>
          <a:bodyPr wrap="square" rtlCol="0">
            <a:spAutoFit/>
          </a:bodyPr>
          <a:lstStyle/>
          <a:p>
            <a:pPr algn="ctr"/>
            <a:r>
              <a:rPr lang="en-GB" sz="2000" dirty="0">
                <a:solidFill>
                  <a:schemeClr val="bg1"/>
                </a:solidFill>
              </a:rPr>
              <a:t>FISH</a:t>
            </a:r>
            <a:endParaRPr lang="en-GB" dirty="0">
              <a:solidFill>
                <a:schemeClr val="bg1"/>
              </a:solidFill>
            </a:endParaRPr>
          </a:p>
        </p:txBody>
      </p:sp>
      <p:sp>
        <p:nvSpPr>
          <p:cNvPr id="6" name="TextBox 5">
            <a:extLst>
              <a:ext uri="{FF2B5EF4-FFF2-40B4-BE49-F238E27FC236}">
                <a16:creationId xmlns:a16="http://schemas.microsoft.com/office/drawing/2014/main" id="{B9910491-1B10-BF83-D71E-9C99F6D10812}"/>
              </a:ext>
            </a:extLst>
          </p:cNvPr>
          <p:cNvSpPr txBox="1"/>
          <p:nvPr/>
        </p:nvSpPr>
        <p:spPr>
          <a:xfrm>
            <a:off x="1262713" y="3251815"/>
            <a:ext cx="1971040" cy="400110"/>
          </a:xfrm>
          <a:prstGeom prst="rect">
            <a:avLst/>
          </a:prstGeom>
          <a:noFill/>
        </p:spPr>
        <p:txBody>
          <a:bodyPr wrap="square" rtlCol="0">
            <a:spAutoFit/>
          </a:bodyPr>
          <a:lstStyle/>
          <a:p>
            <a:pPr algn="ctr"/>
            <a:r>
              <a:rPr lang="en-GB" sz="2000" dirty="0">
                <a:solidFill>
                  <a:schemeClr val="bg1"/>
                </a:solidFill>
              </a:rPr>
              <a:t>MAMMALS</a:t>
            </a:r>
            <a:endParaRPr lang="en-GB" dirty="0">
              <a:solidFill>
                <a:schemeClr val="bg1"/>
              </a:solidFill>
            </a:endParaRPr>
          </a:p>
        </p:txBody>
      </p:sp>
    </p:spTree>
    <p:extLst>
      <p:ext uri="{BB962C8B-B14F-4D97-AF65-F5344CB8AC3E}">
        <p14:creationId xmlns:p14="http://schemas.microsoft.com/office/powerpoint/2010/main" val="2916213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3A4FEB-D007-CF8F-9C5E-5D31FDF19B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4999" y="0"/>
            <a:ext cx="8062001" cy="6863868"/>
          </a:xfrm>
          <a:prstGeom prst="rect">
            <a:avLst/>
          </a:prstGeom>
        </p:spPr>
      </p:pic>
      <p:sp>
        <p:nvSpPr>
          <p:cNvPr id="6" name="TextBox 5">
            <a:extLst>
              <a:ext uri="{FF2B5EF4-FFF2-40B4-BE49-F238E27FC236}">
                <a16:creationId xmlns:a16="http://schemas.microsoft.com/office/drawing/2014/main" id="{BCEAF494-26EC-1216-A401-07C5759384DF}"/>
              </a:ext>
            </a:extLst>
          </p:cNvPr>
          <p:cNvSpPr txBox="1"/>
          <p:nvPr/>
        </p:nvSpPr>
        <p:spPr>
          <a:xfrm>
            <a:off x="707072" y="-1683581"/>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spTree>
    <p:extLst>
      <p:ext uri="{BB962C8B-B14F-4D97-AF65-F5344CB8AC3E}">
        <p14:creationId xmlns:p14="http://schemas.microsoft.com/office/powerpoint/2010/main" val="4099522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E45120E7-CDB1-56A3-944E-ED8D14723B17}"/>
            </a:ext>
          </a:extLst>
        </p:cNvPr>
        <p:cNvGrpSpPr/>
        <p:nvPr/>
      </p:nvGrpSpPr>
      <p:grpSpPr>
        <a:xfrm>
          <a:off x="0" y="0"/>
          <a:ext cx="0" cy="0"/>
          <a:chOff x="0" y="0"/>
          <a:chExt cx="0" cy="0"/>
        </a:xfrm>
      </p:grpSpPr>
      <p:sp>
        <p:nvSpPr>
          <p:cNvPr id="10" name="Title 1">
            <a:extLst>
              <a:ext uri="{FF2B5EF4-FFF2-40B4-BE49-F238E27FC236}">
                <a16:creationId xmlns:a16="http://schemas.microsoft.com/office/drawing/2014/main" id="{99CC20E4-9545-CD68-7D35-928EA4EF34C9}"/>
              </a:ext>
            </a:extLst>
          </p:cNvPr>
          <p:cNvSpPr>
            <a:spLocks noGrp="1"/>
          </p:cNvSpPr>
          <p:nvPr>
            <p:ph type="title"/>
          </p:nvPr>
        </p:nvSpPr>
        <p:spPr>
          <a:xfrm>
            <a:off x="1268693" y="564818"/>
            <a:ext cx="3574134" cy="723901"/>
          </a:xfrm>
        </p:spPr>
        <p:txBody>
          <a:bodyPr>
            <a:normAutofit/>
          </a:bodyPr>
          <a:lstStyle/>
          <a:p>
            <a:r>
              <a:rPr lang="en-GB" sz="3200" dirty="0">
                <a:solidFill>
                  <a:schemeClr val="bg1"/>
                </a:solidFill>
              </a:rPr>
              <a:t>INTRODUCTION</a:t>
            </a:r>
          </a:p>
        </p:txBody>
      </p:sp>
      <p:grpSp>
        <p:nvGrpSpPr>
          <p:cNvPr id="11" name="Group 10">
            <a:extLst>
              <a:ext uri="{FF2B5EF4-FFF2-40B4-BE49-F238E27FC236}">
                <a16:creationId xmlns:a16="http://schemas.microsoft.com/office/drawing/2014/main" id="{DBEA5F1D-C940-0A59-79A7-60BB273C9641}"/>
              </a:ext>
            </a:extLst>
          </p:cNvPr>
          <p:cNvGrpSpPr/>
          <p:nvPr/>
        </p:nvGrpSpPr>
        <p:grpSpPr>
          <a:xfrm>
            <a:off x="454938" y="547047"/>
            <a:ext cx="723904" cy="723901"/>
            <a:chOff x="2371725" y="2426589"/>
            <a:chExt cx="2004829" cy="2004822"/>
          </a:xfrm>
        </p:grpSpPr>
        <p:sp>
          <p:nvSpPr>
            <p:cNvPr id="12" name="Oval 11">
              <a:extLst>
                <a:ext uri="{FF2B5EF4-FFF2-40B4-BE49-F238E27FC236}">
                  <a16:creationId xmlns:a16="http://schemas.microsoft.com/office/drawing/2014/main" id="{9A63D46C-F412-D7B2-5B7A-0E0974F45FA5}"/>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3" name="Graphic 12" descr="Document with solid fill">
              <a:extLst>
                <a:ext uri="{FF2B5EF4-FFF2-40B4-BE49-F238E27FC236}">
                  <a16:creationId xmlns:a16="http://schemas.microsoft.com/office/drawing/2014/main" id="{D33EB4E6-F85B-6294-48EA-1C5D1AC98D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15" name="Straight Connector 14">
            <a:extLst>
              <a:ext uri="{FF2B5EF4-FFF2-40B4-BE49-F238E27FC236}">
                <a16:creationId xmlns:a16="http://schemas.microsoft.com/office/drawing/2014/main" id="{A3EC748C-A3B3-62C1-75E0-E39E78137AF7}"/>
              </a:ext>
            </a:extLst>
          </p:cNvPr>
          <p:cNvCxnSpPr/>
          <p:nvPr/>
        </p:nvCxnSpPr>
        <p:spPr>
          <a:xfrm>
            <a:off x="333375" y="1495424"/>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6D736F5-30E2-6C23-384E-855E4E4D4FE0}"/>
              </a:ext>
            </a:extLst>
          </p:cNvPr>
          <p:cNvSpPr/>
          <p:nvPr/>
        </p:nvSpPr>
        <p:spPr>
          <a:xfrm>
            <a:off x="-4019909" y="2875006"/>
            <a:ext cx="4019909" cy="11079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9ACC179D-DC32-FDA6-02DC-1D83E81B6184}"/>
              </a:ext>
            </a:extLst>
          </p:cNvPr>
          <p:cNvSpPr txBox="1"/>
          <p:nvPr/>
        </p:nvSpPr>
        <p:spPr>
          <a:xfrm>
            <a:off x="1088992" y="6858000"/>
            <a:ext cx="5007008" cy="3970318"/>
          </a:xfrm>
          <a:prstGeom prst="rect">
            <a:avLst/>
          </a:prstGeom>
          <a:noFill/>
        </p:spPr>
        <p:txBody>
          <a:bodyPr wrap="square" rtlCol="0">
            <a:spAutoFit/>
          </a:bodyPr>
          <a:lstStyle/>
          <a:p>
            <a:r>
              <a:rPr lang="en-GB" dirty="0">
                <a:solidFill>
                  <a:schemeClr val="bg1"/>
                </a:solidFill>
              </a:rPr>
              <a:t>This aim of this project was to </a:t>
            </a:r>
            <a:r>
              <a:rPr lang="en-GB" b="1" dirty="0">
                <a:solidFill>
                  <a:schemeClr val="bg1"/>
                </a:solidFill>
              </a:rPr>
              <a:t>analyse</a:t>
            </a:r>
            <a:r>
              <a:rPr lang="en-GB" dirty="0">
                <a:solidFill>
                  <a:schemeClr val="bg1"/>
                </a:solidFill>
              </a:rPr>
              <a:t> and </a:t>
            </a:r>
            <a:r>
              <a:rPr lang="en-GB" b="1" dirty="0">
                <a:solidFill>
                  <a:schemeClr val="bg1"/>
                </a:solidFill>
              </a:rPr>
              <a:t>explore</a:t>
            </a:r>
            <a:r>
              <a:rPr lang="en-GB" dirty="0">
                <a:solidFill>
                  <a:schemeClr val="bg1"/>
                </a:solidFill>
              </a:rPr>
              <a:t> the </a:t>
            </a:r>
            <a:r>
              <a:rPr lang="en-GB" b="1" dirty="0">
                <a:solidFill>
                  <a:schemeClr val="bg1"/>
                </a:solidFill>
              </a:rPr>
              <a:t>biodiversity</a:t>
            </a:r>
            <a:r>
              <a:rPr lang="en-GB" dirty="0">
                <a:solidFill>
                  <a:schemeClr val="bg1"/>
                </a:solidFill>
              </a:rPr>
              <a:t> of species across a selection of national parks. Through Exploratory Data Analysis (EDA) of the </a:t>
            </a:r>
            <a:r>
              <a:rPr lang="en-GB" b="1" dirty="0">
                <a:solidFill>
                  <a:schemeClr val="bg1"/>
                </a:solidFill>
              </a:rPr>
              <a:t>conservation statuses</a:t>
            </a:r>
            <a:r>
              <a:rPr lang="en-GB" dirty="0">
                <a:solidFill>
                  <a:schemeClr val="bg1"/>
                </a:solidFill>
              </a:rPr>
              <a:t> of the species, we investigated if there were any common themes to the types of species that become endangered. Two datasets used in this project were provided by the </a:t>
            </a:r>
            <a:r>
              <a:rPr lang="en-GB" dirty="0" err="1">
                <a:solidFill>
                  <a:schemeClr val="bg1"/>
                </a:solidFill>
              </a:rPr>
              <a:t>Codecademy</a:t>
            </a:r>
            <a:r>
              <a:rPr lang="en-GB" dirty="0">
                <a:solidFill>
                  <a:schemeClr val="bg1"/>
                </a:solidFill>
              </a:rPr>
              <a:t> website.</a:t>
            </a:r>
          </a:p>
          <a:p>
            <a:endParaRPr lang="en-GB" dirty="0">
              <a:solidFill>
                <a:schemeClr val="bg1"/>
              </a:solidFill>
            </a:endParaRPr>
          </a:p>
          <a:p>
            <a:r>
              <a:rPr lang="en-GB" dirty="0">
                <a:solidFill>
                  <a:schemeClr val="bg1"/>
                </a:solidFill>
              </a:rPr>
              <a:t>The primary goals were to clean, explore and analyse the data, before visualising the findings to try and answer the project questions posed in this introduction.</a:t>
            </a:r>
          </a:p>
          <a:p>
            <a:endParaRPr lang="en-GB" dirty="0"/>
          </a:p>
        </p:txBody>
      </p:sp>
    </p:spTree>
    <p:extLst>
      <p:ext uri="{BB962C8B-B14F-4D97-AF65-F5344CB8AC3E}">
        <p14:creationId xmlns:p14="http://schemas.microsoft.com/office/powerpoint/2010/main" val="4007148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F1100BA6-2E4F-4C7D-A818-73EDFF48EA1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EC1E318-F8E2-15D9-B76E-68B4A68783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09037" y="2255319"/>
            <a:ext cx="4573926" cy="3894173"/>
          </a:xfrm>
          <a:prstGeom prst="rect">
            <a:avLst/>
          </a:prstGeom>
        </p:spPr>
      </p:pic>
      <p:sp>
        <p:nvSpPr>
          <p:cNvPr id="2" name="TextBox 1">
            <a:extLst>
              <a:ext uri="{FF2B5EF4-FFF2-40B4-BE49-F238E27FC236}">
                <a16:creationId xmlns:a16="http://schemas.microsoft.com/office/drawing/2014/main" id="{2A4D3CD6-D842-2951-39B8-CF9A3AAA68A2}"/>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sp>
        <p:nvSpPr>
          <p:cNvPr id="3" name="TextBox 2">
            <a:extLst>
              <a:ext uri="{FF2B5EF4-FFF2-40B4-BE49-F238E27FC236}">
                <a16:creationId xmlns:a16="http://schemas.microsoft.com/office/drawing/2014/main" id="{E56C7069-8141-3E99-0D5D-3E500981A87D}"/>
              </a:ext>
            </a:extLst>
          </p:cNvPr>
          <p:cNvSpPr txBox="1"/>
          <p:nvPr/>
        </p:nvSpPr>
        <p:spPr>
          <a:xfrm>
            <a:off x="12607034" y="2180670"/>
            <a:ext cx="4326193" cy="3170099"/>
          </a:xfrm>
          <a:prstGeom prst="rect">
            <a:avLst/>
          </a:prstGeom>
          <a:noFill/>
        </p:spPr>
        <p:txBody>
          <a:bodyPr wrap="square" rtlCol="0">
            <a:spAutoFit/>
          </a:bodyPr>
          <a:lstStyle/>
          <a:p>
            <a:pPr algn="ctr"/>
            <a:r>
              <a:rPr lang="en-GB" sz="2000" dirty="0">
                <a:solidFill>
                  <a:schemeClr val="bg1"/>
                </a:solidFill>
              </a:rPr>
              <a:t>The pie chart shows that the </a:t>
            </a:r>
            <a:r>
              <a:rPr lang="en-GB" sz="2000" dirty="0">
                <a:solidFill>
                  <a:schemeClr val="bg2"/>
                </a:solidFill>
              </a:rPr>
              <a:t>‘Canis Lupus’</a:t>
            </a:r>
            <a:r>
              <a:rPr lang="en-GB" sz="2000" dirty="0">
                <a:solidFill>
                  <a:schemeClr val="bg1"/>
                </a:solidFill>
              </a:rPr>
              <a:t>, or the </a:t>
            </a:r>
            <a:r>
              <a:rPr lang="en-GB" sz="2000" b="1" dirty="0">
                <a:solidFill>
                  <a:schemeClr val="bg1"/>
                </a:solidFill>
              </a:rPr>
              <a:t>Gray Wolf</a:t>
            </a:r>
            <a:r>
              <a:rPr lang="en-GB" sz="2000" dirty="0">
                <a:solidFill>
                  <a:schemeClr val="bg1"/>
                </a:solidFill>
              </a:rPr>
              <a:t>, makes up almost 50% of the ‘Endangered’ species observed in the ‘Mammal’ category. </a:t>
            </a:r>
          </a:p>
          <a:p>
            <a:endParaRPr lang="en-GB" sz="2000" dirty="0">
              <a:solidFill>
                <a:schemeClr val="bg1"/>
              </a:solidFill>
            </a:endParaRPr>
          </a:p>
          <a:p>
            <a:pPr algn="ctr"/>
            <a:r>
              <a:rPr lang="en-GB" sz="2000" dirty="0">
                <a:solidFill>
                  <a:schemeClr val="bg1"/>
                </a:solidFill>
              </a:rPr>
              <a:t>Another wolf, the </a:t>
            </a:r>
            <a:r>
              <a:rPr lang="en-GB" sz="2000" b="1" dirty="0">
                <a:solidFill>
                  <a:schemeClr val="bg1"/>
                </a:solidFill>
              </a:rPr>
              <a:t>Red Wolf</a:t>
            </a:r>
            <a:r>
              <a:rPr lang="en-GB" sz="2000" dirty="0">
                <a:solidFill>
                  <a:schemeClr val="bg1"/>
                </a:solidFill>
              </a:rPr>
              <a:t>, makes up 9%, while the other four species consist of a </a:t>
            </a:r>
            <a:r>
              <a:rPr lang="en-GB" sz="2000" b="1" dirty="0">
                <a:solidFill>
                  <a:schemeClr val="bg1"/>
                </a:solidFill>
              </a:rPr>
              <a:t>flying squirrel</a:t>
            </a:r>
            <a:r>
              <a:rPr lang="en-GB" sz="2000" dirty="0">
                <a:solidFill>
                  <a:schemeClr val="bg1"/>
                </a:solidFill>
              </a:rPr>
              <a:t>, a </a:t>
            </a:r>
            <a:r>
              <a:rPr lang="en-GB" sz="2000" b="1" dirty="0">
                <a:solidFill>
                  <a:schemeClr val="bg1"/>
                </a:solidFill>
              </a:rPr>
              <a:t>sheep</a:t>
            </a:r>
            <a:r>
              <a:rPr lang="en-GB" sz="2000" dirty="0">
                <a:solidFill>
                  <a:schemeClr val="bg1"/>
                </a:solidFill>
              </a:rPr>
              <a:t>, and two different </a:t>
            </a:r>
            <a:r>
              <a:rPr lang="en-GB" sz="2000" b="1" dirty="0">
                <a:solidFill>
                  <a:schemeClr val="bg1"/>
                </a:solidFill>
              </a:rPr>
              <a:t>bat</a:t>
            </a:r>
            <a:r>
              <a:rPr lang="en-GB" sz="2000" dirty="0">
                <a:solidFill>
                  <a:schemeClr val="bg1"/>
                </a:solidFill>
              </a:rPr>
              <a:t> species.</a:t>
            </a:r>
          </a:p>
        </p:txBody>
      </p:sp>
    </p:spTree>
    <p:extLst>
      <p:ext uri="{BB962C8B-B14F-4D97-AF65-F5344CB8AC3E}">
        <p14:creationId xmlns:p14="http://schemas.microsoft.com/office/powerpoint/2010/main" val="3010188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2FFE3470-82CF-7F77-0F6F-B0BB8FCA462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0CE4865-82EF-D444-E253-6EF015519C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9020" y="1766357"/>
            <a:ext cx="5320350" cy="4529668"/>
          </a:xfrm>
          <a:prstGeom prst="rect">
            <a:avLst/>
          </a:prstGeom>
        </p:spPr>
      </p:pic>
      <p:sp>
        <p:nvSpPr>
          <p:cNvPr id="2" name="TextBox 1">
            <a:extLst>
              <a:ext uri="{FF2B5EF4-FFF2-40B4-BE49-F238E27FC236}">
                <a16:creationId xmlns:a16="http://schemas.microsoft.com/office/drawing/2014/main" id="{FEC9DAA5-443F-3C68-D1F2-3A382A32299C}"/>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sp>
        <p:nvSpPr>
          <p:cNvPr id="3" name="TextBox 2">
            <a:extLst>
              <a:ext uri="{FF2B5EF4-FFF2-40B4-BE49-F238E27FC236}">
                <a16:creationId xmlns:a16="http://schemas.microsoft.com/office/drawing/2014/main" id="{53E3EBBE-2ED4-FBB0-1AE7-F67878FE5D5E}"/>
              </a:ext>
            </a:extLst>
          </p:cNvPr>
          <p:cNvSpPr txBox="1"/>
          <p:nvPr/>
        </p:nvSpPr>
        <p:spPr>
          <a:xfrm>
            <a:off x="7158734" y="2180670"/>
            <a:ext cx="4326193" cy="3170099"/>
          </a:xfrm>
          <a:prstGeom prst="rect">
            <a:avLst/>
          </a:prstGeom>
          <a:noFill/>
        </p:spPr>
        <p:txBody>
          <a:bodyPr wrap="square" rtlCol="0">
            <a:spAutoFit/>
          </a:bodyPr>
          <a:lstStyle/>
          <a:p>
            <a:pPr algn="ctr"/>
            <a:r>
              <a:rPr lang="en-GB" sz="2000" dirty="0">
                <a:solidFill>
                  <a:schemeClr val="bg1"/>
                </a:solidFill>
              </a:rPr>
              <a:t>The pie chart shows that the </a:t>
            </a:r>
            <a:r>
              <a:rPr lang="en-GB" sz="2000" dirty="0">
                <a:solidFill>
                  <a:schemeClr val="bg2"/>
                </a:solidFill>
              </a:rPr>
              <a:t>‘Canis Lupus’</a:t>
            </a:r>
            <a:r>
              <a:rPr lang="en-GB" sz="2000" dirty="0">
                <a:solidFill>
                  <a:schemeClr val="bg1"/>
                </a:solidFill>
              </a:rPr>
              <a:t>, or the </a:t>
            </a:r>
            <a:r>
              <a:rPr lang="en-GB" sz="2000" b="1" dirty="0">
                <a:solidFill>
                  <a:schemeClr val="bg1"/>
                </a:solidFill>
              </a:rPr>
              <a:t>Gray Wolf</a:t>
            </a:r>
            <a:r>
              <a:rPr lang="en-GB" sz="2000" dirty="0">
                <a:solidFill>
                  <a:schemeClr val="bg1"/>
                </a:solidFill>
              </a:rPr>
              <a:t>, makes up almost 50% of the ‘Endangered’ species observed in the ‘Mammal’ category. </a:t>
            </a:r>
          </a:p>
          <a:p>
            <a:endParaRPr lang="en-GB" sz="2000" dirty="0">
              <a:solidFill>
                <a:schemeClr val="bg1"/>
              </a:solidFill>
            </a:endParaRPr>
          </a:p>
          <a:p>
            <a:pPr algn="ctr"/>
            <a:r>
              <a:rPr lang="en-GB" sz="2000" dirty="0">
                <a:solidFill>
                  <a:schemeClr val="bg1"/>
                </a:solidFill>
              </a:rPr>
              <a:t>Another wolf, the </a:t>
            </a:r>
            <a:r>
              <a:rPr lang="en-GB" sz="2000" b="1" dirty="0">
                <a:solidFill>
                  <a:schemeClr val="bg1"/>
                </a:solidFill>
              </a:rPr>
              <a:t>Red Wolf</a:t>
            </a:r>
            <a:r>
              <a:rPr lang="en-GB" sz="2000" dirty="0">
                <a:solidFill>
                  <a:schemeClr val="bg1"/>
                </a:solidFill>
              </a:rPr>
              <a:t>, makes up 9%, while the other four species consist of a </a:t>
            </a:r>
            <a:r>
              <a:rPr lang="en-GB" sz="2000" b="1" dirty="0">
                <a:solidFill>
                  <a:schemeClr val="bg1"/>
                </a:solidFill>
              </a:rPr>
              <a:t>flying squirrel</a:t>
            </a:r>
            <a:r>
              <a:rPr lang="en-GB" sz="2000" dirty="0">
                <a:solidFill>
                  <a:schemeClr val="bg1"/>
                </a:solidFill>
              </a:rPr>
              <a:t>, a </a:t>
            </a:r>
            <a:r>
              <a:rPr lang="en-GB" sz="2000" b="1" dirty="0">
                <a:solidFill>
                  <a:schemeClr val="bg1"/>
                </a:solidFill>
              </a:rPr>
              <a:t>sheep</a:t>
            </a:r>
            <a:r>
              <a:rPr lang="en-GB" sz="2000" dirty="0">
                <a:solidFill>
                  <a:schemeClr val="bg1"/>
                </a:solidFill>
              </a:rPr>
              <a:t>, and two different </a:t>
            </a:r>
            <a:r>
              <a:rPr lang="en-GB" sz="2000" b="1" dirty="0">
                <a:solidFill>
                  <a:schemeClr val="bg1"/>
                </a:solidFill>
              </a:rPr>
              <a:t>bat</a:t>
            </a:r>
            <a:r>
              <a:rPr lang="en-GB" sz="2000" dirty="0">
                <a:solidFill>
                  <a:schemeClr val="bg1"/>
                </a:solidFill>
              </a:rPr>
              <a:t> species.</a:t>
            </a:r>
          </a:p>
        </p:txBody>
      </p:sp>
      <p:grpSp>
        <p:nvGrpSpPr>
          <p:cNvPr id="20" name="Group 19">
            <a:extLst>
              <a:ext uri="{FF2B5EF4-FFF2-40B4-BE49-F238E27FC236}">
                <a16:creationId xmlns:a16="http://schemas.microsoft.com/office/drawing/2014/main" id="{8A64BAE5-4C71-2345-D37B-632C89C13422}"/>
              </a:ext>
            </a:extLst>
          </p:cNvPr>
          <p:cNvGrpSpPr/>
          <p:nvPr/>
        </p:nvGrpSpPr>
        <p:grpSpPr>
          <a:xfrm>
            <a:off x="12750210" y="2384425"/>
            <a:ext cx="4896710" cy="36233866"/>
            <a:chOff x="6273210" y="2384425"/>
            <a:chExt cx="4896710" cy="36233866"/>
          </a:xfrm>
        </p:grpSpPr>
        <p:grpSp>
          <p:nvGrpSpPr>
            <p:cNvPr id="21" name="Group 20">
              <a:extLst>
                <a:ext uri="{FF2B5EF4-FFF2-40B4-BE49-F238E27FC236}">
                  <a16:creationId xmlns:a16="http://schemas.microsoft.com/office/drawing/2014/main" id="{BE30B35D-64EA-C5BA-03D3-DB0FF49FA6D7}"/>
                </a:ext>
              </a:extLst>
            </p:cNvPr>
            <p:cNvGrpSpPr/>
            <p:nvPr/>
          </p:nvGrpSpPr>
          <p:grpSpPr>
            <a:xfrm>
              <a:off x="6273210" y="2384425"/>
              <a:ext cx="4664809" cy="35737021"/>
              <a:chOff x="8804169" y="3232262"/>
              <a:chExt cx="2835598" cy="21723467"/>
            </a:xfrm>
          </p:grpSpPr>
          <p:pic>
            <p:nvPicPr>
              <p:cNvPr id="28" name="Picture 27">
                <a:extLst>
                  <a:ext uri="{FF2B5EF4-FFF2-40B4-BE49-F238E27FC236}">
                    <a16:creationId xmlns:a16="http://schemas.microsoft.com/office/drawing/2014/main" id="{2B538466-B297-B6B1-5164-72DFEF2E0B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29" name="Picture 28">
                <a:extLst>
                  <a:ext uri="{FF2B5EF4-FFF2-40B4-BE49-F238E27FC236}">
                    <a16:creationId xmlns:a16="http://schemas.microsoft.com/office/drawing/2014/main" id="{D84990F8-6959-B15C-6AB3-FFBD8E98453E}"/>
                  </a:ext>
                </a:extLst>
              </p:cNvPr>
              <p:cNvPicPr>
                <a:picLocks noChangeAspect="1"/>
              </p:cNvPicPr>
              <p:nvPr/>
            </p:nvPicPr>
            <p:blipFill>
              <a:blip r:embed="rId7">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30" name="Picture 29">
                <a:extLst>
                  <a:ext uri="{FF2B5EF4-FFF2-40B4-BE49-F238E27FC236}">
                    <a16:creationId xmlns:a16="http://schemas.microsoft.com/office/drawing/2014/main" id="{C34A582C-A2AF-C45A-C806-A83200B61AF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970C2C35-75EC-66D4-F025-C0C14927627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32" name="Oval 31">
                <a:extLst>
                  <a:ext uri="{FF2B5EF4-FFF2-40B4-BE49-F238E27FC236}">
                    <a16:creationId xmlns:a16="http://schemas.microsoft.com/office/drawing/2014/main" id="{31C4AB99-F72E-BB80-6AF5-8FE5B8076A41}"/>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36044DE9-49AB-2523-DF45-BAD65CEB4182}"/>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val 33">
                <a:extLst>
                  <a:ext uri="{FF2B5EF4-FFF2-40B4-BE49-F238E27FC236}">
                    <a16:creationId xmlns:a16="http://schemas.microsoft.com/office/drawing/2014/main" id="{DE41A2D5-980B-020F-168C-BF52380C2093}"/>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B51E52E0-4F0A-94A0-63B2-9F071BE333BD}"/>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6" name="Picture 35">
                <a:extLst>
                  <a:ext uri="{FF2B5EF4-FFF2-40B4-BE49-F238E27FC236}">
                    <a16:creationId xmlns:a16="http://schemas.microsoft.com/office/drawing/2014/main" id="{8B10BE67-B3BA-031B-4F87-6DC03ABFB6C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7" name="Picture 36">
                <a:extLst>
                  <a:ext uri="{FF2B5EF4-FFF2-40B4-BE49-F238E27FC236}">
                    <a16:creationId xmlns:a16="http://schemas.microsoft.com/office/drawing/2014/main" id="{EC1EA1F8-D260-76B4-C538-E1E2BFD361E3}"/>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8" name="Oval 37">
                <a:extLst>
                  <a:ext uri="{FF2B5EF4-FFF2-40B4-BE49-F238E27FC236}">
                    <a16:creationId xmlns:a16="http://schemas.microsoft.com/office/drawing/2014/main" id="{C73E9B7C-1791-86A7-E5EC-5E5BA25E0A0A}"/>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a:extLst>
                  <a:ext uri="{FF2B5EF4-FFF2-40B4-BE49-F238E27FC236}">
                    <a16:creationId xmlns:a16="http://schemas.microsoft.com/office/drawing/2014/main" id="{08344FBD-1A39-F05E-E93F-AD0CD941A505}"/>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0" name="Straight Connector 39">
                <a:extLst>
                  <a:ext uri="{FF2B5EF4-FFF2-40B4-BE49-F238E27FC236}">
                    <a16:creationId xmlns:a16="http://schemas.microsoft.com/office/drawing/2014/main" id="{AEA3ECD7-2DED-3FDA-14DB-51685759B72F}"/>
                  </a:ext>
                </a:extLst>
              </p:cNvPr>
              <p:cNvCxnSpPr>
                <a:cxnSpLocks/>
                <a:endCxn id="35"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2" name="TextBox 21">
              <a:extLst>
                <a:ext uri="{FF2B5EF4-FFF2-40B4-BE49-F238E27FC236}">
                  <a16:creationId xmlns:a16="http://schemas.microsoft.com/office/drawing/2014/main" id="{0F314DE1-999E-B02A-5143-730903E8316A}"/>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23" name="TextBox 22">
              <a:extLst>
                <a:ext uri="{FF2B5EF4-FFF2-40B4-BE49-F238E27FC236}">
                  <a16:creationId xmlns:a16="http://schemas.microsoft.com/office/drawing/2014/main" id="{7C44F6B2-EF32-8141-4317-4DF3A7428F23}"/>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24" name="TextBox 23">
              <a:extLst>
                <a:ext uri="{FF2B5EF4-FFF2-40B4-BE49-F238E27FC236}">
                  <a16:creationId xmlns:a16="http://schemas.microsoft.com/office/drawing/2014/main" id="{5E6F58D8-16C5-4FB0-1E98-F6B636B2FC33}"/>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25" name="TextBox 24">
              <a:extLst>
                <a:ext uri="{FF2B5EF4-FFF2-40B4-BE49-F238E27FC236}">
                  <a16:creationId xmlns:a16="http://schemas.microsoft.com/office/drawing/2014/main" id="{8485A575-3CAA-1D8C-C368-531CB4F8F6BF}"/>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26" name="TextBox 25">
              <a:extLst>
                <a:ext uri="{FF2B5EF4-FFF2-40B4-BE49-F238E27FC236}">
                  <a16:creationId xmlns:a16="http://schemas.microsoft.com/office/drawing/2014/main" id="{29DDD2A9-5B14-87C1-06A0-A20A44E45E15}"/>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27" name="TextBox 26">
              <a:extLst>
                <a:ext uri="{FF2B5EF4-FFF2-40B4-BE49-F238E27FC236}">
                  <a16:creationId xmlns:a16="http://schemas.microsoft.com/office/drawing/2014/main" id="{C91388EB-5745-D3C7-80F5-3A0752C30DBA}"/>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Tree>
    <p:extLst>
      <p:ext uri="{BB962C8B-B14F-4D97-AF65-F5344CB8AC3E}">
        <p14:creationId xmlns:p14="http://schemas.microsoft.com/office/powerpoint/2010/main" val="1188592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859C7711-6374-36E4-EAE6-58467D1695AD}"/>
            </a:ext>
          </a:extLst>
        </p:cNvPr>
        <p:cNvGrpSpPr/>
        <p:nvPr/>
      </p:nvGrpSpPr>
      <p:grpSpPr>
        <a:xfrm>
          <a:off x="0" y="0"/>
          <a:ext cx="0" cy="0"/>
          <a:chOff x="0" y="0"/>
          <a:chExt cx="0" cy="0"/>
        </a:xfrm>
      </p:grpSpPr>
      <p:grpSp>
        <p:nvGrpSpPr>
          <p:cNvPr id="48" name="Group 47">
            <a:extLst>
              <a:ext uri="{FF2B5EF4-FFF2-40B4-BE49-F238E27FC236}">
                <a16:creationId xmlns:a16="http://schemas.microsoft.com/office/drawing/2014/main" id="{A485FDBF-9CDE-1B91-8B9E-769ECFD8FF60}"/>
              </a:ext>
            </a:extLst>
          </p:cNvPr>
          <p:cNvGrpSpPr/>
          <p:nvPr/>
        </p:nvGrpSpPr>
        <p:grpSpPr>
          <a:xfrm>
            <a:off x="6273210" y="2384425"/>
            <a:ext cx="4896710" cy="36233866"/>
            <a:chOff x="6273210" y="2384425"/>
            <a:chExt cx="4896710" cy="36233866"/>
          </a:xfrm>
        </p:grpSpPr>
        <p:grpSp>
          <p:nvGrpSpPr>
            <p:cNvPr id="40" name="Group 39">
              <a:extLst>
                <a:ext uri="{FF2B5EF4-FFF2-40B4-BE49-F238E27FC236}">
                  <a16:creationId xmlns:a16="http://schemas.microsoft.com/office/drawing/2014/main" id="{91965F38-35D0-AF50-D2E8-F630BA96F801}"/>
                </a:ext>
              </a:extLst>
            </p:cNvPr>
            <p:cNvGrpSpPr/>
            <p:nvPr/>
          </p:nvGrpSpPr>
          <p:grpSpPr>
            <a:xfrm>
              <a:off x="6273210" y="2384425"/>
              <a:ext cx="4664809" cy="35737021"/>
              <a:chOff x="8804169" y="3232262"/>
              <a:chExt cx="2835598" cy="21723467"/>
            </a:xfrm>
          </p:grpSpPr>
          <p:pic>
            <p:nvPicPr>
              <p:cNvPr id="36" name="Picture 35">
                <a:extLst>
                  <a:ext uri="{FF2B5EF4-FFF2-40B4-BE49-F238E27FC236}">
                    <a16:creationId xmlns:a16="http://schemas.microsoft.com/office/drawing/2014/main" id="{44BF1885-BC3D-C59A-30D5-6DD196F1D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32" name="Picture 31">
                <a:extLst>
                  <a:ext uri="{FF2B5EF4-FFF2-40B4-BE49-F238E27FC236}">
                    <a16:creationId xmlns:a16="http://schemas.microsoft.com/office/drawing/2014/main" id="{F7A36EC3-CC86-3503-E5EE-9829B787B89E}"/>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28" name="Picture 27">
                <a:extLst>
                  <a:ext uri="{FF2B5EF4-FFF2-40B4-BE49-F238E27FC236}">
                    <a16:creationId xmlns:a16="http://schemas.microsoft.com/office/drawing/2014/main" id="{4CA0D5A6-79A0-7282-7756-C92622C99CA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6" name="Picture 25">
                <a:extLst>
                  <a:ext uri="{FF2B5EF4-FFF2-40B4-BE49-F238E27FC236}">
                    <a16:creationId xmlns:a16="http://schemas.microsoft.com/office/drawing/2014/main" id="{7AE96739-9A84-0440-B9A6-469A3165B1D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16" name="Oval 15">
                <a:extLst>
                  <a:ext uri="{FF2B5EF4-FFF2-40B4-BE49-F238E27FC236}">
                    <a16:creationId xmlns:a16="http://schemas.microsoft.com/office/drawing/2014/main" id="{283AA227-EDDE-E5E5-63FC-025D06EFFE06}"/>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8EFDDE6A-6502-381C-1D06-29D13BB82BFA}"/>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99B556DC-B332-4D79-D4F5-5AE672DDE334}"/>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D5BDAB9C-A030-1A62-53B8-68816D9A236F}"/>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 name="Picture 29">
                <a:extLst>
                  <a:ext uri="{FF2B5EF4-FFF2-40B4-BE49-F238E27FC236}">
                    <a16:creationId xmlns:a16="http://schemas.microsoft.com/office/drawing/2014/main" id="{471B2894-5D95-BD38-ED08-94140B58829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4" name="Picture 33">
                <a:extLst>
                  <a:ext uri="{FF2B5EF4-FFF2-40B4-BE49-F238E27FC236}">
                    <a16:creationId xmlns:a16="http://schemas.microsoft.com/office/drawing/2014/main" id="{D3BC6521-A750-43F5-0EA1-EC0A10E442F8}"/>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14" name="Oval 13">
                <a:extLst>
                  <a:ext uri="{FF2B5EF4-FFF2-40B4-BE49-F238E27FC236}">
                    <a16:creationId xmlns:a16="http://schemas.microsoft.com/office/drawing/2014/main" id="{C4D7AF68-921D-8F7C-430C-9D722C50569E}"/>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39B2B0EC-B1DF-E930-9E99-C55E797E2B8D}"/>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 name="Straight Connector 5">
                <a:extLst>
                  <a:ext uri="{FF2B5EF4-FFF2-40B4-BE49-F238E27FC236}">
                    <a16:creationId xmlns:a16="http://schemas.microsoft.com/office/drawing/2014/main" id="{F303902B-5195-7D4C-2B9C-9B42ADF891C6}"/>
                  </a:ext>
                </a:extLst>
              </p:cNvPr>
              <p:cNvCxnSpPr>
                <a:cxnSpLocks/>
                <a:endCxn id="23"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CB03C054-903D-A436-1ABD-F6D7DD2BA77D}"/>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43" name="TextBox 42">
              <a:extLst>
                <a:ext uri="{FF2B5EF4-FFF2-40B4-BE49-F238E27FC236}">
                  <a16:creationId xmlns:a16="http://schemas.microsoft.com/office/drawing/2014/main" id="{AB6B4F44-C240-D996-DF30-75AC3480ECEB}"/>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44" name="TextBox 43">
              <a:extLst>
                <a:ext uri="{FF2B5EF4-FFF2-40B4-BE49-F238E27FC236}">
                  <a16:creationId xmlns:a16="http://schemas.microsoft.com/office/drawing/2014/main" id="{51827156-BF29-4B35-18B0-40A81ECEC00F}"/>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45" name="TextBox 44">
              <a:extLst>
                <a:ext uri="{FF2B5EF4-FFF2-40B4-BE49-F238E27FC236}">
                  <a16:creationId xmlns:a16="http://schemas.microsoft.com/office/drawing/2014/main" id="{024F9971-5979-3D9C-1EE8-AEBBDAC874BC}"/>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46" name="TextBox 45">
              <a:extLst>
                <a:ext uri="{FF2B5EF4-FFF2-40B4-BE49-F238E27FC236}">
                  <a16:creationId xmlns:a16="http://schemas.microsoft.com/office/drawing/2014/main" id="{9C6DABB0-7774-C920-BF54-2F4A67677889}"/>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47" name="TextBox 46">
              <a:extLst>
                <a:ext uri="{FF2B5EF4-FFF2-40B4-BE49-F238E27FC236}">
                  <a16:creationId xmlns:a16="http://schemas.microsoft.com/office/drawing/2014/main" id="{4D1BCA79-4B5A-7D03-4727-3D9176A8187E}"/>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41" name="Rectangle 40">
            <a:extLst>
              <a:ext uri="{FF2B5EF4-FFF2-40B4-BE49-F238E27FC236}">
                <a16:creationId xmlns:a16="http://schemas.microsoft.com/office/drawing/2014/main" id="{8C376989-BB1D-0AA9-4ABD-CC11421E10DF}"/>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75E55740-05A9-7A7B-E3AE-88A23F73C297}"/>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sp>
        <p:nvSpPr>
          <p:cNvPr id="3" name="TextBox 2">
            <a:extLst>
              <a:ext uri="{FF2B5EF4-FFF2-40B4-BE49-F238E27FC236}">
                <a16:creationId xmlns:a16="http://schemas.microsoft.com/office/drawing/2014/main" id="{FE952E3F-9DDF-2DB2-7F75-26DA54AAFFD0}"/>
              </a:ext>
            </a:extLst>
          </p:cNvPr>
          <p:cNvSpPr txBox="1"/>
          <p:nvPr/>
        </p:nvSpPr>
        <p:spPr>
          <a:xfrm>
            <a:off x="12721959" y="2180670"/>
            <a:ext cx="4326193" cy="3170099"/>
          </a:xfrm>
          <a:prstGeom prst="rect">
            <a:avLst/>
          </a:prstGeom>
          <a:noFill/>
        </p:spPr>
        <p:txBody>
          <a:bodyPr wrap="square" rtlCol="0">
            <a:spAutoFit/>
          </a:bodyPr>
          <a:lstStyle/>
          <a:p>
            <a:pPr algn="ctr"/>
            <a:r>
              <a:rPr lang="en-GB" sz="2000" dirty="0">
                <a:solidFill>
                  <a:schemeClr val="bg1"/>
                </a:solidFill>
              </a:rPr>
              <a:t>The pie chart shows that the </a:t>
            </a:r>
            <a:r>
              <a:rPr lang="en-GB" sz="2000" dirty="0">
                <a:solidFill>
                  <a:schemeClr val="bg2"/>
                </a:solidFill>
              </a:rPr>
              <a:t>‘Canis Lupus’</a:t>
            </a:r>
            <a:r>
              <a:rPr lang="en-GB" sz="2000" dirty="0">
                <a:solidFill>
                  <a:schemeClr val="bg1"/>
                </a:solidFill>
              </a:rPr>
              <a:t>, or the </a:t>
            </a:r>
            <a:r>
              <a:rPr lang="en-GB" sz="2000" b="1" dirty="0">
                <a:solidFill>
                  <a:schemeClr val="bg1"/>
                </a:solidFill>
              </a:rPr>
              <a:t>Gray Wolf</a:t>
            </a:r>
            <a:r>
              <a:rPr lang="en-GB" sz="2000" dirty="0">
                <a:solidFill>
                  <a:schemeClr val="bg1"/>
                </a:solidFill>
              </a:rPr>
              <a:t>, makes up almost 50% of the ‘Endangered’ species observed in the ‘Mammal’ category. </a:t>
            </a:r>
          </a:p>
          <a:p>
            <a:endParaRPr lang="en-GB" sz="2000" dirty="0">
              <a:solidFill>
                <a:schemeClr val="bg1"/>
              </a:solidFill>
            </a:endParaRPr>
          </a:p>
          <a:p>
            <a:pPr algn="ctr"/>
            <a:r>
              <a:rPr lang="en-GB" sz="2000" dirty="0">
                <a:solidFill>
                  <a:schemeClr val="bg1"/>
                </a:solidFill>
              </a:rPr>
              <a:t>Another wolf, the </a:t>
            </a:r>
            <a:r>
              <a:rPr lang="en-GB" sz="2000" b="1" dirty="0">
                <a:solidFill>
                  <a:schemeClr val="bg1"/>
                </a:solidFill>
              </a:rPr>
              <a:t>Red Wolf</a:t>
            </a:r>
            <a:r>
              <a:rPr lang="en-GB" sz="2000" dirty="0">
                <a:solidFill>
                  <a:schemeClr val="bg1"/>
                </a:solidFill>
              </a:rPr>
              <a:t>, makes up 9%, while the other four species consist of a </a:t>
            </a:r>
            <a:r>
              <a:rPr lang="en-GB" sz="2000" b="1" dirty="0">
                <a:solidFill>
                  <a:schemeClr val="bg1"/>
                </a:solidFill>
              </a:rPr>
              <a:t>flying squirrel</a:t>
            </a:r>
            <a:r>
              <a:rPr lang="en-GB" sz="2000" dirty="0">
                <a:solidFill>
                  <a:schemeClr val="bg1"/>
                </a:solidFill>
              </a:rPr>
              <a:t>, a </a:t>
            </a:r>
            <a:r>
              <a:rPr lang="en-GB" sz="2000" b="1" dirty="0">
                <a:solidFill>
                  <a:schemeClr val="bg1"/>
                </a:solidFill>
              </a:rPr>
              <a:t>sheep</a:t>
            </a:r>
            <a:r>
              <a:rPr lang="en-GB" sz="2000" dirty="0">
                <a:solidFill>
                  <a:schemeClr val="bg1"/>
                </a:solidFill>
              </a:rPr>
              <a:t>, and two different </a:t>
            </a:r>
            <a:r>
              <a:rPr lang="en-GB" sz="2000" b="1" dirty="0">
                <a:solidFill>
                  <a:schemeClr val="bg1"/>
                </a:solidFill>
              </a:rPr>
              <a:t>bat</a:t>
            </a:r>
            <a:r>
              <a:rPr lang="en-GB" sz="2000" dirty="0">
                <a:solidFill>
                  <a:schemeClr val="bg1"/>
                </a:solidFill>
              </a:rPr>
              <a:t> species.</a:t>
            </a:r>
          </a:p>
        </p:txBody>
      </p:sp>
      <p:pic>
        <p:nvPicPr>
          <p:cNvPr id="4" name="Picture 3">
            <a:extLst>
              <a:ext uri="{FF2B5EF4-FFF2-40B4-BE49-F238E27FC236}">
                <a16:creationId xmlns:a16="http://schemas.microsoft.com/office/drawing/2014/main" id="{14577C0E-EBD4-09B8-98A3-11CF2E36DCA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436199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C761384D-7962-5898-9CA7-7DC974A4A382}"/>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CB7C1989-6B06-1F73-2C97-F6291A0A20FB}"/>
              </a:ext>
            </a:extLst>
          </p:cNvPr>
          <p:cNvGrpSpPr/>
          <p:nvPr/>
        </p:nvGrpSpPr>
        <p:grpSpPr>
          <a:xfrm>
            <a:off x="6273210" y="-4143965"/>
            <a:ext cx="4896710" cy="36233866"/>
            <a:chOff x="6273210" y="2384425"/>
            <a:chExt cx="4896710" cy="36233866"/>
          </a:xfrm>
        </p:grpSpPr>
        <p:grpSp>
          <p:nvGrpSpPr>
            <p:cNvPr id="5" name="Group 4">
              <a:extLst>
                <a:ext uri="{FF2B5EF4-FFF2-40B4-BE49-F238E27FC236}">
                  <a16:creationId xmlns:a16="http://schemas.microsoft.com/office/drawing/2014/main" id="{D7E537AA-14E7-A807-6304-052054200CC5}"/>
                </a:ext>
              </a:extLst>
            </p:cNvPr>
            <p:cNvGrpSpPr/>
            <p:nvPr/>
          </p:nvGrpSpPr>
          <p:grpSpPr>
            <a:xfrm>
              <a:off x="6273210" y="2384425"/>
              <a:ext cx="4664809" cy="35737021"/>
              <a:chOff x="8804169" y="3232262"/>
              <a:chExt cx="2835598" cy="21723467"/>
            </a:xfrm>
          </p:grpSpPr>
          <p:pic>
            <p:nvPicPr>
              <p:cNvPr id="15" name="Picture 14">
                <a:extLst>
                  <a:ext uri="{FF2B5EF4-FFF2-40B4-BE49-F238E27FC236}">
                    <a16:creationId xmlns:a16="http://schemas.microsoft.com/office/drawing/2014/main" id="{8BE2A7C6-1294-2FED-A80E-8707459F2E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17A76A4B-7F6A-77D8-2C19-6036B0F1358B}"/>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6C3484FB-EA5F-96A6-14A2-5329E6D5637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D2ED7C4E-0E07-C2A1-DB69-A44BDEDF547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22" name="Oval 21">
                <a:extLst>
                  <a:ext uri="{FF2B5EF4-FFF2-40B4-BE49-F238E27FC236}">
                    <a16:creationId xmlns:a16="http://schemas.microsoft.com/office/drawing/2014/main" id="{B9B95D1B-A0AE-983E-4086-C3E22B4E38E7}"/>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B2EC61B5-3CA8-EC69-4B72-497CC699E723}"/>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BA454940-2E3C-C370-FB38-03767D8A9C78}"/>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0D398955-8609-1838-7E10-2F1A64450F70}"/>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9" name="Picture 28">
                <a:extLst>
                  <a:ext uri="{FF2B5EF4-FFF2-40B4-BE49-F238E27FC236}">
                    <a16:creationId xmlns:a16="http://schemas.microsoft.com/office/drawing/2014/main" id="{18680FFC-5401-3B3D-1341-FB1D8E32B41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0D19A5FD-5E6B-6E65-1DF9-7F444AFD9D2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3" name="Oval 32">
                <a:extLst>
                  <a:ext uri="{FF2B5EF4-FFF2-40B4-BE49-F238E27FC236}">
                    <a16:creationId xmlns:a16="http://schemas.microsoft.com/office/drawing/2014/main" id="{72B67F3F-67F3-B6AA-7B38-6CF075210EFC}"/>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56C387D2-2B86-116B-6F79-E9D7575ABA3A}"/>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8" name="Straight Connector 37">
                <a:extLst>
                  <a:ext uri="{FF2B5EF4-FFF2-40B4-BE49-F238E27FC236}">
                    <a16:creationId xmlns:a16="http://schemas.microsoft.com/office/drawing/2014/main" id="{B5678755-324B-18F8-85EF-F8C0A8240511}"/>
                  </a:ext>
                </a:extLst>
              </p:cNvPr>
              <p:cNvCxnSpPr>
                <a:cxnSpLocks/>
                <a:endCxn id="27"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B8DF3FC6-4B77-3768-44C9-068FF5B20494}"/>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8" name="TextBox 7">
              <a:extLst>
                <a:ext uri="{FF2B5EF4-FFF2-40B4-BE49-F238E27FC236}">
                  <a16:creationId xmlns:a16="http://schemas.microsoft.com/office/drawing/2014/main" id="{AC5A8DF4-21C4-5162-0ECA-6D4FD23DC906}"/>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9" name="TextBox 8">
              <a:extLst>
                <a:ext uri="{FF2B5EF4-FFF2-40B4-BE49-F238E27FC236}">
                  <a16:creationId xmlns:a16="http://schemas.microsoft.com/office/drawing/2014/main" id="{83270272-E166-111D-62D2-045B59DD50E6}"/>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10" name="TextBox 9">
              <a:extLst>
                <a:ext uri="{FF2B5EF4-FFF2-40B4-BE49-F238E27FC236}">
                  <a16:creationId xmlns:a16="http://schemas.microsoft.com/office/drawing/2014/main" id="{54DEFC6D-7804-A70B-B336-171AAEF3D56E}"/>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11" name="TextBox 10">
              <a:extLst>
                <a:ext uri="{FF2B5EF4-FFF2-40B4-BE49-F238E27FC236}">
                  <a16:creationId xmlns:a16="http://schemas.microsoft.com/office/drawing/2014/main" id="{3B475202-7031-48A0-9167-2891DE09FEF0}"/>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12" name="TextBox 11">
              <a:extLst>
                <a:ext uri="{FF2B5EF4-FFF2-40B4-BE49-F238E27FC236}">
                  <a16:creationId xmlns:a16="http://schemas.microsoft.com/office/drawing/2014/main" id="{EE83F849-E4C0-BDBA-1221-C034CCC705B5}"/>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3" name="Rectangle 2">
            <a:extLst>
              <a:ext uri="{FF2B5EF4-FFF2-40B4-BE49-F238E27FC236}">
                <a16:creationId xmlns:a16="http://schemas.microsoft.com/office/drawing/2014/main" id="{73EE530D-B02C-E1A7-09D8-E3CCDB35DC55}"/>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F3F968D1-48FF-F6E4-F2C1-FC36F4740ECE}"/>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pic>
        <p:nvPicPr>
          <p:cNvPr id="6" name="Picture 5">
            <a:extLst>
              <a:ext uri="{FF2B5EF4-FFF2-40B4-BE49-F238E27FC236}">
                <a16:creationId xmlns:a16="http://schemas.microsoft.com/office/drawing/2014/main" id="{0D9A04B2-53C8-5229-96C1-FE3B729578A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462474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6B4BAB93-D46D-334F-DAAF-3B4F6D88CD6F}"/>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781ACAF2-22A8-7584-8FA7-9D319A8C3371}"/>
              </a:ext>
            </a:extLst>
          </p:cNvPr>
          <p:cNvGrpSpPr/>
          <p:nvPr/>
        </p:nvGrpSpPr>
        <p:grpSpPr>
          <a:xfrm>
            <a:off x="6273210" y="-10714962"/>
            <a:ext cx="4896710" cy="36233866"/>
            <a:chOff x="6273210" y="2384425"/>
            <a:chExt cx="4896710" cy="36233866"/>
          </a:xfrm>
        </p:grpSpPr>
        <p:grpSp>
          <p:nvGrpSpPr>
            <p:cNvPr id="5" name="Group 4">
              <a:extLst>
                <a:ext uri="{FF2B5EF4-FFF2-40B4-BE49-F238E27FC236}">
                  <a16:creationId xmlns:a16="http://schemas.microsoft.com/office/drawing/2014/main" id="{33761D7D-00A3-10FC-6FB6-A0C126170FF7}"/>
                </a:ext>
              </a:extLst>
            </p:cNvPr>
            <p:cNvGrpSpPr/>
            <p:nvPr/>
          </p:nvGrpSpPr>
          <p:grpSpPr>
            <a:xfrm>
              <a:off x="6273210" y="2384425"/>
              <a:ext cx="4664809" cy="35737021"/>
              <a:chOff x="8804169" y="3232262"/>
              <a:chExt cx="2835598" cy="21723467"/>
            </a:xfrm>
          </p:grpSpPr>
          <p:pic>
            <p:nvPicPr>
              <p:cNvPr id="15" name="Picture 14">
                <a:extLst>
                  <a:ext uri="{FF2B5EF4-FFF2-40B4-BE49-F238E27FC236}">
                    <a16:creationId xmlns:a16="http://schemas.microsoft.com/office/drawing/2014/main" id="{0C901E95-B9B5-0155-02E4-5235EC070C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2406DB41-99C9-44AB-47C2-49B55C2D09C9}"/>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C009CBB1-52BB-BAF1-FF5E-C7017110D9C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66347CF6-C4A3-6814-25A2-A09F1697528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22" name="Oval 21">
                <a:extLst>
                  <a:ext uri="{FF2B5EF4-FFF2-40B4-BE49-F238E27FC236}">
                    <a16:creationId xmlns:a16="http://schemas.microsoft.com/office/drawing/2014/main" id="{1E979326-A922-B5D9-B29C-BD6F09171955}"/>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55561EFB-9B65-0C39-95EB-66AD70A86F62}"/>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8358C5B8-6800-FF38-3E04-A06DC4758C8E}"/>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79334686-D508-2E50-1DB6-FC15B4DBEBEE}"/>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9" name="Picture 28">
                <a:extLst>
                  <a:ext uri="{FF2B5EF4-FFF2-40B4-BE49-F238E27FC236}">
                    <a16:creationId xmlns:a16="http://schemas.microsoft.com/office/drawing/2014/main" id="{4AF07F54-DB2D-B0F4-465F-36D6A448A44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12069642-D91D-A70E-46A5-C453D5BC0F78}"/>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3" name="Oval 32">
                <a:extLst>
                  <a:ext uri="{FF2B5EF4-FFF2-40B4-BE49-F238E27FC236}">
                    <a16:creationId xmlns:a16="http://schemas.microsoft.com/office/drawing/2014/main" id="{5B5ECB72-0CDA-1601-1D79-B68997F6A5ED}"/>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2B3100E2-12A7-8A19-E769-DDCAB3D0D9D0}"/>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DA09D7D7-07FC-E0D7-4FC8-3E605DA077E2}"/>
                  </a:ext>
                </a:extLst>
              </p:cNvPr>
              <p:cNvCxnSpPr>
                <a:cxnSpLocks/>
                <a:endCxn id="27"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F83A3041-46DE-1A85-DBF0-D05976FF6647}"/>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8" name="TextBox 7">
              <a:extLst>
                <a:ext uri="{FF2B5EF4-FFF2-40B4-BE49-F238E27FC236}">
                  <a16:creationId xmlns:a16="http://schemas.microsoft.com/office/drawing/2014/main" id="{19213417-CF1A-7F99-1E6A-33FAF900C779}"/>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9" name="TextBox 8">
              <a:extLst>
                <a:ext uri="{FF2B5EF4-FFF2-40B4-BE49-F238E27FC236}">
                  <a16:creationId xmlns:a16="http://schemas.microsoft.com/office/drawing/2014/main" id="{C2A2C490-4AC4-03C6-DC0E-C26C6802D6F1}"/>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10" name="TextBox 9">
              <a:extLst>
                <a:ext uri="{FF2B5EF4-FFF2-40B4-BE49-F238E27FC236}">
                  <a16:creationId xmlns:a16="http://schemas.microsoft.com/office/drawing/2014/main" id="{8738F68C-B694-DDE2-D719-43BC9FB43027}"/>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11" name="TextBox 10">
              <a:extLst>
                <a:ext uri="{FF2B5EF4-FFF2-40B4-BE49-F238E27FC236}">
                  <a16:creationId xmlns:a16="http://schemas.microsoft.com/office/drawing/2014/main" id="{EF194160-11C3-81B9-6CA9-E1D82EA7FFAB}"/>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12" name="TextBox 11">
              <a:extLst>
                <a:ext uri="{FF2B5EF4-FFF2-40B4-BE49-F238E27FC236}">
                  <a16:creationId xmlns:a16="http://schemas.microsoft.com/office/drawing/2014/main" id="{1F947CCA-DAD1-3FC6-79EF-FD0538DA7A3B}"/>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3" name="Rectangle 2">
            <a:extLst>
              <a:ext uri="{FF2B5EF4-FFF2-40B4-BE49-F238E27FC236}">
                <a16:creationId xmlns:a16="http://schemas.microsoft.com/office/drawing/2014/main" id="{F2E8B6EC-38DF-CA50-EBFB-ABFAAD53A32E}"/>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1CADE3C5-7715-1025-9069-392287BA100C}"/>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pic>
        <p:nvPicPr>
          <p:cNvPr id="6" name="Picture 5">
            <a:extLst>
              <a:ext uri="{FF2B5EF4-FFF2-40B4-BE49-F238E27FC236}">
                <a16:creationId xmlns:a16="http://schemas.microsoft.com/office/drawing/2014/main" id="{02CA5C6B-A997-847C-EC41-0C81CAE1F9C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21942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B1DB3220-04D6-AA0B-4504-AA3E864D4758}"/>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70B9AFD9-55FC-4775-604D-BC75DFFB7861}"/>
              </a:ext>
            </a:extLst>
          </p:cNvPr>
          <p:cNvGrpSpPr/>
          <p:nvPr/>
        </p:nvGrpSpPr>
        <p:grpSpPr>
          <a:xfrm>
            <a:off x="6273210" y="-17137011"/>
            <a:ext cx="4896710" cy="36233866"/>
            <a:chOff x="6273210" y="2384425"/>
            <a:chExt cx="4896710" cy="36233866"/>
          </a:xfrm>
        </p:grpSpPr>
        <p:grpSp>
          <p:nvGrpSpPr>
            <p:cNvPr id="5" name="Group 4">
              <a:extLst>
                <a:ext uri="{FF2B5EF4-FFF2-40B4-BE49-F238E27FC236}">
                  <a16:creationId xmlns:a16="http://schemas.microsoft.com/office/drawing/2014/main" id="{2EC89263-791E-790E-2C70-24C5AD9D2E74}"/>
                </a:ext>
              </a:extLst>
            </p:cNvPr>
            <p:cNvGrpSpPr/>
            <p:nvPr/>
          </p:nvGrpSpPr>
          <p:grpSpPr>
            <a:xfrm>
              <a:off x="6273210" y="2384425"/>
              <a:ext cx="4664809" cy="35737021"/>
              <a:chOff x="8804169" y="3232262"/>
              <a:chExt cx="2835598" cy="21723467"/>
            </a:xfrm>
          </p:grpSpPr>
          <p:pic>
            <p:nvPicPr>
              <p:cNvPr id="15" name="Picture 14">
                <a:extLst>
                  <a:ext uri="{FF2B5EF4-FFF2-40B4-BE49-F238E27FC236}">
                    <a16:creationId xmlns:a16="http://schemas.microsoft.com/office/drawing/2014/main" id="{89CE1E22-946C-30CC-D208-6C6566DCC8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1C15E3FD-733D-ACF6-C21F-8B566F46A898}"/>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EA79A04A-424E-1AE9-EE5A-6D9BEDFB87B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0E9F1F56-CE63-95E1-5DFA-0C8ACA4FD49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22" name="Oval 21">
                <a:extLst>
                  <a:ext uri="{FF2B5EF4-FFF2-40B4-BE49-F238E27FC236}">
                    <a16:creationId xmlns:a16="http://schemas.microsoft.com/office/drawing/2014/main" id="{AEC6BEA3-9FA4-C9E0-21BE-6C781D5D86C6}"/>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E2065E0C-F4F7-77A8-147F-88D539639D0D}"/>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ED98E911-E870-7E3F-A24B-DF6D898AE167}"/>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DF1D4FEF-9469-3E48-6D51-98A02BEDBA43}"/>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9" name="Picture 28">
                <a:extLst>
                  <a:ext uri="{FF2B5EF4-FFF2-40B4-BE49-F238E27FC236}">
                    <a16:creationId xmlns:a16="http://schemas.microsoft.com/office/drawing/2014/main" id="{1B683AFF-6524-D4FE-9F5B-743A0F4D58D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5019CBF8-C944-4476-E0A3-F7535B786C5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3" name="Oval 32">
                <a:extLst>
                  <a:ext uri="{FF2B5EF4-FFF2-40B4-BE49-F238E27FC236}">
                    <a16:creationId xmlns:a16="http://schemas.microsoft.com/office/drawing/2014/main" id="{C917F4CE-CBF9-2B54-D725-173657434465}"/>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E3FF4FC6-54F6-CD90-2A1C-948EDBF1E98C}"/>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42583C99-C1CE-F08C-46C6-48340827D630}"/>
                  </a:ext>
                </a:extLst>
              </p:cNvPr>
              <p:cNvCxnSpPr>
                <a:cxnSpLocks/>
                <a:endCxn id="27"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8E639F29-6164-69BB-C7C5-BAE37E987649}"/>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8" name="TextBox 7">
              <a:extLst>
                <a:ext uri="{FF2B5EF4-FFF2-40B4-BE49-F238E27FC236}">
                  <a16:creationId xmlns:a16="http://schemas.microsoft.com/office/drawing/2014/main" id="{1A9226CF-7C9B-76E7-A7A1-5000DD5FA997}"/>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9" name="TextBox 8">
              <a:extLst>
                <a:ext uri="{FF2B5EF4-FFF2-40B4-BE49-F238E27FC236}">
                  <a16:creationId xmlns:a16="http://schemas.microsoft.com/office/drawing/2014/main" id="{9188F29C-9986-E4A3-86FD-B23FF6223628}"/>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10" name="TextBox 9">
              <a:extLst>
                <a:ext uri="{FF2B5EF4-FFF2-40B4-BE49-F238E27FC236}">
                  <a16:creationId xmlns:a16="http://schemas.microsoft.com/office/drawing/2014/main" id="{795872C8-09DF-2F54-332F-3F884FB986FF}"/>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11" name="TextBox 10">
              <a:extLst>
                <a:ext uri="{FF2B5EF4-FFF2-40B4-BE49-F238E27FC236}">
                  <a16:creationId xmlns:a16="http://schemas.microsoft.com/office/drawing/2014/main" id="{2D649F42-9AB6-6EB4-C1CF-8BC987BE9344}"/>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12" name="TextBox 11">
              <a:extLst>
                <a:ext uri="{FF2B5EF4-FFF2-40B4-BE49-F238E27FC236}">
                  <a16:creationId xmlns:a16="http://schemas.microsoft.com/office/drawing/2014/main" id="{DC88C1F7-2DFF-8DC3-D781-7A04CF3935E8}"/>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3" name="Rectangle 2">
            <a:extLst>
              <a:ext uri="{FF2B5EF4-FFF2-40B4-BE49-F238E27FC236}">
                <a16:creationId xmlns:a16="http://schemas.microsoft.com/office/drawing/2014/main" id="{197112E3-6880-7E63-31F6-AB38E849548E}"/>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AA2808EA-0560-8673-6974-D4CB665D4E8F}"/>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pic>
        <p:nvPicPr>
          <p:cNvPr id="6" name="Picture 5">
            <a:extLst>
              <a:ext uri="{FF2B5EF4-FFF2-40B4-BE49-F238E27FC236}">
                <a16:creationId xmlns:a16="http://schemas.microsoft.com/office/drawing/2014/main" id="{62C05093-69C0-874E-950E-5DB24CD147F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3820335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A7032E0D-3B21-7811-E84A-64AD846B3ACA}"/>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44DE33AA-A117-4DDD-B9F7-86AF4033C399}"/>
              </a:ext>
            </a:extLst>
          </p:cNvPr>
          <p:cNvGrpSpPr/>
          <p:nvPr/>
        </p:nvGrpSpPr>
        <p:grpSpPr>
          <a:xfrm>
            <a:off x="6273210" y="-23718296"/>
            <a:ext cx="4896710" cy="36233866"/>
            <a:chOff x="6273210" y="2384425"/>
            <a:chExt cx="4896710" cy="36233866"/>
          </a:xfrm>
        </p:grpSpPr>
        <p:grpSp>
          <p:nvGrpSpPr>
            <p:cNvPr id="5" name="Group 4">
              <a:extLst>
                <a:ext uri="{FF2B5EF4-FFF2-40B4-BE49-F238E27FC236}">
                  <a16:creationId xmlns:a16="http://schemas.microsoft.com/office/drawing/2014/main" id="{492CFBB0-23CF-6B9F-D250-9D0E8D45E440}"/>
                </a:ext>
              </a:extLst>
            </p:cNvPr>
            <p:cNvGrpSpPr/>
            <p:nvPr/>
          </p:nvGrpSpPr>
          <p:grpSpPr>
            <a:xfrm>
              <a:off x="6273210" y="2384425"/>
              <a:ext cx="4664809" cy="35737021"/>
              <a:chOff x="8804169" y="3232262"/>
              <a:chExt cx="2835598" cy="21723467"/>
            </a:xfrm>
          </p:grpSpPr>
          <p:pic>
            <p:nvPicPr>
              <p:cNvPr id="15" name="Picture 14">
                <a:extLst>
                  <a:ext uri="{FF2B5EF4-FFF2-40B4-BE49-F238E27FC236}">
                    <a16:creationId xmlns:a16="http://schemas.microsoft.com/office/drawing/2014/main" id="{95938BD8-5FFD-4DC7-6CF8-1834710467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64C022A6-E140-CAAA-A813-5592EEC54C0E}"/>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93730F60-47DF-2707-622E-E9DFBB037DD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AFF337EA-6BC2-1FAD-2E72-F5DAEDCC92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22" name="Oval 21">
                <a:extLst>
                  <a:ext uri="{FF2B5EF4-FFF2-40B4-BE49-F238E27FC236}">
                    <a16:creationId xmlns:a16="http://schemas.microsoft.com/office/drawing/2014/main" id="{B5F3F0E2-EE09-2EF8-7924-649655D89B0C}"/>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2ADD2607-5D6B-104B-A7A7-B40D8BB88F64}"/>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1FB27C0D-85A5-C49C-EA60-667F4F7C8D00}"/>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CC5194FA-C0C4-E5C8-9B7C-6BA895CB221F}"/>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9" name="Picture 28">
                <a:extLst>
                  <a:ext uri="{FF2B5EF4-FFF2-40B4-BE49-F238E27FC236}">
                    <a16:creationId xmlns:a16="http://schemas.microsoft.com/office/drawing/2014/main" id="{FF960708-2770-0678-216C-37464311B28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50B3B038-634D-705C-F9DF-E11577314D4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3" name="Oval 32">
                <a:extLst>
                  <a:ext uri="{FF2B5EF4-FFF2-40B4-BE49-F238E27FC236}">
                    <a16:creationId xmlns:a16="http://schemas.microsoft.com/office/drawing/2014/main" id="{F84267F6-00D2-45C2-07D8-93410C207E5A}"/>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0348E0BB-0843-74E1-9C34-BA2FA9474939}"/>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0C032939-71E3-3968-ED94-A0A1179058FC}"/>
                  </a:ext>
                </a:extLst>
              </p:cNvPr>
              <p:cNvCxnSpPr>
                <a:cxnSpLocks/>
                <a:endCxn id="27"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37A5593D-7D29-A52E-B61A-6EF8D736CE8A}"/>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8" name="TextBox 7">
              <a:extLst>
                <a:ext uri="{FF2B5EF4-FFF2-40B4-BE49-F238E27FC236}">
                  <a16:creationId xmlns:a16="http://schemas.microsoft.com/office/drawing/2014/main" id="{B24F19EB-9F09-CF64-815C-5632E66B9B94}"/>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9" name="TextBox 8">
              <a:extLst>
                <a:ext uri="{FF2B5EF4-FFF2-40B4-BE49-F238E27FC236}">
                  <a16:creationId xmlns:a16="http://schemas.microsoft.com/office/drawing/2014/main" id="{0ACEC0AB-2BAE-4B8A-72BD-CC4E313AC4FC}"/>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10" name="TextBox 9">
              <a:extLst>
                <a:ext uri="{FF2B5EF4-FFF2-40B4-BE49-F238E27FC236}">
                  <a16:creationId xmlns:a16="http://schemas.microsoft.com/office/drawing/2014/main" id="{C213853A-654C-D589-FC64-60FB16CC6B94}"/>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11" name="TextBox 10">
              <a:extLst>
                <a:ext uri="{FF2B5EF4-FFF2-40B4-BE49-F238E27FC236}">
                  <a16:creationId xmlns:a16="http://schemas.microsoft.com/office/drawing/2014/main" id="{8D245817-0D9D-9C32-61D3-F690809B539F}"/>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12" name="TextBox 11">
              <a:extLst>
                <a:ext uri="{FF2B5EF4-FFF2-40B4-BE49-F238E27FC236}">
                  <a16:creationId xmlns:a16="http://schemas.microsoft.com/office/drawing/2014/main" id="{EC31F99A-3087-8373-4952-31D665B4DE39}"/>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3" name="Rectangle 2">
            <a:extLst>
              <a:ext uri="{FF2B5EF4-FFF2-40B4-BE49-F238E27FC236}">
                <a16:creationId xmlns:a16="http://schemas.microsoft.com/office/drawing/2014/main" id="{8D6E1B94-4600-5D84-3D3D-9516C8933CDA}"/>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A931DEE8-C278-130F-3FD3-7625C375863A}"/>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pic>
        <p:nvPicPr>
          <p:cNvPr id="6" name="Picture 5">
            <a:extLst>
              <a:ext uri="{FF2B5EF4-FFF2-40B4-BE49-F238E27FC236}">
                <a16:creationId xmlns:a16="http://schemas.microsoft.com/office/drawing/2014/main" id="{7A9E0D02-93D4-D806-334B-6BC5FD3D39F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2836506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20000"/>
                    </a14:imgEffect>
                  </a14:imgLayer>
                </a14:imgProps>
              </a:ext>
              <a:ext uri="{837473B0-CC2E-450A-ABE3-18F120FF3D39}">
                <a1611:picAttrSrcUrl xmlns:a1611="http://schemas.microsoft.com/office/drawing/2016/11/main" r:id="rId4"/>
              </a:ext>
            </a:extLst>
          </a:blip>
          <a:srcRect/>
          <a:stretch>
            <a:fillRect t="-4000" b="-4000"/>
          </a:stretch>
        </a:blipFill>
        <a:effectLst/>
      </p:bgPr>
    </p:bg>
    <p:spTree>
      <p:nvGrpSpPr>
        <p:cNvPr id="1" name="">
          <a:extLst>
            <a:ext uri="{FF2B5EF4-FFF2-40B4-BE49-F238E27FC236}">
              <a16:creationId xmlns:a16="http://schemas.microsoft.com/office/drawing/2014/main" id="{8678E1EE-ACC1-E1BE-5EDF-CBD3522A1189}"/>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A8885976-7231-FB04-51E7-701D98D3A5F9}"/>
              </a:ext>
            </a:extLst>
          </p:cNvPr>
          <p:cNvGrpSpPr/>
          <p:nvPr/>
        </p:nvGrpSpPr>
        <p:grpSpPr>
          <a:xfrm>
            <a:off x="6273210" y="-30289425"/>
            <a:ext cx="4896710" cy="36233866"/>
            <a:chOff x="6273210" y="2384425"/>
            <a:chExt cx="4896710" cy="36233866"/>
          </a:xfrm>
        </p:grpSpPr>
        <p:grpSp>
          <p:nvGrpSpPr>
            <p:cNvPr id="5" name="Group 4">
              <a:extLst>
                <a:ext uri="{FF2B5EF4-FFF2-40B4-BE49-F238E27FC236}">
                  <a16:creationId xmlns:a16="http://schemas.microsoft.com/office/drawing/2014/main" id="{8ECA779E-8C95-AC0F-6558-95CA3A0137B8}"/>
                </a:ext>
              </a:extLst>
            </p:cNvPr>
            <p:cNvGrpSpPr/>
            <p:nvPr/>
          </p:nvGrpSpPr>
          <p:grpSpPr>
            <a:xfrm>
              <a:off x="6273210" y="2384425"/>
              <a:ext cx="4664809" cy="35737021"/>
              <a:chOff x="8804169" y="3232262"/>
              <a:chExt cx="2835598" cy="21723467"/>
            </a:xfrm>
          </p:grpSpPr>
          <p:pic>
            <p:nvPicPr>
              <p:cNvPr id="15" name="Picture 14">
                <a:extLst>
                  <a:ext uri="{FF2B5EF4-FFF2-40B4-BE49-F238E27FC236}">
                    <a16:creationId xmlns:a16="http://schemas.microsoft.com/office/drawing/2014/main" id="{0B56C460-6824-E63C-036B-274F3EC0B2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4169" y="23091334"/>
                <a:ext cx="2604557" cy="1864395"/>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0B46E1D8-4106-C632-35FC-5FF3CE3FEA5B}"/>
                  </a:ext>
                </a:extLst>
              </p:cNvPr>
              <p:cNvPicPr>
                <a:picLocks noChangeAspect="1"/>
              </p:cNvPicPr>
              <p:nvPr/>
            </p:nvPicPr>
            <p:blipFill>
              <a:blip r:embed="rId6">
                <a:extLst>
                  <a:ext uri="{28A0092B-C50C-407E-A947-70E740481C1C}">
                    <a14:useLocalDpi xmlns:a14="http://schemas.microsoft.com/office/drawing/2010/main" val="0"/>
                  </a:ext>
                </a:extLst>
              </a:blip>
              <a:srcRect r="8265"/>
              <a:stretch>
                <a:fillRect/>
              </a:stretch>
            </p:blipFill>
            <p:spPr>
              <a:xfrm>
                <a:off x="8844540" y="19097620"/>
                <a:ext cx="2564186" cy="1864395"/>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7E7045A1-C9DD-A91C-4A40-2553FC2CB50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19366" y="15097963"/>
                <a:ext cx="2489360" cy="1864395"/>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E6915B94-BFBD-A727-3D4A-E523434E7C6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2917" y="11194418"/>
                <a:ext cx="2495809" cy="1660286"/>
              </a:xfrm>
              <a:prstGeom prst="rect">
                <a:avLst/>
              </a:prstGeom>
              <a:ln>
                <a:noFill/>
              </a:ln>
              <a:effectLst>
                <a:outerShdw blurRad="190500" algn="tl" rotWithShape="0">
                  <a:srgbClr val="000000">
                    <a:alpha val="70000"/>
                  </a:srgbClr>
                </a:outerShdw>
              </a:effectLst>
            </p:spPr>
          </p:pic>
          <p:sp>
            <p:nvSpPr>
              <p:cNvPr id="22" name="Oval 21">
                <a:extLst>
                  <a:ext uri="{FF2B5EF4-FFF2-40B4-BE49-F238E27FC236}">
                    <a16:creationId xmlns:a16="http://schemas.microsoft.com/office/drawing/2014/main" id="{1BDDA6EC-DA92-A5BA-20B6-A0B4D2CB80A2}"/>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31FF1B6D-4D7A-6AE3-73A5-D75F6A96985E}"/>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0F38E6A0-DE8F-7429-D9E4-AE457AC2CD36}"/>
                  </a:ext>
                </a:extLst>
              </p:cNvPr>
              <p:cNvSpPr/>
              <p:nvPr/>
            </p:nvSpPr>
            <p:spPr>
              <a:xfrm>
                <a:off x="11177686" y="19798778"/>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D52806B9-4B44-FAD6-6797-5FE79E2807BD}"/>
                  </a:ext>
                </a:extLst>
              </p:cNvPr>
              <p:cNvSpPr/>
              <p:nvPr/>
            </p:nvSpPr>
            <p:spPr>
              <a:xfrm>
                <a:off x="11177686" y="23798435"/>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9" name="Picture 28">
                <a:extLst>
                  <a:ext uri="{FF2B5EF4-FFF2-40B4-BE49-F238E27FC236}">
                    <a16:creationId xmlns:a16="http://schemas.microsoft.com/office/drawing/2014/main" id="{C103FD12-65B5-6432-702A-2D1B6906F2A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02436" y="7200704"/>
                <a:ext cx="2506290" cy="1660286"/>
              </a:xfrm>
              <a:prstGeom prst="rect">
                <a:avLst/>
              </a:prstGeom>
              <a:ln>
                <a:noFill/>
              </a:ln>
              <a:effectLst>
                <a:outerShdw blurRad="190500" algn="tl" rotWithShape="0">
                  <a:srgbClr val="000000">
                    <a:alpha val="70000"/>
                  </a:srgbClr>
                </a:outerShdw>
              </a:effectLst>
            </p:spPr>
          </p:pic>
          <p:pic>
            <p:nvPicPr>
              <p:cNvPr id="31" name="Picture 30">
                <a:extLst>
                  <a:ext uri="{FF2B5EF4-FFF2-40B4-BE49-F238E27FC236}">
                    <a16:creationId xmlns:a16="http://schemas.microsoft.com/office/drawing/2014/main" id="{62608F89-6308-A4DD-AF7C-DB2B3F77165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855075" y="3232262"/>
                <a:ext cx="2553651" cy="1597856"/>
              </a:xfrm>
              <a:prstGeom prst="rect">
                <a:avLst/>
              </a:prstGeom>
              <a:ln>
                <a:noFill/>
              </a:ln>
              <a:effectLst>
                <a:outerShdw blurRad="190500" algn="tl" rotWithShape="0">
                  <a:srgbClr val="000000">
                    <a:alpha val="70000"/>
                  </a:srgbClr>
                </a:outerShdw>
              </a:effectLst>
            </p:spPr>
          </p:pic>
          <p:sp>
            <p:nvSpPr>
              <p:cNvPr id="33" name="Oval 32">
                <a:extLst>
                  <a:ext uri="{FF2B5EF4-FFF2-40B4-BE49-F238E27FC236}">
                    <a16:creationId xmlns:a16="http://schemas.microsoft.com/office/drawing/2014/main" id="{DE7482A0-8AC7-E701-60B6-E59128567AF3}"/>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E379A3BC-3847-B44A-3257-9CAE540EEFF4}"/>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58B08A33-A311-6E55-7C6B-518F04F87F5E}"/>
                  </a:ext>
                </a:extLst>
              </p:cNvPr>
              <p:cNvCxnSpPr>
                <a:cxnSpLocks/>
                <a:endCxn id="27" idx="0"/>
              </p:cNvCxnSpPr>
              <p:nvPr/>
            </p:nvCxnSpPr>
            <p:spPr>
              <a:xfrm>
                <a:off x="11408727" y="4031191"/>
                <a:ext cx="0" cy="197672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613CAB46-24CC-2E0C-46CF-B4FC8CD37F72}"/>
                </a:ext>
              </a:extLst>
            </p:cNvPr>
            <p:cNvSpPr txBox="1"/>
            <p:nvPr/>
          </p:nvSpPr>
          <p:spPr>
            <a:xfrm>
              <a:off x="6356955" y="5064393"/>
              <a:ext cx="4707201" cy="400110"/>
            </a:xfrm>
            <a:prstGeom prst="rect">
              <a:avLst/>
            </a:prstGeom>
            <a:noFill/>
          </p:spPr>
          <p:txBody>
            <a:bodyPr wrap="square" rtlCol="0">
              <a:spAutoFit/>
            </a:bodyPr>
            <a:lstStyle/>
            <a:p>
              <a:r>
                <a:rPr lang="en-GB" sz="2000" b="1" dirty="0">
                  <a:solidFill>
                    <a:schemeClr val="bg1"/>
                  </a:solidFill>
                </a:rPr>
                <a:t>Canis lupus</a:t>
              </a:r>
            </a:p>
          </p:txBody>
        </p:sp>
        <p:sp>
          <p:nvSpPr>
            <p:cNvPr id="8" name="TextBox 7">
              <a:extLst>
                <a:ext uri="{FF2B5EF4-FFF2-40B4-BE49-F238E27FC236}">
                  <a16:creationId xmlns:a16="http://schemas.microsoft.com/office/drawing/2014/main" id="{B453021D-DD30-4313-37EA-2140566AE8A4}"/>
                </a:ext>
              </a:extLst>
            </p:cNvPr>
            <p:cNvSpPr txBox="1"/>
            <p:nvPr/>
          </p:nvSpPr>
          <p:spPr>
            <a:xfrm>
              <a:off x="6434868" y="11710702"/>
              <a:ext cx="4707201" cy="400110"/>
            </a:xfrm>
            <a:prstGeom prst="rect">
              <a:avLst/>
            </a:prstGeom>
            <a:noFill/>
          </p:spPr>
          <p:txBody>
            <a:bodyPr wrap="square" rtlCol="0">
              <a:spAutoFit/>
            </a:bodyPr>
            <a:lstStyle/>
            <a:p>
              <a:r>
                <a:rPr lang="en-GB" sz="2000" b="1" dirty="0">
                  <a:solidFill>
                    <a:schemeClr val="bg1"/>
                  </a:solidFill>
                </a:rPr>
                <a:t>Canis rufus</a:t>
              </a:r>
            </a:p>
          </p:txBody>
        </p:sp>
        <p:sp>
          <p:nvSpPr>
            <p:cNvPr id="9" name="TextBox 8">
              <a:extLst>
                <a:ext uri="{FF2B5EF4-FFF2-40B4-BE49-F238E27FC236}">
                  <a16:creationId xmlns:a16="http://schemas.microsoft.com/office/drawing/2014/main" id="{B5F49BC4-7413-3325-A93D-C94D75913E56}"/>
                </a:ext>
              </a:extLst>
            </p:cNvPr>
            <p:cNvSpPr txBox="1"/>
            <p:nvPr/>
          </p:nvSpPr>
          <p:spPr>
            <a:xfrm>
              <a:off x="6452110" y="18289382"/>
              <a:ext cx="4707201" cy="400110"/>
            </a:xfrm>
            <a:prstGeom prst="rect">
              <a:avLst/>
            </a:prstGeom>
            <a:noFill/>
          </p:spPr>
          <p:txBody>
            <a:bodyPr wrap="square" rtlCol="0">
              <a:spAutoFit/>
            </a:bodyPr>
            <a:lstStyle/>
            <a:p>
              <a:r>
                <a:rPr lang="en-GB" sz="2000" b="1" dirty="0">
                  <a:solidFill>
                    <a:schemeClr val="bg1"/>
                  </a:solidFill>
                </a:rPr>
                <a:t>Glaucomys </a:t>
              </a:r>
              <a:r>
                <a:rPr lang="en-GB" sz="2000" b="1" dirty="0" err="1">
                  <a:solidFill>
                    <a:schemeClr val="bg1"/>
                  </a:solidFill>
                </a:rPr>
                <a:t>sabrinus</a:t>
              </a:r>
              <a:r>
                <a:rPr lang="en-GB" sz="2000" b="1" dirty="0">
                  <a:solidFill>
                    <a:schemeClr val="bg1"/>
                  </a:solidFill>
                </a:rPr>
                <a:t> </a:t>
              </a:r>
              <a:r>
                <a:rPr lang="en-GB" sz="2000" b="1" dirty="0" err="1">
                  <a:solidFill>
                    <a:schemeClr val="bg1"/>
                  </a:solidFill>
                </a:rPr>
                <a:t>coloratus</a:t>
              </a:r>
              <a:endParaRPr lang="en-GB" sz="2000" b="1" dirty="0">
                <a:solidFill>
                  <a:schemeClr val="bg1"/>
                </a:solidFill>
              </a:endParaRPr>
            </a:p>
          </p:txBody>
        </p:sp>
        <p:sp>
          <p:nvSpPr>
            <p:cNvPr id="10" name="TextBox 9">
              <a:extLst>
                <a:ext uri="{FF2B5EF4-FFF2-40B4-BE49-F238E27FC236}">
                  <a16:creationId xmlns:a16="http://schemas.microsoft.com/office/drawing/2014/main" id="{2C7680BA-3762-8CDD-C591-699E38445D15}"/>
                </a:ext>
              </a:extLst>
            </p:cNvPr>
            <p:cNvSpPr txBox="1"/>
            <p:nvPr/>
          </p:nvSpPr>
          <p:spPr>
            <a:xfrm>
              <a:off x="6462719" y="25053094"/>
              <a:ext cx="4707201" cy="400110"/>
            </a:xfrm>
            <a:prstGeom prst="rect">
              <a:avLst/>
            </a:prstGeom>
            <a:noFill/>
          </p:spPr>
          <p:txBody>
            <a:bodyPr wrap="square" rtlCol="0">
              <a:spAutoFit/>
            </a:bodyPr>
            <a:lstStyle/>
            <a:p>
              <a:r>
                <a:rPr lang="en-GB" sz="2000" b="1" dirty="0">
                  <a:solidFill>
                    <a:schemeClr val="bg1"/>
                  </a:solidFill>
                </a:rPr>
                <a:t>Myotis </a:t>
              </a:r>
              <a:r>
                <a:rPr lang="en-GB" sz="2000" b="1" dirty="0" err="1">
                  <a:solidFill>
                    <a:schemeClr val="bg1"/>
                  </a:solidFill>
                </a:rPr>
                <a:t>grisescens</a:t>
              </a:r>
              <a:endParaRPr lang="en-GB" sz="2000" b="1" dirty="0">
                <a:solidFill>
                  <a:schemeClr val="bg1"/>
                </a:solidFill>
              </a:endParaRPr>
            </a:p>
          </p:txBody>
        </p:sp>
        <p:sp>
          <p:nvSpPr>
            <p:cNvPr id="11" name="TextBox 10">
              <a:extLst>
                <a:ext uri="{FF2B5EF4-FFF2-40B4-BE49-F238E27FC236}">
                  <a16:creationId xmlns:a16="http://schemas.microsoft.com/office/drawing/2014/main" id="{9132347F-5668-F15A-BD3A-6466592A14B1}"/>
                </a:ext>
              </a:extLst>
            </p:cNvPr>
            <p:cNvSpPr txBox="1"/>
            <p:nvPr/>
          </p:nvSpPr>
          <p:spPr>
            <a:xfrm>
              <a:off x="6339624" y="31630467"/>
              <a:ext cx="4707201" cy="400110"/>
            </a:xfrm>
            <a:prstGeom prst="rect">
              <a:avLst/>
            </a:prstGeom>
            <a:noFill/>
          </p:spPr>
          <p:txBody>
            <a:bodyPr wrap="square" rtlCol="0">
              <a:spAutoFit/>
            </a:bodyPr>
            <a:lstStyle/>
            <a:p>
              <a:r>
                <a:rPr lang="en-GB" sz="2000" b="1" dirty="0">
                  <a:solidFill>
                    <a:schemeClr val="bg1"/>
                  </a:solidFill>
                </a:rPr>
                <a:t>Myotis sodalist</a:t>
              </a:r>
            </a:p>
          </p:txBody>
        </p:sp>
        <p:sp>
          <p:nvSpPr>
            <p:cNvPr id="12" name="TextBox 11">
              <a:extLst>
                <a:ext uri="{FF2B5EF4-FFF2-40B4-BE49-F238E27FC236}">
                  <a16:creationId xmlns:a16="http://schemas.microsoft.com/office/drawing/2014/main" id="{1CE3E005-86EB-4D9F-05D6-0712BB740575}"/>
                </a:ext>
              </a:extLst>
            </p:cNvPr>
            <p:cNvSpPr txBox="1"/>
            <p:nvPr/>
          </p:nvSpPr>
          <p:spPr>
            <a:xfrm>
              <a:off x="6273210" y="38218181"/>
              <a:ext cx="4707201" cy="400110"/>
            </a:xfrm>
            <a:prstGeom prst="rect">
              <a:avLst/>
            </a:prstGeom>
            <a:noFill/>
          </p:spPr>
          <p:txBody>
            <a:bodyPr wrap="square" rtlCol="0">
              <a:spAutoFit/>
            </a:bodyPr>
            <a:lstStyle/>
            <a:p>
              <a:r>
                <a:rPr lang="en-GB" sz="2000" b="1" dirty="0">
                  <a:solidFill>
                    <a:schemeClr val="bg1"/>
                  </a:solidFill>
                </a:rPr>
                <a:t>Ovis canadensis </a:t>
              </a:r>
              <a:r>
                <a:rPr lang="en-GB" sz="2000" b="1" dirty="0" err="1">
                  <a:solidFill>
                    <a:schemeClr val="bg1"/>
                  </a:solidFill>
                </a:rPr>
                <a:t>sierrae</a:t>
              </a:r>
              <a:endParaRPr lang="en-GB" sz="2000" b="1" dirty="0">
                <a:solidFill>
                  <a:schemeClr val="bg1"/>
                </a:solidFill>
              </a:endParaRPr>
            </a:p>
          </p:txBody>
        </p:sp>
      </p:grpSp>
      <p:sp useBgFill="1">
        <p:nvSpPr>
          <p:cNvPr id="3" name="Rectangle 2">
            <a:extLst>
              <a:ext uri="{FF2B5EF4-FFF2-40B4-BE49-F238E27FC236}">
                <a16:creationId xmlns:a16="http://schemas.microsoft.com/office/drawing/2014/main" id="{F68FA135-C9A4-6756-D393-52B23086315C}"/>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2C9C195C-890C-7795-D301-C9814EB3E96B}"/>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4:</a:t>
            </a:r>
          </a:p>
          <a:p>
            <a:pPr algn="ctr"/>
            <a:r>
              <a:rPr lang="en-GB" sz="3200" dirty="0">
                <a:solidFill>
                  <a:schemeClr val="bg2"/>
                </a:solidFill>
                <a:latin typeface="+mj-lt"/>
              </a:rPr>
              <a:t> </a:t>
            </a:r>
            <a:r>
              <a:rPr lang="en-GB" sz="3200" dirty="0">
                <a:solidFill>
                  <a:schemeClr val="bg1"/>
                </a:solidFill>
                <a:latin typeface="+mj-lt"/>
              </a:rPr>
              <a:t>OBSERVATIONS OF ENDANGERED SPECIES: MAMMALS</a:t>
            </a:r>
          </a:p>
        </p:txBody>
      </p:sp>
      <p:pic>
        <p:nvPicPr>
          <p:cNvPr id="6" name="Picture 5">
            <a:extLst>
              <a:ext uri="{FF2B5EF4-FFF2-40B4-BE49-F238E27FC236}">
                <a16:creationId xmlns:a16="http://schemas.microsoft.com/office/drawing/2014/main" id="{406A77A0-80A8-84CF-8E4F-CCB4A590275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07072" y="1790958"/>
            <a:ext cx="4653455" cy="3961884"/>
          </a:xfrm>
          <a:prstGeom prst="rect">
            <a:avLst/>
          </a:prstGeom>
        </p:spPr>
      </p:pic>
    </p:spTree>
    <p:extLst>
      <p:ext uri="{BB962C8B-B14F-4D97-AF65-F5344CB8AC3E}">
        <p14:creationId xmlns:p14="http://schemas.microsoft.com/office/powerpoint/2010/main" val="620252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35E858-C84F-8F0C-94A2-45470517A7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2942" y="0"/>
            <a:ext cx="6726116" cy="6858000"/>
          </a:xfrm>
          <a:prstGeom prst="rect">
            <a:avLst/>
          </a:prstGeom>
        </p:spPr>
      </p:pic>
      <p:sp>
        <p:nvSpPr>
          <p:cNvPr id="2" name="TextBox 1">
            <a:extLst>
              <a:ext uri="{FF2B5EF4-FFF2-40B4-BE49-F238E27FC236}">
                <a16:creationId xmlns:a16="http://schemas.microsoft.com/office/drawing/2014/main" id="{BA23E55F-F4A6-91E1-3DFA-BF6D1DEE16B3}"/>
              </a:ext>
            </a:extLst>
          </p:cNvPr>
          <p:cNvSpPr txBox="1"/>
          <p:nvPr/>
        </p:nvSpPr>
        <p:spPr>
          <a:xfrm>
            <a:off x="707072" y="-1683581"/>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Tree>
    <p:extLst>
      <p:ext uri="{BB962C8B-B14F-4D97-AF65-F5344CB8AC3E}">
        <p14:creationId xmlns:p14="http://schemas.microsoft.com/office/powerpoint/2010/main" val="172004360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3CFBC16E-07F8-50BE-E2F1-F4A1FEE5BE6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5440B8E-6E5D-1171-83EF-64A74849CB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2031" y="1802971"/>
            <a:ext cx="4307938" cy="4392407"/>
          </a:xfrm>
          <a:prstGeom prst="rect">
            <a:avLst/>
          </a:prstGeom>
        </p:spPr>
      </p:pic>
      <p:sp>
        <p:nvSpPr>
          <p:cNvPr id="2" name="TextBox 1">
            <a:extLst>
              <a:ext uri="{FF2B5EF4-FFF2-40B4-BE49-F238E27FC236}">
                <a16:creationId xmlns:a16="http://schemas.microsoft.com/office/drawing/2014/main" id="{90947C88-19CF-5A91-E24C-E79319C55DCF}"/>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
        <p:nvSpPr>
          <p:cNvPr id="4" name="TextBox 3">
            <a:extLst>
              <a:ext uri="{FF2B5EF4-FFF2-40B4-BE49-F238E27FC236}">
                <a16:creationId xmlns:a16="http://schemas.microsoft.com/office/drawing/2014/main" id="{ADCD9035-131E-DA29-D008-E3AB8E4613A9}"/>
              </a:ext>
            </a:extLst>
          </p:cNvPr>
          <p:cNvSpPr txBox="1"/>
          <p:nvPr/>
        </p:nvSpPr>
        <p:spPr>
          <a:xfrm>
            <a:off x="12885682" y="2188339"/>
            <a:ext cx="4643120" cy="2862322"/>
          </a:xfrm>
          <a:prstGeom prst="rect">
            <a:avLst/>
          </a:prstGeom>
          <a:noFill/>
        </p:spPr>
        <p:txBody>
          <a:bodyPr wrap="square" rtlCol="0">
            <a:spAutoFit/>
          </a:bodyPr>
          <a:lstStyle/>
          <a:p>
            <a:pPr algn="ctr"/>
            <a:r>
              <a:rPr lang="en-GB" dirty="0">
                <a:solidFill>
                  <a:schemeClr val="bg1"/>
                </a:solidFill>
              </a:rPr>
              <a:t>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‘Bird’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‘Gymnogyps Californianus’</a:t>
            </a:r>
            <a:r>
              <a:rPr lang="en-GB" dirty="0">
                <a:solidFill>
                  <a:schemeClr val="bg1"/>
                </a:solidFill>
              </a:rPr>
              <a:t>,</a:t>
            </a:r>
            <a:r>
              <a:rPr lang="en-GB" dirty="0">
                <a:solidFill>
                  <a:schemeClr val="accent5"/>
                </a:solidFill>
              </a:rPr>
              <a:t> </a:t>
            </a:r>
            <a:r>
              <a:rPr lang="en-GB" dirty="0">
                <a:solidFill>
                  <a:schemeClr val="bg1"/>
                </a:solidFill>
              </a:rPr>
              <a:t>or the </a:t>
            </a:r>
            <a:r>
              <a:rPr lang="en-GB" b="1" dirty="0">
                <a:solidFill>
                  <a:schemeClr val="bg1"/>
                </a:solidFill>
              </a:rPr>
              <a:t>Californian Condor</a:t>
            </a:r>
            <a:r>
              <a:rPr lang="en-GB" dirty="0">
                <a:solidFill>
                  <a:schemeClr val="bg1"/>
                </a:solidFill>
              </a:rPr>
              <a:t>, has the most observations in the category at 27%.</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‘Grus Americana’</a:t>
            </a:r>
            <a:r>
              <a:rPr lang="en-GB" dirty="0">
                <a:solidFill>
                  <a:schemeClr val="bg1"/>
                </a:solidFill>
              </a:rPr>
              <a:t>, or </a:t>
            </a:r>
            <a:r>
              <a:rPr lang="en-GB" b="1" dirty="0">
                <a:solidFill>
                  <a:schemeClr val="bg1"/>
                </a:solidFill>
              </a:rPr>
              <a:t>Whooping Crane</a:t>
            </a:r>
            <a:r>
              <a:rPr lang="en-GB" dirty="0">
                <a:solidFill>
                  <a:schemeClr val="bg1"/>
                </a:solidFill>
              </a:rPr>
              <a:t>, has the least, making up only 22% of the observations of endangered </a:t>
            </a:r>
            <a:r>
              <a:rPr lang="en-GB" dirty="0">
                <a:solidFill>
                  <a:schemeClr val="accent5"/>
                </a:solidFill>
              </a:rPr>
              <a:t>‘Bird’ </a:t>
            </a:r>
            <a:r>
              <a:rPr lang="en-GB" dirty="0">
                <a:solidFill>
                  <a:schemeClr val="bg1"/>
                </a:solidFill>
              </a:rPr>
              <a:t>species.</a:t>
            </a:r>
          </a:p>
        </p:txBody>
      </p:sp>
      <p:sp>
        <p:nvSpPr>
          <p:cNvPr id="6" name="TextBox 5">
            <a:extLst>
              <a:ext uri="{FF2B5EF4-FFF2-40B4-BE49-F238E27FC236}">
                <a16:creationId xmlns:a16="http://schemas.microsoft.com/office/drawing/2014/main" id="{549F4A91-BE3E-2F79-EF87-6F1841C59626}"/>
              </a:ext>
            </a:extLst>
          </p:cNvPr>
          <p:cNvSpPr txBox="1"/>
          <p:nvPr/>
        </p:nvSpPr>
        <p:spPr>
          <a:xfrm>
            <a:off x="13236202" y="5314821"/>
            <a:ext cx="3942080" cy="523220"/>
          </a:xfrm>
          <a:prstGeom prst="rect">
            <a:avLst/>
          </a:prstGeom>
          <a:noFill/>
        </p:spPr>
        <p:txBody>
          <a:bodyPr wrap="square" rtlCol="0">
            <a:spAutoFit/>
          </a:bodyPr>
          <a:lstStyle/>
          <a:p>
            <a:pPr algn="ctr"/>
            <a:r>
              <a:rPr lang="en-GB" sz="1400" dirty="0">
                <a:solidFill>
                  <a:schemeClr val="accent2"/>
                </a:solidFill>
              </a:rPr>
              <a:t>Note: At the time of this project, the ‘</a:t>
            </a:r>
            <a:r>
              <a:rPr lang="en-GB" sz="1400" dirty="0" err="1">
                <a:solidFill>
                  <a:schemeClr val="accent2"/>
                </a:solidFill>
              </a:rPr>
              <a:t>Vermivora</a:t>
            </a:r>
            <a:r>
              <a:rPr lang="en-GB" sz="1400" dirty="0">
                <a:solidFill>
                  <a:schemeClr val="accent2"/>
                </a:solidFill>
              </a:rPr>
              <a:t> </a:t>
            </a:r>
            <a:r>
              <a:rPr lang="en-GB" sz="1400" dirty="0" err="1">
                <a:solidFill>
                  <a:schemeClr val="accent2"/>
                </a:solidFill>
              </a:rPr>
              <a:t>Bachmanii</a:t>
            </a:r>
            <a:r>
              <a:rPr lang="en-GB" sz="1400" dirty="0">
                <a:solidFill>
                  <a:schemeClr val="accent2"/>
                </a:solidFill>
              </a:rPr>
              <a:t>’ had been declared extinct.</a:t>
            </a:r>
          </a:p>
        </p:txBody>
      </p:sp>
    </p:spTree>
    <p:extLst>
      <p:ext uri="{BB962C8B-B14F-4D97-AF65-F5344CB8AC3E}">
        <p14:creationId xmlns:p14="http://schemas.microsoft.com/office/powerpoint/2010/main" val="794700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50"/>
                    </a14:imgEffect>
                    <a14:imgEffect>
                      <a14:brightnessContrast bright="-40000" contrast="20000"/>
                    </a14:imgEffect>
                  </a14:imgLayer>
                </a14:imgProps>
              </a:ext>
            </a:extLst>
          </a:blip>
          <a:srcRect/>
          <a:stretch>
            <a:fillRect t="-9000" b="-9000"/>
          </a:stretch>
        </a:blipFill>
        <a:effectLst/>
      </p:bgPr>
    </p:bg>
    <p:spTree>
      <p:nvGrpSpPr>
        <p:cNvPr id="1" name="">
          <a:extLst>
            <a:ext uri="{FF2B5EF4-FFF2-40B4-BE49-F238E27FC236}">
              <a16:creationId xmlns:a16="http://schemas.microsoft.com/office/drawing/2014/main" id="{692D0FF5-E007-E62C-4541-598F77C68B8B}"/>
            </a:ext>
          </a:extLst>
        </p:cNvPr>
        <p:cNvGrpSpPr/>
        <p:nvPr/>
      </p:nvGrpSpPr>
      <p:grpSpPr>
        <a:xfrm>
          <a:off x="0" y="0"/>
          <a:ext cx="0" cy="0"/>
          <a:chOff x="0" y="0"/>
          <a:chExt cx="0" cy="0"/>
        </a:xfrm>
      </p:grpSpPr>
      <p:sp>
        <p:nvSpPr>
          <p:cNvPr id="10" name="Title 1">
            <a:extLst>
              <a:ext uri="{FF2B5EF4-FFF2-40B4-BE49-F238E27FC236}">
                <a16:creationId xmlns:a16="http://schemas.microsoft.com/office/drawing/2014/main" id="{712031FD-8C8F-8C43-D359-F83B107EF145}"/>
              </a:ext>
            </a:extLst>
          </p:cNvPr>
          <p:cNvSpPr>
            <a:spLocks noGrp="1"/>
          </p:cNvSpPr>
          <p:nvPr>
            <p:ph type="title"/>
          </p:nvPr>
        </p:nvSpPr>
        <p:spPr>
          <a:xfrm>
            <a:off x="1268693" y="564818"/>
            <a:ext cx="3574134" cy="723901"/>
          </a:xfrm>
        </p:spPr>
        <p:txBody>
          <a:bodyPr>
            <a:normAutofit/>
          </a:bodyPr>
          <a:lstStyle/>
          <a:p>
            <a:r>
              <a:rPr lang="en-GB" sz="3200" dirty="0">
                <a:solidFill>
                  <a:schemeClr val="bg1"/>
                </a:solidFill>
              </a:rPr>
              <a:t>INTRODUCTION</a:t>
            </a:r>
          </a:p>
        </p:txBody>
      </p:sp>
      <p:grpSp>
        <p:nvGrpSpPr>
          <p:cNvPr id="11" name="Group 10">
            <a:extLst>
              <a:ext uri="{FF2B5EF4-FFF2-40B4-BE49-F238E27FC236}">
                <a16:creationId xmlns:a16="http://schemas.microsoft.com/office/drawing/2014/main" id="{3B0A0705-5254-9FE7-38DB-2B3A521F12CB}"/>
              </a:ext>
            </a:extLst>
          </p:cNvPr>
          <p:cNvGrpSpPr/>
          <p:nvPr/>
        </p:nvGrpSpPr>
        <p:grpSpPr>
          <a:xfrm>
            <a:off x="454938" y="547047"/>
            <a:ext cx="723904" cy="723901"/>
            <a:chOff x="2371725" y="2426589"/>
            <a:chExt cx="2004829" cy="2004822"/>
          </a:xfrm>
        </p:grpSpPr>
        <p:sp>
          <p:nvSpPr>
            <p:cNvPr id="12" name="Oval 11">
              <a:extLst>
                <a:ext uri="{FF2B5EF4-FFF2-40B4-BE49-F238E27FC236}">
                  <a16:creationId xmlns:a16="http://schemas.microsoft.com/office/drawing/2014/main" id="{0F3FAE01-6B9E-4AF7-9A5D-B54CFD924938}"/>
                </a:ext>
                <a:ext uri="{C183D7F6-B498-43B3-948B-1728B52AA6E4}">
                  <adec:decorative xmlns:adec="http://schemas.microsoft.com/office/drawing/2017/decorative" val="1"/>
                </a:ext>
              </a:extLst>
            </p:cNvPr>
            <p:cNvSpPr/>
            <p:nvPr/>
          </p:nvSpPr>
          <p:spPr>
            <a:xfrm>
              <a:off x="2371725" y="2426589"/>
              <a:ext cx="2004829" cy="200482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3" name="Graphic 12" descr="Document with solid fill">
              <a:extLst>
                <a:ext uri="{FF2B5EF4-FFF2-40B4-BE49-F238E27FC236}">
                  <a16:creationId xmlns:a16="http://schemas.microsoft.com/office/drawing/2014/main" id="{A7E29827-60BE-FEFA-14CC-4FE7970EED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20564" y="2675424"/>
              <a:ext cx="1507152" cy="1507152"/>
            </a:xfrm>
            <a:prstGeom prst="rect">
              <a:avLst/>
            </a:prstGeom>
          </p:spPr>
        </p:pic>
      </p:grpSp>
      <p:cxnSp>
        <p:nvCxnSpPr>
          <p:cNvPr id="15" name="Straight Connector 14">
            <a:extLst>
              <a:ext uri="{FF2B5EF4-FFF2-40B4-BE49-F238E27FC236}">
                <a16:creationId xmlns:a16="http://schemas.microsoft.com/office/drawing/2014/main" id="{BA690672-817A-7571-A65F-FD1CC813662E}"/>
              </a:ext>
            </a:extLst>
          </p:cNvPr>
          <p:cNvCxnSpPr/>
          <p:nvPr/>
        </p:nvCxnSpPr>
        <p:spPr>
          <a:xfrm>
            <a:off x="333375" y="1495424"/>
            <a:ext cx="11525250" cy="0"/>
          </a:xfrm>
          <a:prstGeom prst="line">
            <a:avLst/>
          </a:prstGeom>
          <a:ln w="19050">
            <a:solidFill>
              <a:schemeClr val="bg1">
                <a:alpha val="8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1033510-A4E3-0C8B-CCC8-4D2209B9734C}"/>
              </a:ext>
            </a:extLst>
          </p:cNvPr>
          <p:cNvSpPr txBox="1"/>
          <p:nvPr/>
        </p:nvSpPr>
        <p:spPr>
          <a:xfrm>
            <a:off x="12310488" y="2816484"/>
            <a:ext cx="5038725" cy="3416320"/>
          </a:xfrm>
          <a:prstGeom prst="rect">
            <a:avLst/>
          </a:prstGeom>
          <a:noFill/>
        </p:spPr>
        <p:txBody>
          <a:bodyPr wrap="square" rtlCol="0">
            <a:spAutoFit/>
          </a:bodyPr>
          <a:lstStyle/>
          <a:p>
            <a:r>
              <a:rPr lang="en-GB" b="1" dirty="0">
                <a:solidFill>
                  <a:schemeClr val="bg1"/>
                </a:solidFill>
                <a:latin typeface="+mj-lt"/>
              </a:rPr>
              <a:t>QUESTIONS</a:t>
            </a:r>
            <a:r>
              <a:rPr lang="en-GB" dirty="0">
                <a:solidFill>
                  <a:schemeClr val="bg1"/>
                </a:solidFill>
                <a:latin typeface="+mj-lt"/>
              </a:rPr>
              <a:t>:</a:t>
            </a:r>
          </a:p>
          <a:p>
            <a:endParaRPr lang="en-GB" dirty="0">
              <a:solidFill>
                <a:schemeClr val="bg1"/>
              </a:solidFill>
              <a:latin typeface="+mj-lt"/>
            </a:endParaRPr>
          </a:p>
          <a:p>
            <a:pPr marL="285750" indent="-285750">
              <a:buFontTx/>
              <a:buChar char="-"/>
            </a:pPr>
            <a:r>
              <a:rPr lang="en-GB" dirty="0">
                <a:solidFill>
                  <a:schemeClr val="bg1"/>
                </a:solidFill>
              </a:rPr>
              <a:t>What does the </a:t>
            </a:r>
            <a:r>
              <a:rPr lang="en-GB" b="1" dirty="0">
                <a:solidFill>
                  <a:schemeClr val="bg1"/>
                </a:solidFill>
              </a:rPr>
              <a:t>distribution</a:t>
            </a:r>
            <a:r>
              <a:rPr lang="en-GB" dirty="0">
                <a:solidFill>
                  <a:schemeClr val="bg1"/>
                </a:solidFill>
              </a:rPr>
              <a:t> of endangered species look like across the parks?</a:t>
            </a:r>
          </a:p>
          <a:p>
            <a:pPr marL="285750" indent="-285750">
              <a:buFontTx/>
              <a:buChar char="-"/>
            </a:pPr>
            <a:endParaRPr lang="en-GB" dirty="0">
              <a:solidFill>
                <a:schemeClr val="bg1"/>
              </a:solidFill>
            </a:endParaRPr>
          </a:p>
          <a:p>
            <a:pPr marL="285750" indent="-285750">
              <a:buFontTx/>
              <a:buChar char="-"/>
            </a:pPr>
            <a:r>
              <a:rPr lang="en-GB" dirty="0">
                <a:solidFill>
                  <a:schemeClr val="bg1"/>
                </a:solidFill>
              </a:rPr>
              <a:t>What </a:t>
            </a:r>
            <a:r>
              <a:rPr lang="en-GB" b="1" dirty="0">
                <a:solidFill>
                  <a:schemeClr val="bg1"/>
                </a:solidFill>
              </a:rPr>
              <a:t>proportion</a:t>
            </a:r>
            <a:r>
              <a:rPr lang="en-GB" dirty="0">
                <a:solidFill>
                  <a:schemeClr val="bg1"/>
                </a:solidFill>
              </a:rPr>
              <a:t> of the species in each category are endangered or have a conservation status?</a:t>
            </a:r>
          </a:p>
          <a:p>
            <a:pPr marL="285750" indent="-285750">
              <a:buFontTx/>
              <a:buChar char="-"/>
            </a:pPr>
            <a:endParaRPr lang="en-GB" dirty="0">
              <a:solidFill>
                <a:schemeClr val="bg1"/>
              </a:solidFill>
            </a:endParaRPr>
          </a:p>
          <a:p>
            <a:pPr marL="285750" indent="-285750">
              <a:buFontTx/>
              <a:buChar char="-"/>
            </a:pPr>
            <a:r>
              <a:rPr lang="en-GB" dirty="0">
                <a:solidFill>
                  <a:schemeClr val="bg1"/>
                </a:solidFill>
              </a:rPr>
              <a:t>Which category has the most endangered species, and are species in some categories </a:t>
            </a:r>
            <a:r>
              <a:rPr lang="en-GB" b="1" dirty="0">
                <a:solidFill>
                  <a:schemeClr val="bg1"/>
                </a:solidFill>
              </a:rPr>
              <a:t>more likely</a:t>
            </a:r>
            <a:r>
              <a:rPr lang="en-GB" dirty="0">
                <a:solidFill>
                  <a:schemeClr val="bg1"/>
                </a:solidFill>
              </a:rPr>
              <a:t> to be endangered?</a:t>
            </a:r>
          </a:p>
        </p:txBody>
      </p:sp>
      <p:sp>
        <p:nvSpPr>
          <p:cNvPr id="3" name="TextBox 2">
            <a:extLst>
              <a:ext uri="{FF2B5EF4-FFF2-40B4-BE49-F238E27FC236}">
                <a16:creationId xmlns:a16="http://schemas.microsoft.com/office/drawing/2014/main" id="{A2DA690B-6048-FE7F-1F7B-9FE95D848A9C}"/>
              </a:ext>
            </a:extLst>
          </p:cNvPr>
          <p:cNvSpPr txBox="1"/>
          <p:nvPr/>
        </p:nvSpPr>
        <p:spPr>
          <a:xfrm>
            <a:off x="1088992" y="1971675"/>
            <a:ext cx="5007008" cy="3970318"/>
          </a:xfrm>
          <a:prstGeom prst="rect">
            <a:avLst/>
          </a:prstGeom>
          <a:noFill/>
        </p:spPr>
        <p:txBody>
          <a:bodyPr wrap="square" rtlCol="0">
            <a:spAutoFit/>
          </a:bodyPr>
          <a:lstStyle/>
          <a:p>
            <a:r>
              <a:rPr lang="en-GB" dirty="0">
                <a:solidFill>
                  <a:schemeClr val="bg1"/>
                </a:solidFill>
              </a:rPr>
              <a:t>This aim of this project was to </a:t>
            </a:r>
            <a:r>
              <a:rPr lang="en-GB" b="1" dirty="0">
                <a:solidFill>
                  <a:schemeClr val="bg1"/>
                </a:solidFill>
              </a:rPr>
              <a:t>analyse</a:t>
            </a:r>
            <a:r>
              <a:rPr lang="en-GB" dirty="0">
                <a:solidFill>
                  <a:schemeClr val="bg1"/>
                </a:solidFill>
              </a:rPr>
              <a:t> and </a:t>
            </a:r>
            <a:r>
              <a:rPr lang="en-GB" b="1" dirty="0">
                <a:solidFill>
                  <a:schemeClr val="bg1"/>
                </a:solidFill>
              </a:rPr>
              <a:t>explore</a:t>
            </a:r>
            <a:r>
              <a:rPr lang="en-GB" dirty="0">
                <a:solidFill>
                  <a:schemeClr val="bg1"/>
                </a:solidFill>
              </a:rPr>
              <a:t> the </a:t>
            </a:r>
            <a:r>
              <a:rPr lang="en-GB" b="1" dirty="0">
                <a:solidFill>
                  <a:schemeClr val="bg1"/>
                </a:solidFill>
              </a:rPr>
              <a:t>biodiversity</a:t>
            </a:r>
            <a:r>
              <a:rPr lang="en-GB" dirty="0">
                <a:solidFill>
                  <a:schemeClr val="bg1"/>
                </a:solidFill>
              </a:rPr>
              <a:t> of species across a selection of national parks. Through Exploratory Data Analysis (EDA) of the </a:t>
            </a:r>
            <a:r>
              <a:rPr lang="en-GB" b="1" dirty="0">
                <a:solidFill>
                  <a:schemeClr val="bg1"/>
                </a:solidFill>
              </a:rPr>
              <a:t>conservation statuses</a:t>
            </a:r>
            <a:r>
              <a:rPr lang="en-GB" dirty="0">
                <a:solidFill>
                  <a:schemeClr val="bg1"/>
                </a:solidFill>
              </a:rPr>
              <a:t> of the species, we investigated if there were any common themes to the types of species that become endangered. Two datasets used in this project were provided by the </a:t>
            </a:r>
            <a:r>
              <a:rPr lang="en-GB" dirty="0" err="1">
                <a:solidFill>
                  <a:schemeClr val="bg1"/>
                </a:solidFill>
              </a:rPr>
              <a:t>Codecademy</a:t>
            </a:r>
            <a:r>
              <a:rPr lang="en-GB" dirty="0">
                <a:solidFill>
                  <a:schemeClr val="bg1"/>
                </a:solidFill>
              </a:rPr>
              <a:t> website.</a:t>
            </a:r>
          </a:p>
          <a:p>
            <a:endParaRPr lang="en-GB" dirty="0">
              <a:solidFill>
                <a:schemeClr val="bg1"/>
              </a:solidFill>
            </a:endParaRPr>
          </a:p>
          <a:p>
            <a:r>
              <a:rPr lang="en-GB" dirty="0">
                <a:solidFill>
                  <a:schemeClr val="bg1"/>
                </a:solidFill>
              </a:rPr>
              <a:t>The primary goals were to clean, explore and analyse the data, before visualising the findings to try and answer the project questions posed in this introduction.</a:t>
            </a:r>
          </a:p>
          <a:p>
            <a:endParaRPr lang="en-GB" dirty="0"/>
          </a:p>
        </p:txBody>
      </p:sp>
    </p:spTree>
    <p:extLst>
      <p:ext uri="{BB962C8B-B14F-4D97-AF65-F5344CB8AC3E}">
        <p14:creationId xmlns:p14="http://schemas.microsoft.com/office/powerpoint/2010/main" val="292759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E5354EFB-28A4-5167-2142-5A5A489F1AE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524277A-BEEA-AC29-D02C-CB24866AC3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998" y="1576713"/>
            <a:ext cx="4631670" cy="4722487"/>
          </a:xfrm>
          <a:prstGeom prst="rect">
            <a:avLst/>
          </a:prstGeom>
        </p:spPr>
      </p:pic>
      <p:sp>
        <p:nvSpPr>
          <p:cNvPr id="2" name="TextBox 1">
            <a:extLst>
              <a:ext uri="{FF2B5EF4-FFF2-40B4-BE49-F238E27FC236}">
                <a16:creationId xmlns:a16="http://schemas.microsoft.com/office/drawing/2014/main" id="{9537260A-C4BF-27A6-B006-9052B52427DC}"/>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
        <p:nvSpPr>
          <p:cNvPr id="3" name="TextBox 2">
            <a:extLst>
              <a:ext uri="{FF2B5EF4-FFF2-40B4-BE49-F238E27FC236}">
                <a16:creationId xmlns:a16="http://schemas.microsoft.com/office/drawing/2014/main" id="{22A9B50F-D5C5-4312-5213-DDB571BB6300}"/>
              </a:ext>
            </a:extLst>
          </p:cNvPr>
          <p:cNvSpPr txBox="1"/>
          <p:nvPr/>
        </p:nvSpPr>
        <p:spPr>
          <a:xfrm>
            <a:off x="6614162" y="2188339"/>
            <a:ext cx="4643120" cy="2862322"/>
          </a:xfrm>
          <a:prstGeom prst="rect">
            <a:avLst/>
          </a:prstGeom>
          <a:noFill/>
        </p:spPr>
        <p:txBody>
          <a:bodyPr wrap="square" rtlCol="0">
            <a:spAutoFit/>
          </a:bodyPr>
          <a:lstStyle/>
          <a:p>
            <a:pPr algn="ctr"/>
            <a:r>
              <a:rPr lang="en-GB" dirty="0">
                <a:solidFill>
                  <a:schemeClr val="bg1"/>
                </a:solidFill>
              </a:rPr>
              <a:t>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‘Bird’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‘Gymnogyps Californianus’</a:t>
            </a:r>
            <a:r>
              <a:rPr lang="en-GB" dirty="0">
                <a:solidFill>
                  <a:schemeClr val="bg1"/>
                </a:solidFill>
              </a:rPr>
              <a:t>,</a:t>
            </a:r>
            <a:r>
              <a:rPr lang="en-GB" dirty="0">
                <a:solidFill>
                  <a:schemeClr val="accent5"/>
                </a:solidFill>
              </a:rPr>
              <a:t> </a:t>
            </a:r>
            <a:r>
              <a:rPr lang="en-GB" dirty="0">
                <a:solidFill>
                  <a:schemeClr val="bg1"/>
                </a:solidFill>
              </a:rPr>
              <a:t>or the </a:t>
            </a:r>
            <a:r>
              <a:rPr lang="en-GB" b="1" dirty="0">
                <a:solidFill>
                  <a:schemeClr val="bg1"/>
                </a:solidFill>
              </a:rPr>
              <a:t>Californian Condor</a:t>
            </a:r>
            <a:r>
              <a:rPr lang="en-GB" dirty="0">
                <a:solidFill>
                  <a:schemeClr val="bg1"/>
                </a:solidFill>
              </a:rPr>
              <a:t>, has the most observations in the category at 27%.</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‘Grus Americana’</a:t>
            </a:r>
            <a:r>
              <a:rPr lang="en-GB" dirty="0">
                <a:solidFill>
                  <a:schemeClr val="bg1"/>
                </a:solidFill>
              </a:rPr>
              <a:t>, or </a:t>
            </a:r>
            <a:r>
              <a:rPr lang="en-GB" b="1" dirty="0">
                <a:solidFill>
                  <a:schemeClr val="bg1"/>
                </a:solidFill>
              </a:rPr>
              <a:t>Whooping Crane</a:t>
            </a:r>
            <a:r>
              <a:rPr lang="en-GB" dirty="0">
                <a:solidFill>
                  <a:schemeClr val="bg1"/>
                </a:solidFill>
              </a:rPr>
              <a:t>, has the least, making up only 22% of the observations of endangered </a:t>
            </a:r>
            <a:r>
              <a:rPr lang="en-GB" dirty="0">
                <a:solidFill>
                  <a:schemeClr val="accent5"/>
                </a:solidFill>
              </a:rPr>
              <a:t>‘Bird’ </a:t>
            </a:r>
            <a:r>
              <a:rPr lang="en-GB" dirty="0">
                <a:solidFill>
                  <a:schemeClr val="bg1"/>
                </a:solidFill>
              </a:rPr>
              <a:t>species.</a:t>
            </a:r>
          </a:p>
        </p:txBody>
      </p:sp>
      <p:sp>
        <p:nvSpPr>
          <p:cNvPr id="6" name="TextBox 5">
            <a:extLst>
              <a:ext uri="{FF2B5EF4-FFF2-40B4-BE49-F238E27FC236}">
                <a16:creationId xmlns:a16="http://schemas.microsoft.com/office/drawing/2014/main" id="{FF74A268-804D-496F-FEA7-69B8B8E4672D}"/>
              </a:ext>
            </a:extLst>
          </p:cNvPr>
          <p:cNvSpPr txBox="1"/>
          <p:nvPr/>
        </p:nvSpPr>
        <p:spPr>
          <a:xfrm>
            <a:off x="6964682" y="5314821"/>
            <a:ext cx="3942080" cy="523220"/>
          </a:xfrm>
          <a:prstGeom prst="rect">
            <a:avLst/>
          </a:prstGeom>
          <a:noFill/>
        </p:spPr>
        <p:txBody>
          <a:bodyPr wrap="square" rtlCol="0">
            <a:spAutoFit/>
          </a:bodyPr>
          <a:lstStyle/>
          <a:p>
            <a:pPr algn="ctr"/>
            <a:r>
              <a:rPr lang="en-GB" sz="1400" dirty="0">
                <a:solidFill>
                  <a:schemeClr val="accent2"/>
                </a:solidFill>
              </a:rPr>
              <a:t>Note: At the time of this project, the ‘</a:t>
            </a:r>
            <a:r>
              <a:rPr lang="en-GB" sz="1400" dirty="0" err="1">
                <a:solidFill>
                  <a:schemeClr val="accent2"/>
                </a:solidFill>
              </a:rPr>
              <a:t>Vermivora</a:t>
            </a:r>
            <a:r>
              <a:rPr lang="en-GB" sz="1400" dirty="0">
                <a:solidFill>
                  <a:schemeClr val="accent2"/>
                </a:solidFill>
              </a:rPr>
              <a:t> </a:t>
            </a:r>
            <a:r>
              <a:rPr lang="en-GB" sz="1400" dirty="0" err="1">
                <a:solidFill>
                  <a:schemeClr val="accent2"/>
                </a:solidFill>
              </a:rPr>
              <a:t>Bachmanii</a:t>
            </a:r>
            <a:r>
              <a:rPr lang="en-GB" sz="1400" dirty="0">
                <a:solidFill>
                  <a:schemeClr val="accent2"/>
                </a:solidFill>
              </a:rPr>
              <a:t>’ had been declared extinct.</a:t>
            </a:r>
          </a:p>
        </p:txBody>
      </p:sp>
      <p:grpSp>
        <p:nvGrpSpPr>
          <p:cNvPr id="7" name="Group 6">
            <a:extLst>
              <a:ext uri="{FF2B5EF4-FFF2-40B4-BE49-F238E27FC236}">
                <a16:creationId xmlns:a16="http://schemas.microsoft.com/office/drawing/2014/main" id="{864DCE28-756C-FA74-3663-FE3966123074}"/>
              </a:ext>
            </a:extLst>
          </p:cNvPr>
          <p:cNvGrpSpPr/>
          <p:nvPr/>
        </p:nvGrpSpPr>
        <p:grpSpPr>
          <a:xfrm>
            <a:off x="13082109" y="2420997"/>
            <a:ext cx="4707203" cy="22951446"/>
            <a:chOff x="6434866" y="-10775010"/>
            <a:chExt cx="4707203" cy="22951446"/>
          </a:xfrm>
        </p:grpSpPr>
        <p:pic>
          <p:nvPicPr>
            <p:cNvPr id="13" name="Picture 12">
              <a:extLst>
                <a:ext uri="{FF2B5EF4-FFF2-40B4-BE49-F238E27FC236}">
                  <a16:creationId xmlns:a16="http://schemas.microsoft.com/office/drawing/2014/main" id="{3C6E3970-C0E8-8A86-0F71-D6ACA7F359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4866" y="8997866"/>
              <a:ext cx="4117912" cy="2681693"/>
            </a:xfrm>
            <a:prstGeom prst="rect">
              <a:avLst/>
            </a:prstGeom>
          </p:spPr>
        </p:pic>
        <p:pic>
          <p:nvPicPr>
            <p:cNvPr id="8" name="Picture 7">
              <a:extLst>
                <a:ext uri="{FF2B5EF4-FFF2-40B4-BE49-F238E27FC236}">
                  <a16:creationId xmlns:a16="http://schemas.microsoft.com/office/drawing/2014/main" id="{7C30E54D-E2FF-56C7-F266-F0E583D9F49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34868" y="2446117"/>
              <a:ext cx="4128226" cy="2613466"/>
            </a:xfrm>
            <a:prstGeom prst="rect">
              <a:avLst/>
            </a:prstGeom>
          </p:spPr>
        </p:pic>
        <p:pic>
          <p:nvPicPr>
            <p:cNvPr id="9" name="Picture 8">
              <a:extLst>
                <a:ext uri="{FF2B5EF4-FFF2-40B4-BE49-F238E27FC236}">
                  <a16:creationId xmlns:a16="http://schemas.microsoft.com/office/drawing/2014/main" id="{E2BDBF0F-0F0B-1C40-090F-940584D529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34868" y="-10775010"/>
              <a:ext cx="4123066" cy="2748711"/>
            </a:xfrm>
            <a:prstGeom prst="rect">
              <a:avLst/>
            </a:prstGeom>
          </p:spPr>
        </p:pic>
        <p:sp>
          <p:nvSpPr>
            <p:cNvPr id="10" name="TextBox 9">
              <a:extLst>
                <a:ext uri="{FF2B5EF4-FFF2-40B4-BE49-F238E27FC236}">
                  <a16:creationId xmlns:a16="http://schemas.microsoft.com/office/drawing/2014/main" id="{F950DDED-FD91-2351-39E7-F637F0B30E59}"/>
                </a:ext>
              </a:extLst>
            </p:cNvPr>
            <p:cNvSpPr txBox="1"/>
            <p:nvPr/>
          </p:nvSpPr>
          <p:spPr>
            <a:xfrm>
              <a:off x="6434868" y="-1422732"/>
              <a:ext cx="4707201" cy="400110"/>
            </a:xfrm>
            <a:prstGeom prst="rect">
              <a:avLst/>
            </a:prstGeom>
            <a:noFill/>
          </p:spPr>
          <p:txBody>
            <a:bodyPr wrap="square" rtlCol="0">
              <a:spAutoFit/>
            </a:bodyPr>
            <a:lstStyle/>
            <a:p>
              <a:r>
                <a:rPr lang="en-GB" sz="2000" b="1" dirty="0">
                  <a:solidFill>
                    <a:schemeClr val="bg1"/>
                  </a:solidFill>
                </a:rPr>
                <a:t>Gymnogyps Californianus</a:t>
              </a:r>
            </a:p>
          </p:txBody>
        </p:sp>
        <p:pic>
          <p:nvPicPr>
            <p:cNvPr id="11" name="Picture 10">
              <a:extLst>
                <a:ext uri="{FF2B5EF4-FFF2-40B4-BE49-F238E27FC236}">
                  <a16:creationId xmlns:a16="http://schemas.microsoft.com/office/drawing/2014/main" id="{4948926C-726E-6E08-39EA-AA90E32B51D4}"/>
                </a:ext>
              </a:extLst>
            </p:cNvPr>
            <p:cNvPicPr>
              <a:picLocks noChangeAspect="1"/>
            </p:cNvPicPr>
            <p:nvPr/>
          </p:nvPicPr>
          <p:blipFill>
            <a:blip r:embed="rId8" cstate="print">
              <a:extLst>
                <a:ext uri="{28A0092B-C50C-407E-A947-70E740481C1C}">
                  <a14:useLocalDpi xmlns:a14="http://schemas.microsoft.com/office/drawing/2010/main" val="0"/>
                </a:ext>
              </a:extLst>
            </a:blip>
            <a:srcRect t="4023" b="7890"/>
            <a:stretch>
              <a:fillRect/>
            </a:stretch>
          </p:blipFill>
          <p:spPr>
            <a:xfrm>
              <a:off x="6434868" y="-4138045"/>
              <a:ext cx="4123069" cy="2634360"/>
            </a:xfrm>
            <a:prstGeom prst="rect">
              <a:avLst/>
            </a:prstGeom>
          </p:spPr>
        </p:pic>
        <p:grpSp>
          <p:nvGrpSpPr>
            <p:cNvPr id="12" name="Group 11">
              <a:extLst>
                <a:ext uri="{FF2B5EF4-FFF2-40B4-BE49-F238E27FC236}">
                  <a16:creationId xmlns:a16="http://schemas.microsoft.com/office/drawing/2014/main" id="{EC9CAF56-BEBC-6B0C-EF0C-6A881993A275}"/>
                </a:ext>
              </a:extLst>
            </p:cNvPr>
            <p:cNvGrpSpPr/>
            <p:nvPr/>
          </p:nvGrpSpPr>
          <p:grpSpPr>
            <a:xfrm>
              <a:off x="10177854" y="-9780736"/>
              <a:ext cx="760164" cy="20499530"/>
              <a:chOff x="11177686" y="3800150"/>
              <a:chExt cx="462081" cy="12461052"/>
            </a:xfrm>
          </p:grpSpPr>
          <p:sp>
            <p:nvSpPr>
              <p:cNvPr id="17" name="Oval 16">
                <a:extLst>
                  <a:ext uri="{FF2B5EF4-FFF2-40B4-BE49-F238E27FC236}">
                    <a16:creationId xmlns:a16="http://schemas.microsoft.com/office/drawing/2014/main" id="{DEB2040D-D20E-F053-FB2E-562F802B4A08}"/>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F20DA036-CA45-AFCD-BFE0-7A259044FE35}"/>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3923A637-A4F5-C21F-8015-E4AF83FFDCCB}"/>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EDE3BE2F-477E-C6F2-140B-AE258B16A98F}"/>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1" name="Straight Connector 20">
                <a:extLst>
                  <a:ext uri="{FF2B5EF4-FFF2-40B4-BE49-F238E27FC236}">
                    <a16:creationId xmlns:a16="http://schemas.microsoft.com/office/drawing/2014/main" id="{7CC0A674-814C-E635-A3D5-DE66154838DC}"/>
                  </a:ext>
                </a:extLst>
              </p:cNvPr>
              <p:cNvCxnSpPr>
                <a:cxnSpLocks/>
              </p:cNvCxnSpPr>
              <p:nvPr/>
            </p:nvCxnSpPr>
            <p:spPr>
              <a:xfrm>
                <a:off x="11408727" y="4031191"/>
                <a:ext cx="0" cy="1176793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EE0495D8-A232-9B29-F8C5-FC1C779A53CA}"/>
                </a:ext>
              </a:extLst>
            </p:cNvPr>
            <p:cNvSpPr txBox="1"/>
            <p:nvPr/>
          </p:nvSpPr>
          <p:spPr>
            <a:xfrm>
              <a:off x="6434868" y="-7917988"/>
              <a:ext cx="4707201" cy="400110"/>
            </a:xfrm>
            <a:prstGeom prst="rect">
              <a:avLst/>
            </a:prstGeom>
            <a:noFill/>
          </p:spPr>
          <p:txBody>
            <a:bodyPr wrap="square" rtlCol="0">
              <a:spAutoFit/>
            </a:bodyPr>
            <a:lstStyle/>
            <a:p>
              <a:r>
                <a:rPr lang="en-GB" sz="2000" b="1" dirty="0">
                  <a:solidFill>
                    <a:schemeClr val="bg1"/>
                  </a:solidFill>
                </a:rPr>
                <a:t>Grus Americana</a:t>
              </a:r>
            </a:p>
          </p:txBody>
        </p:sp>
        <p:sp>
          <p:nvSpPr>
            <p:cNvPr id="15" name="TextBox 14">
              <a:extLst>
                <a:ext uri="{FF2B5EF4-FFF2-40B4-BE49-F238E27FC236}">
                  <a16:creationId xmlns:a16="http://schemas.microsoft.com/office/drawing/2014/main" id="{9285BFCB-2CD1-4BE4-7500-BFC7363B1986}"/>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Picoides</a:t>
              </a:r>
              <a:r>
                <a:rPr lang="en-GB" sz="2000" b="1" dirty="0">
                  <a:solidFill>
                    <a:schemeClr val="bg1"/>
                  </a:solidFill>
                </a:rPr>
                <a:t> Borealis</a:t>
              </a:r>
            </a:p>
          </p:txBody>
        </p:sp>
        <p:sp>
          <p:nvSpPr>
            <p:cNvPr id="16" name="TextBox 15">
              <a:extLst>
                <a:ext uri="{FF2B5EF4-FFF2-40B4-BE49-F238E27FC236}">
                  <a16:creationId xmlns:a16="http://schemas.microsoft.com/office/drawing/2014/main" id="{41E0047E-A053-A50C-A4D7-2B73C24A497E}"/>
                </a:ext>
              </a:extLst>
            </p:cNvPr>
            <p:cNvSpPr txBox="1"/>
            <p:nvPr/>
          </p:nvSpPr>
          <p:spPr>
            <a:xfrm>
              <a:off x="6434867" y="11776326"/>
              <a:ext cx="4707201" cy="400110"/>
            </a:xfrm>
            <a:prstGeom prst="rect">
              <a:avLst/>
            </a:prstGeom>
            <a:noFill/>
          </p:spPr>
          <p:txBody>
            <a:bodyPr wrap="square" rtlCol="0">
              <a:spAutoFit/>
            </a:bodyPr>
            <a:lstStyle/>
            <a:p>
              <a:r>
                <a:rPr lang="en-GB" sz="2000" b="1" dirty="0" err="1">
                  <a:solidFill>
                    <a:schemeClr val="bg1"/>
                  </a:solidFill>
                </a:rPr>
                <a:t>Vermivora</a:t>
              </a:r>
              <a:r>
                <a:rPr lang="en-GB" sz="2000" b="1" dirty="0">
                  <a:solidFill>
                    <a:schemeClr val="bg1"/>
                  </a:solidFill>
                </a:rPr>
                <a:t> </a:t>
              </a:r>
              <a:r>
                <a:rPr lang="en-GB" sz="2000" b="1" dirty="0" err="1">
                  <a:solidFill>
                    <a:schemeClr val="bg1"/>
                  </a:solidFill>
                </a:rPr>
                <a:t>Bachmanii</a:t>
              </a:r>
              <a:endParaRPr lang="en-GB" sz="2000" b="1" dirty="0">
                <a:solidFill>
                  <a:schemeClr val="bg1"/>
                </a:solidFill>
              </a:endParaRPr>
            </a:p>
          </p:txBody>
        </p:sp>
      </p:grpSp>
    </p:spTree>
    <p:extLst>
      <p:ext uri="{BB962C8B-B14F-4D97-AF65-F5344CB8AC3E}">
        <p14:creationId xmlns:p14="http://schemas.microsoft.com/office/powerpoint/2010/main" val="1482268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4E267D81-E698-0317-42FD-F7CE5FAC98FC}"/>
            </a:ext>
          </a:extLst>
        </p:cNvPr>
        <p:cNvGrpSpPr/>
        <p:nvPr/>
      </p:nvGrpSpPr>
      <p:grpSpPr>
        <a:xfrm>
          <a:off x="0" y="0"/>
          <a:ext cx="0" cy="0"/>
          <a:chOff x="0" y="0"/>
          <a:chExt cx="0" cy="0"/>
        </a:xfrm>
      </p:grpSpPr>
      <p:grpSp>
        <p:nvGrpSpPr>
          <p:cNvPr id="40" name="Group 39">
            <a:extLst>
              <a:ext uri="{FF2B5EF4-FFF2-40B4-BE49-F238E27FC236}">
                <a16:creationId xmlns:a16="http://schemas.microsoft.com/office/drawing/2014/main" id="{A3BB3AB9-0E40-57A9-E507-80D22B1E96E1}"/>
              </a:ext>
            </a:extLst>
          </p:cNvPr>
          <p:cNvGrpSpPr/>
          <p:nvPr/>
        </p:nvGrpSpPr>
        <p:grpSpPr>
          <a:xfrm>
            <a:off x="6345407" y="2420997"/>
            <a:ext cx="4707203" cy="22951446"/>
            <a:chOff x="6434866" y="-10775010"/>
            <a:chExt cx="4707203" cy="22951446"/>
          </a:xfrm>
        </p:grpSpPr>
        <p:pic>
          <p:nvPicPr>
            <p:cNvPr id="34" name="Picture 33">
              <a:extLst>
                <a:ext uri="{FF2B5EF4-FFF2-40B4-BE49-F238E27FC236}">
                  <a16:creationId xmlns:a16="http://schemas.microsoft.com/office/drawing/2014/main" id="{0AE6CD73-C063-3E54-5113-A799803D98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4866" y="8997866"/>
              <a:ext cx="4117912" cy="2681693"/>
            </a:xfrm>
            <a:prstGeom prst="rect">
              <a:avLst/>
            </a:prstGeom>
          </p:spPr>
        </p:pic>
        <p:pic>
          <p:nvPicPr>
            <p:cNvPr id="32" name="Picture 31">
              <a:extLst>
                <a:ext uri="{FF2B5EF4-FFF2-40B4-BE49-F238E27FC236}">
                  <a16:creationId xmlns:a16="http://schemas.microsoft.com/office/drawing/2014/main" id="{CDAE0C86-B245-9A17-4F4A-A8C4703FB8D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34868" y="2446117"/>
              <a:ext cx="4128226" cy="2613466"/>
            </a:xfrm>
            <a:prstGeom prst="rect">
              <a:avLst/>
            </a:prstGeom>
          </p:spPr>
        </p:pic>
        <p:pic>
          <p:nvPicPr>
            <p:cNvPr id="36" name="Picture 35">
              <a:extLst>
                <a:ext uri="{FF2B5EF4-FFF2-40B4-BE49-F238E27FC236}">
                  <a16:creationId xmlns:a16="http://schemas.microsoft.com/office/drawing/2014/main" id="{AF6F9665-C2BD-50A5-CBEE-B44FCB8C68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868" y="-10775010"/>
              <a:ext cx="4123066" cy="2748711"/>
            </a:xfrm>
            <a:prstGeom prst="rect">
              <a:avLst/>
            </a:prstGeom>
          </p:spPr>
        </p:pic>
        <p:sp>
          <p:nvSpPr>
            <p:cNvPr id="9" name="TextBox 8">
              <a:extLst>
                <a:ext uri="{FF2B5EF4-FFF2-40B4-BE49-F238E27FC236}">
                  <a16:creationId xmlns:a16="http://schemas.microsoft.com/office/drawing/2014/main" id="{268BCA81-DB87-D787-7798-EC34CA018E56}"/>
                </a:ext>
              </a:extLst>
            </p:cNvPr>
            <p:cNvSpPr txBox="1"/>
            <p:nvPr/>
          </p:nvSpPr>
          <p:spPr>
            <a:xfrm>
              <a:off x="6434868" y="-1422732"/>
              <a:ext cx="4707201" cy="400110"/>
            </a:xfrm>
            <a:prstGeom prst="rect">
              <a:avLst/>
            </a:prstGeom>
            <a:noFill/>
          </p:spPr>
          <p:txBody>
            <a:bodyPr wrap="square" rtlCol="0">
              <a:spAutoFit/>
            </a:bodyPr>
            <a:lstStyle/>
            <a:p>
              <a:r>
                <a:rPr lang="en-GB" sz="2000" b="1" dirty="0">
                  <a:solidFill>
                    <a:schemeClr val="bg1"/>
                  </a:solidFill>
                </a:rPr>
                <a:t>Gymnogyps Californianus</a:t>
              </a:r>
            </a:p>
          </p:txBody>
        </p:sp>
        <p:pic>
          <p:nvPicPr>
            <p:cNvPr id="30" name="Picture 29">
              <a:extLst>
                <a:ext uri="{FF2B5EF4-FFF2-40B4-BE49-F238E27FC236}">
                  <a16:creationId xmlns:a16="http://schemas.microsoft.com/office/drawing/2014/main" id="{6B8A7DED-C837-6D58-605A-CC4E03B2CAE3}"/>
                </a:ext>
              </a:extLst>
            </p:cNvPr>
            <p:cNvPicPr>
              <a:picLocks noChangeAspect="1"/>
            </p:cNvPicPr>
            <p:nvPr/>
          </p:nvPicPr>
          <p:blipFill>
            <a:blip r:embed="rId7" cstate="print">
              <a:extLst>
                <a:ext uri="{28A0092B-C50C-407E-A947-70E740481C1C}">
                  <a14:useLocalDpi xmlns:a14="http://schemas.microsoft.com/office/drawing/2010/main" val="0"/>
                </a:ext>
              </a:extLst>
            </a:blip>
            <a:srcRect t="4023" b="7890"/>
            <a:stretch>
              <a:fillRect/>
            </a:stretch>
          </p:blipFill>
          <p:spPr>
            <a:xfrm>
              <a:off x="6434868" y="-4138045"/>
              <a:ext cx="4123069" cy="2634360"/>
            </a:xfrm>
            <a:prstGeom prst="rect">
              <a:avLst/>
            </a:prstGeom>
          </p:spPr>
        </p:pic>
        <p:grpSp>
          <p:nvGrpSpPr>
            <p:cNvPr id="7" name="Group 6">
              <a:extLst>
                <a:ext uri="{FF2B5EF4-FFF2-40B4-BE49-F238E27FC236}">
                  <a16:creationId xmlns:a16="http://schemas.microsoft.com/office/drawing/2014/main" id="{30C3ED84-4453-4F23-ADF7-C32CACEA8733}"/>
                </a:ext>
              </a:extLst>
            </p:cNvPr>
            <p:cNvGrpSpPr/>
            <p:nvPr/>
          </p:nvGrpSpPr>
          <p:grpSpPr>
            <a:xfrm>
              <a:off x="10177854" y="-9780736"/>
              <a:ext cx="760164" cy="20499530"/>
              <a:chOff x="11177686" y="3800150"/>
              <a:chExt cx="462081" cy="12461052"/>
            </a:xfrm>
          </p:grpSpPr>
          <p:sp>
            <p:nvSpPr>
              <p:cNvPr id="18" name="Oval 17">
                <a:extLst>
                  <a:ext uri="{FF2B5EF4-FFF2-40B4-BE49-F238E27FC236}">
                    <a16:creationId xmlns:a16="http://schemas.microsoft.com/office/drawing/2014/main" id="{1C85B5C9-B3C3-2728-4513-AA2CCE0FB543}"/>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A55ABCD3-69BA-7F53-8950-243954EF724C}"/>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CEA32E0D-00D0-27F3-38A1-574C1B33772F}"/>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102B3436-A134-7347-E2C9-9B40837F1E29}"/>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DFB2B219-536C-A810-BEA0-64E12A27E211}"/>
                  </a:ext>
                </a:extLst>
              </p:cNvPr>
              <p:cNvCxnSpPr>
                <a:cxnSpLocks/>
              </p:cNvCxnSpPr>
              <p:nvPr/>
            </p:nvCxnSpPr>
            <p:spPr>
              <a:xfrm>
                <a:off x="11408727" y="4031191"/>
                <a:ext cx="0" cy="1176793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E523B6ED-EFDE-D31A-E75E-6F28E2EE0A3E}"/>
                </a:ext>
              </a:extLst>
            </p:cNvPr>
            <p:cNvSpPr txBox="1"/>
            <p:nvPr/>
          </p:nvSpPr>
          <p:spPr>
            <a:xfrm>
              <a:off x="6434868" y="-7917988"/>
              <a:ext cx="4707201" cy="400110"/>
            </a:xfrm>
            <a:prstGeom prst="rect">
              <a:avLst/>
            </a:prstGeom>
            <a:noFill/>
          </p:spPr>
          <p:txBody>
            <a:bodyPr wrap="square" rtlCol="0">
              <a:spAutoFit/>
            </a:bodyPr>
            <a:lstStyle/>
            <a:p>
              <a:r>
                <a:rPr lang="en-GB" sz="2000" b="1" dirty="0">
                  <a:solidFill>
                    <a:schemeClr val="bg1"/>
                  </a:solidFill>
                </a:rPr>
                <a:t>Grus Americana</a:t>
              </a:r>
            </a:p>
          </p:txBody>
        </p:sp>
        <p:sp>
          <p:nvSpPr>
            <p:cNvPr id="38" name="TextBox 37">
              <a:extLst>
                <a:ext uri="{FF2B5EF4-FFF2-40B4-BE49-F238E27FC236}">
                  <a16:creationId xmlns:a16="http://schemas.microsoft.com/office/drawing/2014/main" id="{E19CF19D-4FCD-6BC7-F026-ABA78AF61FE6}"/>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Picoides</a:t>
              </a:r>
              <a:r>
                <a:rPr lang="en-GB" sz="2000" b="1" dirty="0">
                  <a:solidFill>
                    <a:schemeClr val="bg1"/>
                  </a:solidFill>
                </a:rPr>
                <a:t> Borealis</a:t>
              </a:r>
            </a:p>
          </p:txBody>
        </p:sp>
        <p:sp>
          <p:nvSpPr>
            <p:cNvPr id="39" name="TextBox 38">
              <a:extLst>
                <a:ext uri="{FF2B5EF4-FFF2-40B4-BE49-F238E27FC236}">
                  <a16:creationId xmlns:a16="http://schemas.microsoft.com/office/drawing/2014/main" id="{2206492B-AD52-69F5-BB75-9E11100F9791}"/>
                </a:ext>
              </a:extLst>
            </p:cNvPr>
            <p:cNvSpPr txBox="1"/>
            <p:nvPr/>
          </p:nvSpPr>
          <p:spPr>
            <a:xfrm>
              <a:off x="6434867" y="11776326"/>
              <a:ext cx="4707201" cy="400110"/>
            </a:xfrm>
            <a:prstGeom prst="rect">
              <a:avLst/>
            </a:prstGeom>
            <a:noFill/>
          </p:spPr>
          <p:txBody>
            <a:bodyPr wrap="square" rtlCol="0">
              <a:spAutoFit/>
            </a:bodyPr>
            <a:lstStyle/>
            <a:p>
              <a:r>
                <a:rPr lang="en-GB" sz="2000" b="1" dirty="0" err="1">
                  <a:solidFill>
                    <a:schemeClr val="bg1"/>
                  </a:solidFill>
                </a:rPr>
                <a:t>Vermivora</a:t>
              </a:r>
              <a:r>
                <a:rPr lang="en-GB" sz="2000" b="1" dirty="0">
                  <a:solidFill>
                    <a:schemeClr val="bg1"/>
                  </a:solidFill>
                </a:rPr>
                <a:t> </a:t>
              </a:r>
              <a:r>
                <a:rPr lang="en-GB" sz="2000" b="1" dirty="0" err="1">
                  <a:solidFill>
                    <a:schemeClr val="bg1"/>
                  </a:solidFill>
                </a:rPr>
                <a:t>Bachmanii</a:t>
              </a:r>
              <a:endParaRPr lang="en-GB" sz="2000" b="1" dirty="0">
                <a:solidFill>
                  <a:schemeClr val="bg1"/>
                </a:solidFill>
              </a:endParaRPr>
            </a:p>
          </p:txBody>
        </p:sp>
      </p:grpSp>
      <p:sp useBgFill="1">
        <p:nvSpPr>
          <p:cNvPr id="27" name="Rectangle 26">
            <a:extLst>
              <a:ext uri="{FF2B5EF4-FFF2-40B4-BE49-F238E27FC236}">
                <a16:creationId xmlns:a16="http://schemas.microsoft.com/office/drawing/2014/main" id="{35B320EF-9AD0-75EC-45CF-40A0783B21D8}"/>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CBAD170A-AB42-7602-E73C-AB51A82705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9390" y="1786132"/>
            <a:ext cx="4220886" cy="4303650"/>
          </a:xfrm>
          <a:prstGeom prst="rect">
            <a:avLst/>
          </a:prstGeom>
        </p:spPr>
      </p:pic>
      <p:sp>
        <p:nvSpPr>
          <p:cNvPr id="2" name="TextBox 1">
            <a:extLst>
              <a:ext uri="{FF2B5EF4-FFF2-40B4-BE49-F238E27FC236}">
                <a16:creationId xmlns:a16="http://schemas.microsoft.com/office/drawing/2014/main" id="{EB2891B6-4AF4-04AC-7263-3F96E8C30A72}"/>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
        <p:nvSpPr>
          <p:cNvPr id="3" name="TextBox 2">
            <a:extLst>
              <a:ext uri="{FF2B5EF4-FFF2-40B4-BE49-F238E27FC236}">
                <a16:creationId xmlns:a16="http://schemas.microsoft.com/office/drawing/2014/main" id="{DF5E7660-FBFD-CE78-3163-41C55CAE0A07}"/>
              </a:ext>
            </a:extLst>
          </p:cNvPr>
          <p:cNvSpPr txBox="1"/>
          <p:nvPr/>
        </p:nvSpPr>
        <p:spPr>
          <a:xfrm>
            <a:off x="12927724" y="2188339"/>
            <a:ext cx="4643120" cy="2862322"/>
          </a:xfrm>
          <a:prstGeom prst="rect">
            <a:avLst/>
          </a:prstGeom>
          <a:noFill/>
        </p:spPr>
        <p:txBody>
          <a:bodyPr wrap="square" rtlCol="0">
            <a:spAutoFit/>
          </a:bodyPr>
          <a:lstStyle/>
          <a:p>
            <a:pPr algn="ctr"/>
            <a:r>
              <a:rPr lang="en-GB" dirty="0">
                <a:solidFill>
                  <a:schemeClr val="bg1"/>
                </a:solidFill>
              </a:rPr>
              <a:t>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‘Bird’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‘Gymnogyps Californianus’</a:t>
            </a:r>
            <a:r>
              <a:rPr lang="en-GB" dirty="0">
                <a:solidFill>
                  <a:schemeClr val="bg1"/>
                </a:solidFill>
              </a:rPr>
              <a:t>,</a:t>
            </a:r>
            <a:r>
              <a:rPr lang="en-GB" dirty="0">
                <a:solidFill>
                  <a:schemeClr val="accent5"/>
                </a:solidFill>
              </a:rPr>
              <a:t> </a:t>
            </a:r>
            <a:r>
              <a:rPr lang="en-GB" dirty="0">
                <a:solidFill>
                  <a:schemeClr val="bg1"/>
                </a:solidFill>
              </a:rPr>
              <a:t>or the </a:t>
            </a:r>
            <a:r>
              <a:rPr lang="en-GB" b="1" dirty="0">
                <a:solidFill>
                  <a:schemeClr val="bg1"/>
                </a:solidFill>
              </a:rPr>
              <a:t>Californian Condor</a:t>
            </a:r>
            <a:r>
              <a:rPr lang="en-GB" dirty="0">
                <a:solidFill>
                  <a:schemeClr val="bg1"/>
                </a:solidFill>
              </a:rPr>
              <a:t>, has the most observations in the category at 27%.</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‘Grus Americana’</a:t>
            </a:r>
            <a:r>
              <a:rPr lang="en-GB" dirty="0">
                <a:solidFill>
                  <a:schemeClr val="bg1"/>
                </a:solidFill>
              </a:rPr>
              <a:t>, or </a:t>
            </a:r>
            <a:r>
              <a:rPr lang="en-GB" b="1" dirty="0">
                <a:solidFill>
                  <a:schemeClr val="bg1"/>
                </a:solidFill>
              </a:rPr>
              <a:t>Whooping Crane</a:t>
            </a:r>
            <a:r>
              <a:rPr lang="en-GB" dirty="0">
                <a:solidFill>
                  <a:schemeClr val="bg1"/>
                </a:solidFill>
              </a:rPr>
              <a:t>, has the least, making up only 22% of the observations of endangered </a:t>
            </a:r>
            <a:r>
              <a:rPr lang="en-GB" dirty="0">
                <a:solidFill>
                  <a:schemeClr val="accent5"/>
                </a:solidFill>
              </a:rPr>
              <a:t>‘Bird’ </a:t>
            </a:r>
            <a:r>
              <a:rPr lang="en-GB" dirty="0">
                <a:solidFill>
                  <a:schemeClr val="bg1"/>
                </a:solidFill>
              </a:rPr>
              <a:t>species.</a:t>
            </a:r>
          </a:p>
        </p:txBody>
      </p:sp>
      <p:sp>
        <p:nvSpPr>
          <p:cNvPr id="6" name="TextBox 5">
            <a:extLst>
              <a:ext uri="{FF2B5EF4-FFF2-40B4-BE49-F238E27FC236}">
                <a16:creationId xmlns:a16="http://schemas.microsoft.com/office/drawing/2014/main" id="{D36B8284-EB31-E467-035A-00F8BF4B89FC}"/>
              </a:ext>
            </a:extLst>
          </p:cNvPr>
          <p:cNvSpPr txBox="1"/>
          <p:nvPr/>
        </p:nvSpPr>
        <p:spPr>
          <a:xfrm>
            <a:off x="13278244" y="5314821"/>
            <a:ext cx="3942080" cy="523220"/>
          </a:xfrm>
          <a:prstGeom prst="rect">
            <a:avLst/>
          </a:prstGeom>
          <a:noFill/>
        </p:spPr>
        <p:txBody>
          <a:bodyPr wrap="square" rtlCol="0">
            <a:spAutoFit/>
          </a:bodyPr>
          <a:lstStyle/>
          <a:p>
            <a:pPr algn="ctr"/>
            <a:r>
              <a:rPr lang="en-GB" sz="1400" dirty="0">
                <a:solidFill>
                  <a:schemeClr val="accent2"/>
                </a:solidFill>
              </a:rPr>
              <a:t>Note: At the time of this project, the ‘</a:t>
            </a:r>
            <a:r>
              <a:rPr lang="en-GB" sz="1400" dirty="0" err="1">
                <a:solidFill>
                  <a:schemeClr val="accent2"/>
                </a:solidFill>
              </a:rPr>
              <a:t>Vermivora</a:t>
            </a:r>
            <a:r>
              <a:rPr lang="en-GB" sz="1400" dirty="0">
                <a:solidFill>
                  <a:schemeClr val="accent2"/>
                </a:solidFill>
              </a:rPr>
              <a:t> </a:t>
            </a:r>
            <a:r>
              <a:rPr lang="en-GB" sz="1400" dirty="0" err="1">
                <a:solidFill>
                  <a:schemeClr val="accent2"/>
                </a:solidFill>
              </a:rPr>
              <a:t>Bachmanii</a:t>
            </a:r>
            <a:r>
              <a:rPr lang="en-GB" sz="1400" dirty="0">
                <a:solidFill>
                  <a:schemeClr val="accent2"/>
                </a:solidFill>
              </a:rPr>
              <a:t>’ had been declared extinct.</a:t>
            </a:r>
          </a:p>
        </p:txBody>
      </p:sp>
    </p:spTree>
    <p:extLst>
      <p:ext uri="{BB962C8B-B14F-4D97-AF65-F5344CB8AC3E}">
        <p14:creationId xmlns:p14="http://schemas.microsoft.com/office/powerpoint/2010/main" val="4215902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03FC42C3-E020-1268-8E26-F50D0F207F15}"/>
            </a:ext>
          </a:extLst>
        </p:cNvPr>
        <p:cNvGrpSpPr/>
        <p:nvPr/>
      </p:nvGrpSpPr>
      <p:grpSpPr>
        <a:xfrm>
          <a:off x="0" y="0"/>
          <a:ext cx="0" cy="0"/>
          <a:chOff x="0" y="0"/>
          <a:chExt cx="0" cy="0"/>
        </a:xfrm>
      </p:grpSpPr>
      <p:grpSp>
        <p:nvGrpSpPr>
          <p:cNvPr id="40" name="Group 39">
            <a:extLst>
              <a:ext uri="{FF2B5EF4-FFF2-40B4-BE49-F238E27FC236}">
                <a16:creationId xmlns:a16="http://schemas.microsoft.com/office/drawing/2014/main" id="{6E9C64F1-7BE1-8738-46DE-1E0C49FE2A68}"/>
              </a:ext>
            </a:extLst>
          </p:cNvPr>
          <p:cNvGrpSpPr/>
          <p:nvPr/>
        </p:nvGrpSpPr>
        <p:grpSpPr>
          <a:xfrm>
            <a:off x="6345407" y="-4157084"/>
            <a:ext cx="4707203" cy="22951446"/>
            <a:chOff x="6434866" y="-10775010"/>
            <a:chExt cx="4707203" cy="22951446"/>
          </a:xfrm>
        </p:grpSpPr>
        <p:pic>
          <p:nvPicPr>
            <p:cNvPr id="34" name="Picture 33">
              <a:extLst>
                <a:ext uri="{FF2B5EF4-FFF2-40B4-BE49-F238E27FC236}">
                  <a16:creationId xmlns:a16="http://schemas.microsoft.com/office/drawing/2014/main" id="{A8569170-2C44-628C-472E-CD86128E9A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4866" y="8997866"/>
              <a:ext cx="4117912" cy="2681693"/>
            </a:xfrm>
            <a:prstGeom prst="rect">
              <a:avLst/>
            </a:prstGeom>
          </p:spPr>
        </p:pic>
        <p:pic>
          <p:nvPicPr>
            <p:cNvPr id="32" name="Picture 31">
              <a:extLst>
                <a:ext uri="{FF2B5EF4-FFF2-40B4-BE49-F238E27FC236}">
                  <a16:creationId xmlns:a16="http://schemas.microsoft.com/office/drawing/2014/main" id="{2987A727-4CE6-A7CA-2205-FA73EF0AB4D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34868" y="2446117"/>
              <a:ext cx="4128226" cy="2613466"/>
            </a:xfrm>
            <a:prstGeom prst="rect">
              <a:avLst/>
            </a:prstGeom>
          </p:spPr>
        </p:pic>
        <p:pic>
          <p:nvPicPr>
            <p:cNvPr id="36" name="Picture 35">
              <a:extLst>
                <a:ext uri="{FF2B5EF4-FFF2-40B4-BE49-F238E27FC236}">
                  <a16:creationId xmlns:a16="http://schemas.microsoft.com/office/drawing/2014/main" id="{E25B5202-3E3C-7ABA-4B88-E631AE32FA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868" y="-10775010"/>
              <a:ext cx="4123066" cy="2748711"/>
            </a:xfrm>
            <a:prstGeom prst="rect">
              <a:avLst/>
            </a:prstGeom>
          </p:spPr>
        </p:pic>
        <p:sp>
          <p:nvSpPr>
            <p:cNvPr id="9" name="TextBox 8">
              <a:extLst>
                <a:ext uri="{FF2B5EF4-FFF2-40B4-BE49-F238E27FC236}">
                  <a16:creationId xmlns:a16="http://schemas.microsoft.com/office/drawing/2014/main" id="{0A03A39F-92E9-2B18-643D-DBEFA2BB15C4}"/>
                </a:ext>
              </a:extLst>
            </p:cNvPr>
            <p:cNvSpPr txBox="1"/>
            <p:nvPr/>
          </p:nvSpPr>
          <p:spPr>
            <a:xfrm>
              <a:off x="6434868" y="-1422732"/>
              <a:ext cx="4707201" cy="400110"/>
            </a:xfrm>
            <a:prstGeom prst="rect">
              <a:avLst/>
            </a:prstGeom>
            <a:noFill/>
          </p:spPr>
          <p:txBody>
            <a:bodyPr wrap="square" rtlCol="0">
              <a:spAutoFit/>
            </a:bodyPr>
            <a:lstStyle/>
            <a:p>
              <a:r>
                <a:rPr lang="en-GB" sz="2000" b="1" dirty="0">
                  <a:solidFill>
                    <a:schemeClr val="bg1"/>
                  </a:solidFill>
                </a:rPr>
                <a:t>Gymnogyps Californianus</a:t>
              </a:r>
            </a:p>
          </p:txBody>
        </p:sp>
        <p:pic>
          <p:nvPicPr>
            <p:cNvPr id="30" name="Picture 29">
              <a:extLst>
                <a:ext uri="{FF2B5EF4-FFF2-40B4-BE49-F238E27FC236}">
                  <a16:creationId xmlns:a16="http://schemas.microsoft.com/office/drawing/2014/main" id="{79A2E785-0C82-2C98-EE60-BD05F213CC84}"/>
                </a:ext>
              </a:extLst>
            </p:cNvPr>
            <p:cNvPicPr>
              <a:picLocks noChangeAspect="1"/>
            </p:cNvPicPr>
            <p:nvPr/>
          </p:nvPicPr>
          <p:blipFill>
            <a:blip r:embed="rId7" cstate="print">
              <a:extLst>
                <a:ext uri="{28A0092B-C50C-407E-A947-70E740481C1C}">
                  <a14:useLocalDpi xmlns:a14="http://schemas.microsoft.com/office/drawing/2010/main" val="0"/>
                </a:ext>
              </a:extLst>
            </a:blip>
            <a:srcRect t="4023" b="7890"/>
            <a:stretch>
              <a:fillRect/>
            </a:stretch>
          </p:blipFill>
          <p:spPr>
            <a:xfrm>
              <a:off x="6434868" y="-4138045"/>
              <a:ext cx="4123069" cy="2634360"/>
            </a:xfrm>
            <a:prstGeom prst="rect">
              <a:avLst/>
            </a:prstGeom>
          </p:spPr>
        </p:pic>
        <p:grpSp>
          <p:nvGrpSpPr>
            <p:cNvPr id="7" name="Group 6">
              <a:extLst>
                <a:ext uri="{FF2B5EF4-FFF2-40B4-BE49-F238E27FC236}">
                  <a16:creationId xmlns:a16="http://schemas.microsoft.com/office/drawing/2014/main" id="{C7777830-0B04-E81A-435A-F34501197C76}"/>
                </a:ext>
              </a:extLst>
            </p:cNvPr>
            <p:cNvGrpSpPr/>
            <p:nvPr/>
          </p:nvGrpSpPr>
          <p:grpSpPr>
            <a:xfrm>
              <a:off x="10177854" y="-9780736"/>
              <a:ext cx="760164" cy="20499530"/>
              <a:chOff x="11177686" y="3800150"/>
              <a:chExt cx="462081" cy="12461052"/>
            </a:xfrm>
          </p:grpSpPr>
          <p:sp>
            <p:nvSpPr>
              <p:cNvPr id="18" name="Oval 17">
                <a:extLst>
                  <a:ext uri="{FF2B5EF4-FFF2-40B4-BE49-F238E27FC236}">
                    <a16:creationId xmlns:a16="http://schemas.microsoft.com/office/drawing/2014/main" id="{2A7061D7-A0AB-A31C-29B3-3DADE716E074}"/>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12A24EE2-FE98-535B-FA53-97B83B044F71}"/>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6A176C4E-3FA7-E71A-7F2E-7DB8C7068972}"/>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388288D1-5655-A47D-02DC-63FBBE20553C}"/>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11D2B258-B738-0319-849C-F50E4A2C9E22}"/>
                  </a:ext>
                </a:extLst>
              </p:cNvPr>
              <p:cNvCxnSpPr>
                <a:cxnSpLocks/>
              </p:cNvCxnSpPr>
              <p:nvPr/>
            </p:nvCxnSpPr>
            <p:spPr>
              <a:xfrm>
                <a:off x="11408727" y="4031191"/>
                <a:ext cx="0" cy="1176793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AE8C9E29-784E-FAB8-E861-1F1764ABB7C3}"/>
                </a:ext>
              </a:extLst>
            </p:cNvPr>
            <p:cNvSpPr txBox="1"/>
            <p:nvPr/>
          </p:nvSpPr>
          <p:spPr>
            <a:xfrm>
              <a:off x="6434868" y="-7917988"/>
              <a:ext cx="4707201" cy="400110"/>
            </a:xfrm>
            <a:prstGeom prst="rect">
              <a:avLst/>
            </a:prstGeom>
            <a:noFill/>
          </p:spPr>
          <p:txBody>
            <a:bodyPr wrap="square" rtlCol="0">
              <a:spAutoFit/>
            </a:bodyPr>
            <a:lstStyle/>
            <a:p>
              <a:r>
                <a:rPr lang="en-GB" sz="2000" b="1" dirty="0">
                  <a:solidFill>
                    <a:schemeClr val="bg1"/>
                  </a:solidFill>
                </a:rPr>
                <a:t>Grus Americana</a:t>
              </a:r>
            </a:p>
          </p:txBody>
        </p:sp>
        <p:sp>
          <p:nvSpPr>
            <p:cNvPr id="38" name="TextBox 37">
              <a:extLst>
                <a:ext uri="{FF2B5EF4-FFF2-40B4-BE49-F238E27FC236}">
                  <a16:creationId xmlns:a16="http://schemas.microsoft.com/office/drawing/2014/main" id="{8C43957D-7046-DDDA-AB13-51CFC0A8D5CA}"/>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Picoides</a:t>
              </a:r>
              <a:r>
                <a:rPr lang="en-GB" sz="2000" b="1" dirty="0">
                  <a:solidFill>
                    <a:schemeClr val="bg1"/>
                  </a:solidFill>
                </a:rPr>
                <a:t> Borealis</a:t>
              </a:r>
            </a:p>
          </p:txBody>
        </p:sp>
        <p:sp>
          <p:nvSpPr>
            <p:cNvPr id="39" name="TextBox 38">
              <a:extLst>
                <a:ext uri="{FF2B5EF4-FFF2-40B4-BE49-F238E27FC236}">
                  <a16:creationId xmlns:a16="http://schemas.microsoft.com/office/drawing/2014/main" id="{DCAA4985-5939-7FA7-21C3-9E8A30A1A927}"/>
                </a:ext>
              </a:extLst>
            </p:cNvPr>
            <p:cNvSpPr txBox="1"/>
            <p:nvPr/>
          </p:nvSpPr>
          <p:spPr>
            <a:xfrm>
              <a:off x="6434867" y="11776326"/>
              <a:ext cx="4707201" cy="400110"/>
            </a:xfrm>
            <a:prstGeom prst="rect">
              <a:avLst/>
            </a:prstGeom>
            <a:noFill/>
          </p:spPr>
          <p:txBody>
            <a:bodyPr wrap="square" rtlCol="0">
              <a:spAutoFit/>
            </a:bodyPr>
            <a:lstStyle/>
            <a:p>
              <a:r>
                <a:rPr lang="en-GB" sz="2000" b="1" dirty="0" err="1">
                  <a:solidFill>
                    <a:schemeClr val="bg1"/>
                  </a:solidFill>
                </a:rPr>
                <a:t>Vermivora</a:t>
              </a:r>
              <a:r>
                <a:rPr lang="en-GB" sz="2000" b="1" dirty="0">
                  <a:solidFill>
                    <a:schemeClr val="bg1"/>
                  </a:solidFill>
                </a:rPr>
                <a:t> </a:t>
              </a:r>
              <a:r>
                <a:rPr lang="en-GB" sz="2000" b="1" dirty="0" err="1">
                  <a:solidFill>
                    <a:schemeClr val="bg1"/>
                  </a:solidFill>
                </a:rPr>
                <a:t>Bachmanii</a:t>
              </a:r>
              <a:endParaRPr lang="en-GB" sz="2000" b="1" dirty="0">
                <a:solidFill>
                  <a:schemeClr val="bg1"/>
                </a:solidFill>
              </a:endParaRPr>
            </a:p>
          </p:txBody>
        </p:sp>
      </p:grpSp>
      <p:sp useBgFill="1">
        <p:nvSpPr>
          <p:cNvPr id="27" name="Rectangle 26">
            <a:extLst>
              <a:ext uri="{FF2B5EF4-FFF2-40B4-BE49-F238E27FC236}">
                <a16:creationId xmlns:a16="http://schemas.microsoft.com/office/drawing/2014/main" id="{C3982B0A-2DA1-429E-5103-35FD8FFF2E25}"/>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CD223CC7-D13D-C88A-6A36-59EF60B679A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9390" y="1786132"/>
            <a:ext cx="4220886" cy="4303650"/>
          </a:xfrm>
          <a:prstGeom prst="rect">
            <a:avLst/>
          </a:prstGeom>
        </p:spPr>
      </p:pic>
      <p:sp>
        <p:nvSpPr>
          <p:cNvPr id="2" name="TextBox 1">
            <a:extLst>
              <a:ext uri="{FF2B5EF4-FFF2-40B4-BE49-F238E27FC236}">
                <a16:creationId xmlns:a16="http://schemas.microsoft.com/office/drawing/2014/main" id="{5EB57A76-E5A5-DEE6-A1F5-C11D4C06355D}"/>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Tree>
    <p:extLst>
      <p:ext uri="{BB962C8B-B14F-4D97-AF65-F5344CB8AC3E}">
        <p14:creationId xmlns:p14="http://schemas.microsoft.com/office/powerpoint/2010/main" val="33696941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4716D302-A615-C031-16D3-D30F3D8A39B5}"/>
            </a:ext>
          </a:extLst>
        </p:cNvPr>
        <p:cNvGrpSpPr/>
        <p:nvPr/>
      </p:nvGrpSpPr>
      <p:grpSpPr>
        <a:xfrm>
          <a:off x="0" y="0"/>
          <a:ext cx="0" cy="0"/>
          <a:chOff x="0" y="0"/>
          <a:chExt cx="0" cy="0"/>
        </a:xfrm>
      </p:grpSpPr>
      <p:grpSp>
        <p:nvGrpSpPr>
          <p:cNvPr id="40" name="Group 39">
            <a:extLst>
              <a:ext uri="{FF2B5EF4-FFF2-40B4-BE49-F238E27FC236}">
                <a16:creationId xmlns:a16="http://schemas.microsoft.com/office/drawing/2014/main" id="{FCCDBB10-B1C6-3E86-D7B7-20258C0A6AF2}"/>
              </a:ext>
            </a:extLst>
          </p:cNvPr>
          <p:cNvGrpSpPr/>
          <p:nvPr/>
        </p:nvGrpSpPr>
        <p:grpSpPr>
          <a:xfrm>
            <a:off x="6345407" y="-10736430"/>
            <a:ext cx="4707203" cy="22951446"/>
            <a:chOff x="6434866" y="-10775010"/>
            <a:chExt cx="4707203" cy="22951446"/>
          </a:xfrm>
        </p:grpSpPr>
        <p:pic>
          <p:nvPicPr>
            <p:cNvPr id="34" name="Picture 33">
              <a:extLst>
                <a:ext uri="{FF2B5EF4-FFF2-40B4-BE49-F238E27FC236}">
                  <a16:creationId xmlns:a16="http://schemas.microsoft.com/office/drawing/2014/main" id="{371DEC7E-864C-1BA9-3DE5-074893F8BC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4866" y="8997866"/>
              <a:ext cx="4117912" cy="2681693"/>
            </a:xfrm>
            <a:prstGeom prst="rect">
              <a:avLst/>
            </a:prstGeom>
          </p:spPr>
        </p:pic>
        <p:pic>
          <p:nvPicPr>
            <p:cNvPr id="32" name="Picture 31">
              <a:extLst>
                <a:ext uri="{FF2B5EF4-FFF2-40B4-BE49-F238E27FC236}">
                  <a16:creationId xmlns:a16="http://schemas.microsoft.com/office/drawing/2014/main" id="{836AE005-4AFE-26A9-3A0F-5960B551E9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34868" y="2446117"/>
              <a:ext cx="4128226" cy="2613466"/>
            </a:xfrm>
            <a:prstGeom prst="rect">
              <a:avLst/>
            </a:prstGeom>
          </p:spPr>
        </p:pic>
        <p:pic>
          <p:nvPicPr>
            <p:cNvPr id="36" name="Picture 35">
              <a:extLst>
                <a:ext uri="{FF2B5EF4-FFF2-40B4-BE49-F238E27FC236}">
                  <a16:creationId xmlns:a16="http://schemas.microsoft.com/office/drawing/2014/main" id="{2A08617A-E352-DBC7-1CB0-C07770B85D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868" y="-10775010"/>
              <a:ext cx="4123066" cy="2748711"/>
            </a:xfrm>
            <a:prstGeom prst="rect">
              <a:avLst/>
            </a:prstGeom>
          </p:spPr>
        </p:pic>
        <p:sp>
          <p:nvSpPr>
            <p:cNvPr id="9" name="TextBox 8">
              <a:extLst>
                <a:ext uri="{FF2B5EF4-FFF2-40B4-BE49-F238E27FC236}">
                  <a16:creationId xmlns:a16="http://schemas.microsoft.com/office/drawing/2014/main" id="{15522AE1-04E1-074D-A960-61117142D28D}"/>
                </a:ext>
              </a:extLst>
            </p:cNvPr>
            <p:cNvSpPr txBox="1"/>
            <p:nvPr/>
          </p:nvSpPr>
          <p:spPr>
            <a:xfrm>
              <a:off x="6434868" y="-1422732"/>
              <a:ext cx="4707201" cy="400110"/>
            </a:xfrm>
            <a:prstGeom prst="rect">
              <a:avLst/>
            </a:prstGeom>
            <a:noFill/>
          </p:spPr>
          <p:txBody>
            <a:bodyPr wrap="square" rtlCol="0">
              <a:spAutoFit/>
            </a:bodyPr>
            <a:lstStyle/>
            <a:p>
              <a:r>
                <a:rPr lang="en-GB" sz="2000" b="1" dirty="0">
                  <a:solidFill>
                    <a:schemeClr val="bg1"/>
                  </a:solidFill>
                </a:rPr>
                <a:t>Gymnogyps Californianus</a:t>
              </a:r>
            </a:p>
          </p:txBody>
        </p:sp>
        <p:pic>
          <p:nvPicPr>
            <p:cNvPr id="30" name="Picture 29">
              <a:extLst>
                <a:ext uri="{FF2B5EF4-FFF2-40B4-BE49-F238E27FC236}">
                  <a16:creationId xmlns:a16="http://schemas.microsoft.com/office/drawing/2014/main" id="{4136D18B-623D-8ED7-918B-8F61A32AF943}"/>
                </a:ext>
              </a:extLst>
            </p:cNvPr>
            <p:cNvPicPr>
              <a:picLocks noChangeAspect="1"/>
            </p:cNvPicPr>
            <p:nvPr/>
          </p:nvPicPr>
          <p:blipFill>
            <a:blip r:embed="rId7" cstate="print">
              <a:extLst>
                <a:ext uri="{28A0092B-C50C-407E-A947-70E740481C1C}">
                  <a14:useLocalDpi xmlns:a14="http://schemas.microsoft.com/office/drawing/2010/main" val="0"/>
                </a:ext>
              </a:extLst>
            </a:blip>
            <a:srcRect t="4023" b="7890"/>
            <a:stretch>
              <a:fillRect/>
            </a:stretch>
          </p:blipFill>
          <p:spPr>
            <a:xfrm>
              <a:off x="6434868" y="-4138045"/>
              <a:ext cx="4123069" cy="2634360"/>
            </a:xfrm>
            <a:prstGeom prst="rect">
              <a:avLst/>
            </a:prstGeom>
          </p:spPr>
        </p:pic>
        <p:grpSp>
          <p:nvGrpSpPr>
            <p:cNvPr id="7" name="Group 6">
              <a:extLst>
                <a:ext uri="{FF2B5EF4-FFF2-40B4-BE49-F238E27FC236}">
                  <a16:creationId xmlns:a16="http://schemas.microsoft.com/office/drawing/2014/main" id="{679CD84A-16E7-0338-D9B5-6A2DE0B08251}"/>
                </a:ext>
              </a:extLst>
            </p:cNvPr>
            <p:cNvGrpSpPr/>
            <p:nvPr/>
          </p:nvGrpSpPr>
          <p:grpSpPr>
            <a:xfrm>
              <a:off x="10177854" y="-9780736"/>
              <a:ext cx="760164" cy="20499530"/>
              <a:chOff x="11177686" y="3800150"/>
              <a:chExt cx="462081" cy="12461052"/>
            </a:xfrm>
          </p:grpSpPr>
          <p:sp>
            <p:nvSpPr>
              <p:cNvPr id="18" name="Oval 17">
                <a:extLst>
                  <a:ext uri="{FF2B5EF4-FFF2-40B4-BE49-F238E27FC236}">
                    <a16:creationId xmlns:a16="http://schemas.microsoft.com/office/drawing/2014/main" id="{80C077EF-1C92-868B-0FA5-4D395EE4CD82}"/>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F07EAA19-1668-C0EA-04CE-93D7D3520F0A}"/>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965F9E58-061F-657E-7213-1238B454BD60}"/>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2AB8A22D-5DDA-16AA-70EA-C19D82DB97D9}"/>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D157E241-6AB7-3774-1BFD-CF0F445FD55F}"/>
                  </a:ext>
                </a:extLst>
              </p:cNvPr>
              <p:cNvCxnSpPr>
                <a:cxnSpLocks/>
              </p:cNvCxnSpPr>
              <p:nvPr/>
            </p:nvCxnSpPr>
            <p:spPr>
              <a:xfrm>
                <a:off x="11408727" y="4031191"/>
                <a:ext cx="0" cy="1176793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268DE2A4-567B-129B-5410-E2CF0B34A574}"/>
                </a:ext>
              </a:extLst>
            </p:cNvPr>
            <p:cNvSpPr txBox="1"/>
            <p:nvPr/>
          </p:nvSpPr>
          <p:spPr>
            <a:xfrm>
              <a:off x="6434868" y="-7917988"/>
              <a:ext cx="4707201" cy="400110"/>
            </a:xfrm>
            <a:prstGeom prst="rect">
              <a:avLst/>
            </a:prstGeom>
            <a:noFill/>
          </p:spPr>
          <p:txBody>
            <a:bodyPr wrap="square" rtlCol="0">
              <a:spAutoFit/>
            </a:bodyPr>
            <a:lstStyle/>
            <a:p>
              <a:r>
                <a:rPr lang="en-GB" sz="2000" b="1" dirty="0">
                  <a:solidFill>
                    <a:schemeClr val="bg1"/>
                  </a:solidFill>
                </a:rPr>
                <a:t>Grus Americana</a:t>
              </a:r>
            </a:p>
          </p:txBody>
        </p:sp>
        <p:sp>
          <p:nvSpPr>
            <p:cNvPr id="38" name="TextBox 37">
              <a:extLst>
                <a:ext uri="{FF2B5EF4-FFF2-40B4-BE49-F238E27FC236}">
                  <a16:creationId xmlns:a16="http://schemas.microsoft.com/office/drawing/2014/main" id="{B0596D1E-9848-941D-2758-8DF91DA77847}"/>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Picoides</a:t>
              </a:r>
              <a:r>
                <a:rPr lang="en-GB" sz="2000" b="1" dirty="0">
                  <a:solidFill>
                    <a:schemeClr val="bg1"/>
                  </a:solidFill>
                </a:rPr>
                <a:t> Borealis</a:t>
              </a:r>
            </a:p>
          </p:txBody>
        </p:sp>
        <p:sp>
          <p:nvSpPr>
            <p:cNvPr id="39" name="TextBox 38">
              <a:extLst>
                <a:ext uri="{FF2B5EF4-FFF2-40B4-BE49-F238E27FC236}">
                  <a16:creationId xmlns:a16="http://schemas.microsoft.com/office/drawing/2014/main" id="{0791F8F3-7B1F-1236-95E6-CE96249C1D83}"/>
                </a:ext>
              </a:extLst>
            </p:cNvPr>
            <p:cNvSpPr txBox="1"/>
            <p:nvPr/>
          </p:nvSpPr>
          <p:spPr>
            <a:xfrm>
              <a:off x="6434867" y="11776326"/>
              <a:ext cx="4707201" cy="400110"/>
            </a:xfrm>
            <a:prstGeom prst="rect">
              <a:avLst/>
            </a:prstGeom>
            <a:noFill/>
          </p:spPr>
          <p:txBody>
            <a:bodyPr wrap="square" rtlCol="0">
              <a:spAutoFit/>
            </a:bodyPr>
            <a:lstStyle/>
            <a:p>
              <a:r>
                <a:rPr lang="en-GB" sz="2000" b="1" dirty="0" err="1">
                  <a:solidFill>
                    <a:schemeClr val="bg1"/>
                  </a:solidFill>
                </a:rPr>
                <a:t>Vermivora</a:t>
              </a:r>
              <a:r>
                <a:rPr lang="en-GB" sz="2000" b="1" dirty="0">
                  <a:solidFill>
                    <a:schemeClr val="bg1"/>
                  </a:solidFill>
                </a:rPr>
                <a:t> </a:t>
              </a:r>
              <a:r>
                <a:rPr lang="en-GB" sz="2000" b="1" dirty="0" err="1">
                  <a:solidFill>
                    <a:schemeClr val="bg1"/>
                  </a:solidFill>
                </a:rPr>
                <a:t>Bachmanii</a:t>
              </a:r>
              <a:endParaRPr lang="en-GB" sz="2000" b="1" dirty="0">
                <a:solidFill>
                  <a:schemeClr val="bg1"/>
                </a:solidFill>
              </a:endParaRPr>
            </a:p>
          </p:txBody>
        </p:sp>
      </p:grpSp>
      <p:sp useBgFill="1">
        <p:nvSpPr>
          <p:cNvPr id="27" name="Rectangle 26">
            <a:extLst>
              <a:ext uri="{FF2B5EF4-FFF2-40B4-BE49-F238E27FC236}">
                <a16:creationId xmlns:a16="http://schemas.microsoft.com/office/drawing/2014/main" id="{501F4AB5-8352-96C2-C931-2D52291BA5DD}"/>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48C9C11D-2E9B-1CD3-E872-36161D386D9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9390" y="1786132"/>
            <a:ext cx="4220886" cy="4303650"/>
          </a:xfrm>
          <a:prstGeom prst="rect">
            <a:avLst/>
          </a:prstGeom>
        </p:spPr>
      </p:pic>
      <p:sp>
        <p:nvSpPr>
          <p:cNvPr id="2" name="TextBox 1">
            <a:extLst>
              <a:ext uri="{FF2B5EF4-FFF2-40B4-BE49-F238E27FC236}">
                <a16:creationId xmlns:a16="http://schemas.microsoft.com/office/drawing/2014/main" id="{2D7E1E75-EA88-AFE5-BFC8-A233CA0AA480}"/>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Tree>
    <p:extLst>
      <p:ext uri="{BB962C8B-B14F-4D97-AF65-F5344CB8AC3E}">
        <p14:creationId xmlns:p14="http://schemas.microsoft.com/office/powerpoint/2010/main" val="708097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3000" b="-13000"/>
          </a:stretch>
        </a:blipFill>
        <a:effectLst/>
      </p:bgPr>
    </p:bg>
    <p:spTree>
      <p:nvGrpSpPr>
        <p:cNvPr id="1" name="">
          <a:extLst>
            <a:ext uri="{FF2B5EF4-FFF2-40B4-BE49-F238E27FC236}">
              <a16:creationId xmlns:a16="http://schemas.microsoft.com/office/drawing/2014/main" id="{34F209A4-91C9-63B0-EF10-D09B8532E0BF}"/>
            </a:ext>
          </a:extLst>
        </p:cNvPr>
        <p:cNvGrpSpPr/>
        <p:nvPr/>
      </p:nvGrpSpPr>
      <p:grpSpPr>
        <a:xfrm>
          <a:off x="0" y="0"/>
          <a:ext cx="0" cy="0"/>
          <a:chOff x="0" y="0"/>
          <a:chExt cx="0" cy="0"/>
        </a:xfrm>
      </p:grpSpPr>
      <p:grpSp>
        <p:nvGrpSpPr>
          <p:cNvPr id="40" name="Group 39">
            <a:extLst>
              <a:ext uri="{FF2B5EF4-FFF2-40B4-BE49-F238E27FC236}">
                <a16:creationId xmlns:a16="http://schemas.microsoft.com/office/drawing/2014/main" id="{BF07EDEC-B4A1-B90C-F91A-E8C8571EBAEA}"/>
              </a:ext>
            </a:extLst>
          </p:cNvPr>
          <p:cNvGrpSpPr/>
          <p:nvPr/>
        </p:nvGrpSpPr>
        <p:grpSpPr>
          <a:xfrm>
            <a:off x="6345407" y="-17314511"/>
            <a:ext cx="4707203" cy="22951446"/>
            <a:chOff x="6434866" y="-10775010"/>
            <a:chExt cx="4707203" cy="22951446"/>
          </a:xfrm>
        </p:grpSpPr>
        <p:pic>
          <p:nvPicPr>
            <p:cNvPr id="34" name="Picture 33">
              <a:extLst>
                <a:ext uri="{FF2B5EF4-FFF2-40B4-BE49-F238E27FC236}">
                  <a16:creationId xmlns:a16="http://schemas.microsoft.com/office/drawing/2014/main" id="{5DE7DAEE-1F89-AE98-AAEF-C56FC0B5A7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4866" y="8997866"/>
              <a:ext cx="4117912" cy="2681693"/>
            </a:xfrm>
            <a:prstGeom prst="rect">
              <a:avLst/>
            </a:prstGeom>
          </p:spPr>
        </p:pic>
        <p:pic>
          <p:nvPicPr>
            <p:cNvPr id="32" name="Picture 31">
              <a:extLst>
                <a:ext uri="{FF2B5EF4-FFF2-40B4-BE49-F238E27FC236}">
                  <a16:creationId xmlns:a16="http://schemas.microsoft.com/office/drawing/2014/main" id="{D715478A-5022-C3BE-F4D4-5D7320872EE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34868" y="2446117"/>
              <a:ext cx="4128226" cy="2613466"/>
            </a:xfrm>
            <a:prstGeom prst="rect">
              <a:avLst/>
            </a:prstGeom>
          </p:spPr>
        </p:pic>
        <p:pic>
          <p:nvPicPr>
            <p:cNvPr id="36" name="Picture 35">
              <a:extLst>
                <a:ext uri="{FF2B5EF4-FFF2-40B4-BE49-F238E27FC236}">
                  <a16:creationId xmlns:a16="http://schemas.microsoft.com/office/drawing/2014/main" id="{F1D2E81C-E29E-FC45-82CC-63B99DB25E5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868" y="-10775010"/>
              <a:ext cx="4123066" cy="2748711"/>
            </a:xfrm>
            <a:prstGeom prst="rect">
              <a:avLst/>
            </a:prstGeom>
          </p:spPr>
        </p:pic>
        <p:sp>
          <p:nvSpPr>
            <p:cNvPr id="9" name="TextBox 8">
              <a:extLst>
                <a:ext uri="{FF2B5EF4-FFF2-40B4-BE49-F238E27FC236}">
                  <a16:creationId xmlns:a16="http://schemas.microsoft.com/office/drawing/2014/main" id="{BB396D59-FFD6-889B-DA5F-D567E2551B41}"/>
                </a:ext>
              </a:extLst>
            </p:cNvPr>
            <p:cNvSpPr txBox="1"/>
            <p:nvPr/>
          </p:nvSpPr>
          <p:spPr>
            <a:xfrm>
              <a:off x="6434868" y="-1422732"/>
              <a:ext cx="4707201" cy="400110"/>
            </a:xfrm>
            <a:prstGeom prst="rect">
              <a:avLst/>
            </a:prstGeom>
            <a:noFill/>
          </p:spPr>
          <p:txBody>
            <a:bodyPr wrap="square" rtlCol="0">
              <a:spAutoFit/>
            </a:bodyPr>
            <a:lstStyle/>
            <a:p>
              <a:r>
                <a:rPr lang="en-GB" sz="2000" b="1" dirty="0">
                  <a:solidFill>
                    <a:schemeClr val="bg1"/>
                  </a:solidFill>
                </a:rPr>
                <a:t>Gymnogyps Californianus</a:t>
              </a:r>
            </a:p>
          </p:txBody>
        </p:sp>
        <p:pic>
          <p:nvPicPr>
            <p:cNvPr id="30" name="Picture 29">
              <a:extLst>
                <a:ext uri="{FF2B5EF4-FFF2-40B4-BE49-F238E27FC236}">
                  <a16:creationId xmlns:a16="http://schemas.microsoft.com/office/drawing/2014/main" id="{DAF925EA-F4B0-A331-8507-7946EB6EB3B5}"/>
                </a:ext>
              </a:extLst>
            </p:cNvPr>
            <p:cNvPicPr>
              <a:picLocks noChangeAspect="1"/>
            </p:cNvPicPr>
            <p:nvPr/>
          </p:nvPicPr>
          <p:blipFill>
            <a:blip r:embed="rId7" cstate="print">
              <a:extLst>
                <a:ext uri="{28A0092B-C50C-407E-A947-70E740481C1C}">
                  <a14:useLocalDpi xmlns:a14="http://schemas.microsoft.com/office/drawing/2010/main" val="0"/>
                </a:ext>
              </a:extLst>
            </a:blip>
            <a:srcRect t="4023" b="7890"/>
            <a:stretch>
              <a:fillRect/>
            </a:stretch>
          </p:blipFill>
          <p:spPr>
            <a:xfrm>
              <a:off x="6434868" y="-4138045"/>
              <a:ext cx="4123069" cy="2634360"/>
            </a:xfrm>
            <a:prstGeom prst="rect">
              <a:avLst/>
            </a:prstGeom>
          </p:spPr>
        </p:pic>
        <p:grpSp>
          <p:nvGrpSpPr>
            <p:cNvPr id="7" name="Group 6">
              <a:extLst>
                <a:ext uri="{FF2B5EF4-FFF2-40B4-BE49-F238E27FC236}">
                  <a16:creationId xmlns:a16="http://schemas.microsoft.com/office/drawing/2014/main" id="{8959DFCF-B81C-8181-3B9D-A3D1A7A8F895}"/>
                </a:ext>
              </a:extLst>
            </p:cNvPr>
            <p:cNvGrpSpPr/>
            <p:nvPr/>
          </p:nvGrpSpPr>
          <p:grpSpPr>
            <a:xfrm>
              <a:off x="10177854" y="-9780736"/>
              <a:ext cx="760164" cy="20499530"/>
              <a:chOff x="11177686" y="3800150"/>
              <a:chExt cx="462081" cy="12461052"/>
            </a:xfrm>
          </p:grpSpPr>
          <p:sp>
            <p:nvSpPr>
              <p:cNvPr id="18" name="Oval 17">
                <a:extLst>
                  <a:ext uri="{FF2B5EF4-FFF2-40B4-BE49-F238E27FC236}">
                    <a16:creationId xmlns:a16="http://schemas.microsoft.com/office/drawing/2014/main" id="{D762F110-7F95-A9D9-9F5E-727CD5E5157F}"/>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5969D4E2-41FC-07C8-32F5-A93949FD121F}"/>
                  </a:ext>
                </a:extLst>
              </p:cNvPr>
              <p:cNvSpPr/>
              <p:nvPr/>
            </p:nvSpPr>
            <p:spPr>
              <a:xfrm>
                <a:off x="11177686" y="15799121"/>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7BE72BBD-46C2-DDE4-1904-68134AA94250}"/>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95D23885-9A34-EBB0-609C-576AABFCC6AC}"/>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AF5166E0-85DD-A8C8-04C4-A7C847AFB138}"/>
                  </a:ext>
                </a:extLst>
              </p:cNvPr>
              <p:cNvCxnSpPr>
                <a:cxnSpLocks/>
              </p:cNvCxnSpPr>
              <p:nvPr/>
            </p:nvCxnSpPr>
            <p:spPr>
              <a:xfrm>
                <a:off x="11408727" y="4031191"/>
                <a:ext cx="0" cy="1176793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79D1110D-67D0-28D7-DE14-BE4294AFC9E3}"/>
                </a:ext>
              </a:extLst>
            </p:cNvPr>
            <p:cNvSpPr txBox="1"/>
            <p:nvPr/>
          </p:nvSpPr>
          <p:spPr>
            <a:xfrm>
              <a:off x="6434868" y="-7917988"/>
              <a:ext cx="4707201" cy="400110"/>
            </a:xfrm>
            <a:prstGeom prst="rect">
              <a:avLst/>
            </a:prstGeom>
            <a:noFill/>
          </p:spPr>
          <p:txBody>
            <a:bodyPr wrap="square" rtlCol="0">
              <a:spAutoFit/>
            </a:bodyPr>
            <a:lstStyle/>
            <a:p>
              <a:r>
                <a:rPr lang="en-GB" sz="2000" b="1" dirty="0">
                  <a:solidFill>
                    <a:schemeClr val="bg1"/>
                  </a:solidFill>
                </a:rPr>
                <a:t>Grus Americana</a:t>
              </a:r>
            </a:p>
          </p:txBody>
        </p:sp>
        <p:sp>
          <p:nvSpPr>
            <p:cNvPr id="38" name="TextBox 37">
              <a:extLst>
                <a:ext uri="{FF2B5EF4-FFF2-40B4-BE49-F238E27FC236}">
                  <a16:creationId xmlns:a16="http://schemas.microsoft.com/office/drawing/2014/main" id="{4042CA11-8CEE-04A0-4ACE-3EBB74C1DB80}"/>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Picoides</a:t>
              </a:r>
              <a:r>
                <a:rPr lang="en-GB" sz="2000" b="1" dirty="0">
                  <a:solidFill>
                    <a:schemeClr val="bg1"/>
                  </a:solidFill>
                </a:rPr>
                <a:t> Borealis</a:t>
              </a:r>
            </a:p>
          </p:txBody>
        </p:sp>
        <p:sp>
          <p:nvSpPr>
            <p:cNvPr id="39" name="TextBox 38">
              <a:extLst>
                <a:ext uri="{FF2B5EF4-FFF2-40B4-BE49-F238E27FC236}">
                  <a16:creationId xmlns:a16="http://schemas.microsoft.com/office/drawing/2014/main" id="{0C398745-180A-C6DB-F3A1-EAA2764AF7C4}"/>
                </a:ext>
              </a:extLst>
            </p:cNvPr>
            <p:cNvSpPr txBox="1"/>
            <p:nvPr/>
          </p:nvSpPr>
          <p:spPr>
            <a:xfrm>
              <a:off x="6434867" y="11776326"/>
              <a:ext cx="4707201" cy="400110"/>
            </a:xfrm>
            <a:prstGeom prst="rect">
              <a:avLst/>
            </a:prstGeom>
            <a:noFill/>
          </p:spPr>
          <p:txBody>
            <a:bodyPr wrap="square" rtlCol="0">
              <a:spAutoFit/>
            </a:bodyPr>
            <a:lstStyle/>
            <a:p>
              <a:r>
                <a:rPr lang="en-GB" sz="2000" b="1" dirty="0" err="1">
                  <a:solidFill>
                    <a:schemeClr val="bg1"/>
                  </a:solidFill>
                </a:rPr>
                <a:t>Vermivora</a:t>
              </a:r>
              <a:r>
                <a:rPr lang="en-GB" sz="2000" b="1" dirty="0">
                  <a:solidFill>
                    <a:schemeClr val="bg1"/>
                  </a:solidFill>
                </a:rPr>
                <a:t> </a:t>
              </a:r>
              <a:r>
                <a:rPr lang="en-GB" sz="2000" b="1" dirty="0" err="1">
                  <a:solidFill>
                    <a:schemeClr val="bg1"/>
                  </a:solidFill>
                </a:rPr>
                <a:t>Bachmanii</a:t>
              </a:r>
              <a:endParaRPr lang="en-GB" sz="2000" b="1" dirty="0">
                <a:solidFill>
                  <a:schemeClr val="bg1"/>
                </a:solidFill>
              </a:endParaRPr>
            </a:p>
          </p:txBody>
        </p:sp>
      </p:grpSp>
      <p:sp useBgFill="1">
        <p:nvSpPr>
          <p:cNvPr id="27" name="Rectangle 26">
            <a:extLst>
              <a:ext uri="{FF2B5EF4-FFF2-40B4-BE49-F238E27FC236}">
                <a16:creationId xmlns:a16="http://schemas.microsoft.com/office/drawing/2014/main" id="{32CCBFC1-9D5B-1AED-4C48-582F7AB1A59A}"/>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EDBD0822-090A-579A-6F24-F712C9DF87D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9390" y="1786132"/>
            <a:ext cx="4220886" cy="4303650"/>
          </a:xfrm>
          <a:prstGeom prst="rect">
            <a:avLst/>
          </a:prstGeom>
        </p:spPr>
      </p:pic>
      <p:sp>
        <p:nvSpPr>
          <p:cNvPr id="2" name="TextBox 1">
            <a:extLst>
              <a:ext uri="{FF2B5EF4-FFF2-40B4-BE49-F238E27FC236}">
                <a16:creationId xmlns:a16="http://schemas.microsoft.com/office/drawing/2014/main" id="{CC93ED62-8A93-0280-4E8E-89C6FB90BFCF}"/>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5:</a:t>
            </a:r>
          </a:p>
          <a:p>
            <a:pPr algn="ctr"/>
            <a:r>
              <a:rPr lang="en-GB" sz="3200" dirty="0">
                <a:solidFill>
                  <a:schemeClr val="bg2"/>
                </a:solidFill>
                <a:latin typeface="+mj-lt"/>
              </a:rPr>
              <a:t> </a:t>
            </a:r>
            <a:r>
              <a:rPr lang="en-GB" sz="3200" dirty="0">
                <a:solidFill>
                  <a:schemeClr val="bg1"/>
                </a:solidFill>
                <a:latin typeface="+mj-lt"/>
              </a:rPr>
              <a:t>OBSERVATIONS OF ENDANGERED SPECIES: BIRDS</a:t>
            </a:r>
          </a:p>
        </p:txBody>
      </p:sp>
    </p:spTree>
    <p:extLst>
      <p:ext uri="{BB962C8B-B14F-4D97-AF65-F5344CB8AC3E}">
        <p14:creationId xmlns:p14="http://schemas.microsoft.com/office/powerpoint/2010/main" val="796000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9291CA-B4A5-5447-D693-CA92F7543C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5573" y="-1714"/>
            <a:ext cx="7300853" cy="6859714"/>
          </a:xfrm>
          <a:prstGeom prst="rect">
            <a:avLst/>
          </a:prstGeom>
        </p:spPr>
      </p:pic>
      <p:sp>
        <p:nvSpPr>
          <p:cNvPr id="2" name="TextBox 1">
            <a:extLst>
              <a:ext uri="{FF2B5EF4-FFF2-40B4-BE49-F238E27FC236}">
                <a16:creationId xmlns:a16="http://schemas.microsoft.com/office/drawing/2014/main" id="{D45BBC4D-F3A1-9B15-D181-99A9FB4534A0}"/>
              </a:ext>
            </a:extLst>
          </p:cNvPr>
          <p:cNvSpPr txBox="1"/>
          <p:nvPr/>
        </p:nvSpPr>
        <p:spPr>
          <a:xfrm>
            <a:off x="707072" y="-1706518"/>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Tree>
    <p:extLst>
      <p:ext uri="{BB962C8B-B14F-4D97-AF65-F5344CB8AC3E}">
        <p14:creationId xmlns:p14="http://schemas.microsoft.com/office/powerpoint/2010/main" val="388395411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a:extLst>
            <a:ext uri="{FF2B5EF4-FFF2-40B4-BE49-F238E27FC236}">
              <a16:creationId xmlns:a16="http://schemas.microsoft.com/office/drawing/2014/main" id="{B64B8EB5-318E-37EF-057E-C7C7A9C1813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F106573-3302-EE39-E585-8DD79E5893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9134" y="1736135"/>
            <a:ext cx="4733732" cy="4447706"/>
          </a:xfrm>
          <a:prstGeom prst="rect">
            <a:avLst/>
          </a:prstGeom>
        </p:spPr>
      </p:pic>
      <p:sp>
        <p:nvSpPr>
          <p:cNvPr id="2" name="TextBox 1">
            <a:extLst>
              <a:ext uri="{FF2B5EF4-FFF2-40B4-BE49-F238E27FC236}">
                <a16:creationId xmlns:a16="http://schemas.microsoft.com/office/drawing/2014/main" id="{E4DCDDBD-38DB-8944-597A-AD525983D49A}"/>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
        <p:nvSpPr>
          <p:cNvPr id="3" name="TextBox 2">
            <a:extLst>
              <a:ext uri="{FF2B5EF4-FFF2-40B4-BE49-F238E27FC236}">
                <a16:creationId xmlns:a16="http://schemas.microsoft.com/office/drawing/2014/main" id="{E39F3E76-4B79-836A-6357-ACE1E98B0BB8}"/>
              </a:ext>
            </a:extLst>
          </p:cNvPr>
          <p:cNvSpPr txBox="1"/>
          <p:nvPr/>
        </p:nvSpPr>
        <p:spPr>
          <a:xfrm>
            <a:off x="13099558" y="2360438"/>
            <a:ext cx="4320073" cy="3416320"/>
          </a:xfrm>
          <a:prstGeom prst="rect">
            <a:avLst/>
          </a:prstGeom>
          <a:noFill/>
        </p:spPr>
        <p:txBody>
          <a:bodyPr wrap="square" rtlCol="0">
            <a:spAutoFit/>
          </a:bodyPr>
          <a:lstStyle/>
          <a:p>
            <a:pPr algn="ctr"/>
            <a:r>
              <a:rPr lang="en-GB" dirty="0">
                <a:solidFill>
                  <a:schemeClr val="bg1"/>
                </a:solidFill>
              </a:rPr>
              <a:t>As with the previous category, 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‘Fish’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Etheostoma</a:t>
            </a:r>
            <a:r>
              <a:rPr lang="en-GB" dirty="0">
                <a:solidFill>
                  <a:schemeClr val="accent5"/>
                </a:solidFill>
              </a:rPr>
              <a:t> </a:t>
            </a:r>
            <a:r>
              <a:rPr lang="en-GB" dirty="0" err="1">
                <a:solidFill>
                  <a:schemeClr val="accent5"/>
                </a:solidFill>
              </a:rPr>
              <a:t>Percnurum</a:t>
            </a:r>
            <a:r>
              <a:rPr lang="en-GB" dirty="0">
                <a:solidFill>
                  <a:schemeClr val="accent5"/>
                </a:solidFill>
              </a:rPr>
              <a:t>’</a:t>
            </a:r>
            <a:r>
              <a:rPr lang="en-GB" dirty="0">
                <a:solidFill>
                  <a:schemeClr val="bg1"/>
                </a:solidFill>
              </a:rPr>
              <a:t>,</a:t>
            </a:r>
            <a:r>
              <a:rPr lang="en-GB" dirty="0">
                <a:solidFill>
                  <a:schemeClr val="accent5"/>
                </a:solidFill>
              </a:rPr>
              <a:t> </a:t>
            </a:r>
            <a:r>
              <a:rPr lang="en-GB" dirty="0">
                <a:solidFill>
                  <a:schemeClr val="bg1"/>
                </a:solidFill>
              </a:rPr>
              <a:t>or the </a:t>
            </a:r>
            <a:r>
              <a:rPr lang="en-GB" b="1" dirty="0" err="1">
                <a:solidFill>
                  <a:schemeClr val="bg1"/>
                </a:solidFill>
              </a:rPr>
              <a:t>Duskytail</a:t>
            </a:r>
            <a:r>
              <a:rPr lang="en-GB" b="1" dirty="0">
                <a:solidFill>
                  <a:schemeClr val="bg1"/>
                </a:solidFill>
              </a:rPr>
              <a:t> Darter</a:t>
            </a:r>
            <a:r>
              <a:rPr lang="en-GB" dirty="0">
                <a:solidFill>
                  <a:schemeClr val="bg1"/>
                </a:solidFill>
              </a:rPr>
              <a:t>, has the most observations in the category at 36%.</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Noturus</a:t>
            </a:r>
            <a:r>
              <a:rPr lang="en-GB" dirty="0">
                <a:solidFill>
                  <a:schemeClr val="accent5"/>
                </a:solidFill>
              </a:rPr>
              <a:t> Baileyi’</a:t>
            </a:r>
            <a:r>
              <a:rPr lang="en-GB" dirty="0">
                <a:solidFill>
                  <a:schemeClr val="bg1"/>
                </a:solidFill>
              </a:rPr>
              <a:t>, or </a:t>
            </a:r>
            <a:r>
              <a:rPr lang="en-GB" b="1" dirty="0">
                <a:solidFill>
                  <a:schemeClr val="bg1"/>
                </a:solidFill>
              </a:rPr>
              <a:t>Smoky Madtom</a:t>
            </a:r>
            <a:r>
              <a:rPr lang="en-GB" dirty="0">
                <a:solidFill>
                  <a:schemeClr val="bg1"/>
                </a:solidFill>
              </a:rPr>
              <a:t>, has the least, making up 31% of the observations of endangered </a:t>
            </a:r>
            <a:r>
              <a:rPr lang="en-GB" dirty="0">
                <a:solidFill>
                  <a:schemeClr val="accent5"/>
                </a:solidFill>
              </a:rPr>
              <a:t>‘Fish’ </a:t>
            </a:r>
            <a:r>
              <a:rPr lang="en-GB" dirty="0">
                <a:solidFill>
                  <a:schemeClr val="bg1"/>
                </a:solidFill>
              </a:rPr>
              <a:t>species.</a:t>
            </a:r>
          </a:p>
          <a:p>
            <a:endParaRPr lang="en-GB" dirty="0">
              <a:solidFill>
                <a:schemeClr val="bg1"/>
              </a:solidFill>
            </a:endParaRPr>
          </a:p>
        </p:txBody>
      </p:sp>
    </p:spTree>
    <p:extLst>
      <p:ext uri="{BB962C8B-B14F-4D97-AF65-F5344CB8AC3E}">
        <p14:creationId xmlns:p14="http://schemas.microsoft.com/office/powerpoint/2010/main" val="224346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a:extLst>
            <a:ext uri="{FF2B5EF4-FFF2-40B4-BE49-F238E27FC236}">
              <a16:creationId xmlns:a16="http://schemas.microsoft.com/office/drawing/2014/main" id="{DE6A7636-B399-1F2D-BA3D-DCEE5D8B13EE}"/>
            </a:ext>
          </a:extLst>
        </p:cNvPr>
        <p:cNvGrpSpPr/>
        <p:nvPr/>
      </p:nvGrpSpPr>
      <p:grpSpPr>
        <a:xfrm>
          <a:off x="0" y="0"/>
          <a:ext cx="0" cy="0"/>
          <a:chOff x="0" y="0"/>
          <a:chExt cx="0" cy="0"/>
        </a:xfrm>
      </p:grpSpPr>
      <p:grpSp>
        <p:nvGrpSpPr>
          <p:cNvPr id="28" name="Group 27">
            <a:extLst>
              <a:ext uri="{FF2B5EF4-FFF2-40B4-BE49-F238E27FC236}">
                <a16:creationId xmlns:a16="http://schemas.microsoft.com/office/drawing/2014/main" id="{FCBC0E71-13D6-01F3-0981-A407B2F17ADA}"/>
              </a:ext>
            </a:extLst>
          </p:cNvPr>
          <p:cNvGrpSpPr/>
          <p:nvPr/>
        </p:nvGrpSpPr>
        <p:grpSpPr>
          <a:xfrm>
            <a:off x="13415588" y="2428172"/>
            <a:ext cx="4707205" cy="16348900"/>
            <a:chOff x="6345405" y="2415281"/>
            <a:chExt cx="4707205" cy="16348900"/>
          </a:xfrm>
        </p:grpSpPr>
        <p:pic>
          <p:nvPicPr>
            <p:cNvPr id="29" name="Picture 28">
              <a:extLst>
                <a:ext uri="{FF2B5EF4-FFF2-40B4-BE49-F238E27FC236}">
                  <a16:creationId xmlns:a16="http://schemas.microsoft.com/office/drawing/2014/main" id="{8B2C337D-DEB8-8B31-A292-A0EAB6BD95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5405" y="2415281"/>
              <a:ext cx="4123070" cy="2749263"/>
            </a:xfrm>
            <a:prstGeom prst="rect">
              <a:avLst/>
            </a:prstGeom>
          </p:spPr>
        </p:pic>
        <p:pic>
          <p:nvPicPr>
            <p:cNvPr id="30" name="Picture 29">
              <a:extLst>
                <a:ext uri="{FF2B5EF4-FFF2-40B4-BE49-F238E27FC236}">
                  <a16:creationId xmlns:a16="http://schemas.microsoft.com/office/drawing/2014/main" id="{D9672BE2-8AAB-4645-C014-CBA367846C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5405" y="9000785"/>
              <a:ext cx="4123070" cy="2748714"/>
            </a:xfrm>
            <a:prstGeom prst="rect">
              <a:avLst/>
            </a:prstGeom>
          </p:spPr>
        </p:pic>
        <p:pic>
          <p:nvPicPr>
            <p:cNvPr id="31" name="Picture 30">
              <a:extLst>
                <a:ext uri="{FF2B5EF4-FFF2-40B4-BE49-F238E27FC236}">
                  <a16:creationId xmlns:a16="http://schemas.microsoft.com/office/drawing/2014/main" id="{C5684523-A6F0-8474-4F76-7E94AF6018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5405" y="15556671"/>
              <a:ext cx="4123070" cy="2796517"/>
            </a:xfrm>
            <a:prstGeom prst="rect">
              <a:avLst/>
            </a:prstGeom>
          </p:spPr>
        </p:pic>
        <p:grpSp>
          <p:nvGrpSpPr>
            <p:cNvPr id="32" name="Group 31">
              <a:extLst>
                <a:ext uri="{FF2B5EF4-FFF2-40B4-BE49-F238E27FC236}">
                  <a16:creationId xmlns:a16="http://schemas.microsoft.com/office/drawing/2014/main" id="{8AA25F50-1D9E-2750-DA04-E3CFFC1C5C04}"/>
                </a:ext>
              </a:extLst>
            </p:cNvPr>
            <p:cNvGrpSpPr/>
            <p:nvPr/>
          </p:nvGrpSpPr>
          <p:grpSpPr>
            <a:xfrm>
              <a:off x="6345408" y="3415271"/>
              <a:ext cx="4707202" cy="15348910"/>
              <a:chOff x="6434867" y="-9780736"/>
              <a:chExt cx="4707202" cy="15348910"/>
            </a:xfrm>
          </p:grpSpPr>
          <p:sp>
            <p:nvSpPr>
              <p:cNvPr id="33" name="TextBox 32">
                <a:extLst>
                  <a:ext uri="{FF2B5EF4-FFF2-40B4-BE49-F238E27FC236}">
                    <a16:creationId xmlns:a16="http://schemas.microsoft.com/office/drawing/2014/main" id="{0F77669E-0D90-0F10-91D6-220A8C3A087D}"/>
                  </a:ext>
                </a:extLst>
              </p:cNvPr>
              <p:cNvSpPr txBox="1"/>
              <p:nvPr/>
            </p:nvSpPr>
            <p:spPr>
              <a:xfrm>
                <a:off x="6434868" y="-1422732"/>
                <a:ext cx="4707201" cy="400110"/>
              </a:xfrm>
              <a:prstGeom prst="rect">
                <a:avLst/>
              </a:prstGeom>
              <a:noFill/>
            </p:spPr>
            <p:txBody>
              <a:bodyPr wrap="square" rtlCol="0">
                <a:spAutoFit/>
              </a:bodyPr>
              <a:lstStyle/>
              <a:p>
                <a:r>
                  <a:rPr lang="en-GB" sz="2000" b="1" dirty="0" err="1">
                    <a:solidFill>
                      <a:schemeClr val="bg1"/>
                    </a:solidFill>
                  </a:rPr>
                  <a:t>Chasmistes</a:t>
                </a:r>
                <a:r>
                  <a:rPr lang="en-GB" sz="2000" b="1" dirty="0">
                    <a:solidFill>
                      <a:schemeClr val="bg1"/>
                    </a:solidFill>
                  </a:rPr>
                  <a:t> </a:t>
                </a:r>
                <a:r>
                  <a:rPr lang="en-GB" sz="2000" b="1" dirty="0" err="1">
                    <a:solidFill>
                      <a:schemeClr val="bg1"/>
                    </a:solidFill>
                  </a:rPr>
                  <a:t>Liorus</a:t>
                </a:r>
                <a:endParaRPr lang="en-GB" sz="2000" b="1" dirty="0">
                  <a:solidFill>
                    <a:schemeClr val="bg1"/>
                  </a:solidFill>
                </a:endParaRPr>
              </a:p>
            </p:txBody>
          </p:sp>
          <p:grpSp>
            <p:nvGrpSpPr>
              <p:cNvPr id="34" name="Group 33">
                <a:extLst>
                  <a:ext uri="{FF2B5EF4-FFF2-40B4-BE49-F238E27FC236}">
                    <a16:creationId xmlns:a16="http://schemas.microsoft.com/office/drawing/2014/main" id="{18F9F43F-17C2-5034-0D72-DEBFFD1D0117}"/>
                  </a:ext>
                </a:extLst>
              </p:cNvPr>
              <p:cNvGrpSpPr/>
              <p:nvPr/>
            </p:nvGrpSpPr>
            <p:grpSpPr>
              <a:xfrm>
                <a:off x="10177854" y="-9780736"/>
                <a:ext cx="760164" cy="13919741"/>
                <a:chOff x="11177686" y="3800150"/>
                <a:chExt cx="462081" cy="8461395"/>
              </a:xfrm>
            </p:grpSpPr>
            <p:sp>
              <p:nvSpPr>
                <p:cNvPr id="37" name="Oval 36">
                  <a:extLst>
                    <a:ext uri="{FF2B5EF4-FFF2-40B4-BE49-F238E27FC236}">
                      <a16:creationId xmlns:a16="http://schemas.microsoft.com/office/drawing/2014/main" id="{2EC2AA52-B448-A9F7-E4BB-588C5112F6A9}"/>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val 37">
                  <a:extLst>
                    <a:ext uri="{FF2B5EF4-FFF2-40B4-BE49-F238E27FC236}">
                      <a16:creationId xmlns:a16="http://schemas.microsoft.com/office/drawing/2014/main" id="{4F0FB1A9-C27E-1159-EE9C-F74F9AD1149B}"/>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a:extLst>
                    <a:ext uri="{FF2B5EF4-FFF2-40B4-BE49-F238E27FC236}">
                      <a16:creationId xmlns:a16="http://schemas.microsoft.com/office/drawing/2014/main" id="{4BF63F8E-5A45-D37A-1F66-2210564B8CF5}"/>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0" name="Straight Connector 39">
                  <a:extLst>
                    <a:ext uri="{FF2B5EF4-FFF2-40B4-BE49-F238E27FC236}">
                      <a16:creationId xmlns:a16="http://schemas.microsoft.com/office/drawing/2014/main" id="{3066773B-F767-78A8-1763-8B6A89635104}"/>
                    </a:ext>
                  </a:extLst>
                </p:cNvPr>
                <p:cNvCxnSpPr>
                  <a:cxnSpLocks/>
                </p:cNvCxnSpPr>
                <p:nvPr/>
              </p:nvCxnSpPr>
              <p:spPr>
                <a:xfrm flipH="1">
                  <a:off x="11408725" y="4031191"/>
                  <a:ext cx="2" cy="776827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5" name="TextBox 34">
                <a:extLst>
                  <a:ext uri="{FF2B5EF4-FFF2-40B4-BE49-F238E27FC236}">
                    <a16:creationId xmlns:a16="http://schemas.microsoft.com/office/drawing/2014/main" id="{7BD99353-6405-ABAE-461C-3F049411EA65}"/>
                  </a:ext>
                </a:extLst>
              </p:cNvPr>
              <p:cNvSpPr txBox="1"/>
              <p:nvPr/>
            </p:nvSpPr>
            <p:spPr>
              <a:xfrm>
                <a:off x="6434868" y="-7917988"/>
                <a:ext cx="4707201" cy="400110"/>
              </a:xfrm>
              <a:prstGeom prst="rect">
                <a:avLst/>
              </a:prstGeom>
              <a:noFill/>
            </p:spPr>
            <p:txBody>
              <a:bodyPr wrap="square" rtlCol="0">
                <a:spAutoFit/>
              </a:bodyPr>
              <a:lstStyle/>
              <a:p>
                <a:r>
                  <a:rPr lang="en-GB" sz="2000" b="1" dirty="0" err="1">
                    <a:solidFill>
                      <a:schemeClr val="bg1"/>
                    </a:solidFill>
                  </a:rPr>
                  <a:t>Etheostoma</a:t>
                </a:r>
                <a:r>
                  <a:rPr lang="en-GB" sz="2000" b="1" dirty="0">
                    <a:solidFill>
                      <a:schemeClr val="bg1"/>
                    </a:solidFill>
                  </a:rPr>
                  <a:t> </a:t>
                </a:r>
                <a:r>
                  <a:rPr lang="en-GB" sz="2000" b="1" dirty="0" err="1">
                    <a:solidFill>
                      <a:schemeClr val="bg1"/>
                    </a:solidFill>
                  </a:rPr>
                  <a:t>Percnurum</a:t>
                </a:r>
                <a:endParaRPr lang="en-GB" sz="2000" b="1" dirty="0">
                  <a:solidFill>
                    <a:schemeClr val="bg1"/>
                  </a:solidFill>
                </a:endParaRPr>
              </a:p>
            </p:txBody>
          </p:sp>
          <p:sp>
            <p:nvSpPr>
              <p:cNvPr id="36" name="TextBox 35">
                <a:extLst>
                  <a:ext uri="{FF2B5EF4-FFF2-40B4-BE49-F238E27FC236}">
                    <a16:creationId xmlns:a16="http://schemas.microsoft.com/office/drawing/2014/main" id="{5453BB57-B1D2-CD98-0819-C8A88E818C06}"/>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Noturus</a:t>
                </a:r>
                <a:r>
                  <a:rPr lang="en-GB" sz="2000" b="1" dirty="0">
                    <a:solidFill>
                      <a:schemeClr val="bg1"/>
                    </a:solidFill>
                  </a:rPr>
                  <a:t> Baileyi</a:t>
                </a:r>
              </a:p>
            </p:txBody>
          </p:sp>
        </p:grpSp>
      </p:grpSp>
      <p:pic>
        <p:nvPicPr>
          <p:cNvPr id="4" name="Picture 3">
            <a:extLst>
              <a:ext uri="{FF2B5EF4-FFF2-40B4-BE49-F238E27FC236}">
                <a16:creationId xmlns:a16="http://schemas.microsoft.com/office/drawing/2014/main" id="{56370E29-F804-1D86-B565-F6EB9975BB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603" y="1736135"/>
            <a:ext cx="4733732" cy="4447706"/>
          </a:xfrm>
          <a:prstGeom prst="rect">
            <a:avLst/>
          </a:prstGeom>
        </p:spPr>
      </p:pic>
      <p:sp>
        <p:nvSpPr>
          <p:cNvPr id="2" name="TextBox 1">
            <a:extLst>
              <a:ext uri="{FF2B5EF4-FFF2-40B4-BE49-F238E27FC236}">
                <a16:creationId xmlns:a16="http://schemas.microsoft.com/office/drawing/2014/main" id="{8DC3CD75-90C0-639B-A0E1-2078A51945EA}"/>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
        <p:nvSpPr>
          <p:cNvPr id="3" name="TextBox 2">
            <a:extLst>
              <a:ext uri="{FF2B5EF4-FFF2-40B4-BE49-F238E27FC236}">
                <a16:creationId xmlns:a16="http://schemas.microsoft.com/office/drawing/2014/main" id="{40BF976F-E173-4A5F-F0EE-1B439B119BD2}"/>
              </a:ext>
            </a:extLst>
          </p:cNvPr>
          <p:cNvSpPr txBox="1"/>
          <p:nvPr/>
        </p:nvSpPr>
        <p:spPr>
          <a:xfrm>
            <a:off x="6820678" y="2360438"/>
            <a:ext cx="4320073" cy="3416320"/>
          </a:xfrm>
          <a:prstGeom prst="rect">
            <a:avLst/>
          </a:prstGeom>
          <a:noFill/>
        </p:spPr>
        <p:txBody>
          <a:bodyPr wrap="square" rtlCol="0">
            <a:spAutoFit/>
          </a:bodyPr>
          <a:lstStyle/>
          <a:p>
            <a:pPr algn="ctr"/>
            <a:r>
              <a:rPr lang="en-GB" dirty="0">
                <a:solidFill>
                  <a:schemeClr val="bg1"/>
                </a:solidFill>
              </a:rPr>
              <a:t>As with the previous category, 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‘Fish’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Etheostoma</a:t>
            </a:r>
            <a:r>
              <a:rPr lang="en-GB" dirty="0">
                <a:solidFill>
                  <a:schemeClr val="accent5"/>
                </a:solidFill>
              </a:rPr>
              <a:t> </a:t>
            </a:r>
            <a:r>
              <a:rPr lang="en-GB" dirty="0" err="1">
                <a:solidFill>
                  <a:schemeClr val="accent5"/>
                </a:solidFill>
              </a:rPr>
              <a:t>Percnurum</a:t>
            </a:r>
            <a:r>
              <a:rPr lang="en-GB" dirty="0">
                <a:solidFill>
                  <a:schemeClr val="accent5"/>
                </a:solidFill>
              </a:rPr>
              <a:t>’</a:t>
            </a:r>
            <a:r>
              <a:rPr lang="en-GB" dirty="0">
                <a:solidFill>
                  <a:schemeClr val="bg1"/>
                </a:solidFill>
              </a:rPr>
              <a:t>,</a:t>
            </a:r>
            <a:r>
              <a:rPr lang="en-GB" dirty="0">
                <a:solidFill>
                  <a:schemeClr val="accent5"/>
                </a:solidFill>
              </a:rPr>
              <a:t> </a:t>
            </a:r>
            <a:r>
              <a:rPr lang="en-GB" dirty="0">
                <a:solidFill>
                  <a:schemeClr val="bg1"/>
                </a:solidFill>
              </a:rPr>
              <a:t>or the </a:t>
            </a:r>
            <a:r>
              <a:rPr lang="en-GB" b="1" dirty="0" err="1">
                <a:solidFill>
                  <a:schemeClr val="bg1"/>
                </a:solidFill>
              </a:rPr>
              <a:t>Duskytail</a:t>
            </a:r>
            <a:r>
              <a:rPr lang="en-GB" b="1" dirty="0">
                <a:solidFill>
                  <a:schemeClr val="bg1"/>
                </a:solidFill>
              </a:rPr>
              <a:t> Darter</a:t>
            </a:r>
            <a:r>
              <a:rPr lang="en-GB" dirty="0">
                <a:solidFill>
                  <a:schemeClr val="bg1"/>
                </a:solidFill>
              </a:rPr>
              <a:t>, has the most observations in the category at 36%.</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Noturus</a:t>
            </a:r>
            <a:r>
              <a:rPr lang="en-GB" dirty="0">
                <a:solidFill>
                  <a:schemeClr val="accent5"/>
                </a:solidFill>
              </a:rPr>
              <a:t> Baileyi’</a:t>
            </a:r>
            <a:r>
              <a:rPr lang="en-GB" dirty="0">
                <a:solidFill>
                  <a:schemeClr val="bg1"/>
                </a:solidFill>
              </a:rPr>
              <a:t>, or </a:t>
            </a:r>
            <a:r>
              <a:rPr lang="en-GB" b="1" dirty="0">
                <a:solidFill>
                  <a:schemeClr val="bg1"/>
                </a:solidFill>
              </a:rPr>
              <a:t>Smoky Madtom</a:t>
            </a:r>
            <a:r>
              <a:rPr lang="en-GB" dirty="0">
                <a:solidFill>
                  <a:schemeClr val="bg1"/>
                </a:solidFill>
              </a:rPr>
              <a:t>, has the least, making up 31% of the observations of endangered </a:t>
            </a:r>
            <a:r>
              <a:rPr lang="en-GB" dirty="0">
                <a:solidFill>
                  <a:schemeClr val="accent5"/>
                </a:solidFill>
              </a:rPr>
              <a:t>‘Fish’ </a:t>
            </a:r>
            <a:r>
              <a:rPr lang="en-GB" dirty="0">
                <a:solidFill>
                  <a:schemeClr val="bg1"/>
                </a:solidFill>
              </a:rPr>
              <a:t>species.</a:t>
            </a:r>
          </a:p>
          <a:p>
            <a:endParaRPr lang="en-GB" dirty="0">
              <a:solidFill>
                <a:schemeClr val="bg1"/>
              </a:solidFill>
            </a:endParaRPr>
          </a:p>
        </p:txBody>
      </p:sp>
    </p:spTree>
    <p:extLst>
      <p:ext uri="{BB962C8B-B14F-4D97-AF65-F5344CB8AC3E}">
        <p14:creationId xmlns:p14="http://schemas.microsoft.com/office/powerpoint/2010/main" val="33770007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a:extLst>
            <a:ext uri="{FF2B5EF4-FFF2-40B4-BE49-F238E27FC236}">
              <a16:creationId xmlns:a16="http://schemas.microsoft.com/office/drawing/2014/main" id="{2C58DE4D-30C9-C982-A2B9-0AE383F8A878}"/>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63AE71C8-80BA-CEF1-66CC-7C029EC38DC3}"/>
              </a:ext>
            </a:extLst>
          </p:cNvPr>
          <p:cNvGrpSpPr/>
          <p:nvPr/>
        </p:nvGrpSpPr>
        <p:grpSpPr>
          <a:xfrm>
            <a:off x="6777722" y="2428172"/>
            <a:ext cx="4707205" cy="16348900"/>
            <a:chOff x="6345405" y="2415281"/>
            <a:chExt cx="4707205" cy="16348900"/>
          </a:xfrm>
        </p:grpSpPr>
        <p:pic>
          <p:nvPicPr>
            <p:cNvPr id="24" name="Picture 23">
              <a:extLst>
                <a:ext uri="{FF2B5EF4-FFF2-40B4-BE49-F238E27FC236}">
                  <a16:creationId xmlns:a16="http://schemas.microsoft.com/office/drawing/2014/main" id="{E7F2018A-65B9-6413-921F-82BBC49795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5405" y="2415281"/>
              <a:ext cx="4123070" cy="2749263"/>
            </a:xfrm>
            <a:prstGeom prst="rect">
              <a:avLst/>
            </a:prstGeom>
          </p:spPr>
        </p:pic>
        <p:pic>
          <p:nvPicPr>
            <p:cNvPr id="22" name="Picture 21">
              <a:extLst>
                <a:ext uri="{FF2B5EF4-FFF2-40B4-BE49-F238E27FC236}">
                  <a16:creationId xmlns:a16="http://schemas.microsoft.com/office/drawing/2014/main" id="{379A422E-EF98-9008-7D81-F1B301E06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5405" y="9000785"/>
              <a:ext cx="4123070" cy="2748714"/>
            </a:xfrm>
            <a:prstGeom prst="rect">
              <a:avLst/>
            </a:prstGeom>
          </p:spPr>
        </p:pic>
        <p:pic>
          <p:nvPicPr>
            <p:cNvPr id="26" name="Picture 25">
              <a:extLst>
                <a:ext uri="{FF2B5EF4-FFF2-40B4-BE49-F238E27FC236}">
                  <a16:creationId xmlns:a16="http://schemas.microsoft.com/office/drawing/2014/main" id="{11AABC22-5BB6-3358-EA05-3E2DFA63490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5405" y="15556671"/>
              <a:ext cx="4123070" cy="2796517"/>
            </a:xfrm>
            <a:prstGeom prst="rect">
              <a:avLst/>
            </a:prstGeom>
          </p:spPr>
        </p:pic>
        <p:grpSp>
          <p:nvGrpSpPr>
            <p:cNvPr id="5" name="Group 4">
              <a:extLst>
                <a:ext uri="{FF2B5EF4-FFF2-40B4-BE49-F238E27FC236}">
                  <a16:creationId xmlns:a16="http://schemas.microsoft.com/office/drawing/2014/main" id="{30C4FB79-7C67-870C-97BA-08A7E41774C0}"/>
                </a:ext>
              </a:extLst>
            </p:cNvPr>
            <p:cNvGrpSpPr/>
            <p:nvPr/>
          </p:nvGrpSpPr>
          <p:grpSpPr>
            <a:xfrm>
              <a:off x="6345408" y="3415271"/>
              <a:ext cx="4707202" cy="15348910"/>
              <a:chOff x="6434867" y="-9780736"/>
              <a:chExt cx="4707202" cy="15348910"/>
            </a:xfrm>
          </p:grpSpPr>
          <p:sp>
            <p:nvSpPr>
              <p:cNvPr id="9" name="TextBox 8">
                <a:extLst>
                  <a:ext uri="{FF2B5EF4-FFF2-40B4-BE49-F238E27FC236}">
                    <a16:creationId xmlns:a16="http://schemas.microsoft.com/office/drawing/2014/main" id="{5803E309-7047-807F-1E74-0CA74EFA3D97}"/>
                  </a:ext>
                </a:extLst>
              </p:cNvPr>
              <p:cNvSpPr txBox="1"/>
              <p:nvPr/>
            </p:nvSpPr>
            <p:spPr>
              <a:xfrm>
                <a:off x="6434868" y="-1422732"/>
                <a:ext cx="4707201" cy="400110"/>
              </a:xfrm>
              <a:prstGeom prst="rect">
                <a:avLst/>
              </a:prstGeom>
              <a:noFill/>
            </p:spPr>
            <p:txBody>
              <a:bodyPr wrap="square" rtlCol="0">
                <a:spAutoFit/>
              </a:bodyPr>
              <a:lstStyle/>
              <a:p>
                <a:r>
                  <a:rPr lang="en-GB" sz="2000" b="1" dirty="0" err="1">
                    <a:solidFill>
                      <a:schemeClr val="bg1"/>
                    </a:solidFill>
                  </a:rPr>
                  <a:t>Chasmistes</a:t>
                </a:r>
                <a:r>
                  <a:rPr lang="en-GB" sz="2000" b="1" dirty="0">
                    <a:solidFill>
                      <a:schemeClr val="bg1"/>
                    </a:solidFill>
                  </a:rPr>
                  <a:t> </a:t>
                </a:r>
                <a:r>
                  <a:rPr lang="en-GB" sz="2000" b="1" dirty="0" err="1">
                    <a:solidFill>
                      <a:schemeClr val="bg1"/>
                    </a:solidFill>
                  </a:rPr>
                  <a:t>Liorus</a:t>
                </a:r>
                <a:endParaRPr lang="en-GB" sz="2000" b="1" dirty="0">
                  <a:solidFill>
                    <a:schemeClr val="bg1"/>
                  </a:solidFill>
                </a:endParaRPr>
              </a:p>
            </p:txBody>
          </p:sp>
          <p:grpSp>
            <p:nvGrpSpPr>
              <p:cNvPr id="11" name="Group 10">
                <a:extLst>
                  <a:ext uri="{FF2B5EF4-FFF2-40B4-BE49-F238E27FC236}">
                    <a16:creationId xmlns:a16="http://schemas.microsoft.com/office/drawing/2014/main" id="{6250EA84-9BB0-00C1-162A-95C7B208391C}"/>
                  </a:ext>
                </a:extLst>
              </p:cNvPr>
              <p:cNvGrpSpPr/>
              <p:nvPr/>
            </p:nvGrpSpPr>
            <p:grpSpPr>
              <a:xfrm>
                <a:off x="10177854" y="-9780736"/>
                <a:ext cx="760164" cy="13919741"/>
                <a:chOff x="11177686" y="3800150"/>
                <a:chExt cx="462081" cy="8461395"/>
              </a:xfrm>
            </p:grpSpPr>
            <p:sp>
              <p:nvSpPr>
                <p:cNvPr id="15" name="Oval 14">
                  <a:extLst>
                    <a:ext uri="{FF2B5EF4-FFF2-40B4-BE49-F238E27FC236}">
                      <a16:creationId xmlns:a16="http://schemas.microsoft.com/office/drawing/2014/main" id="{158F3121-5812-8D74-F9C5-BEF9139C9BEA}"/>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5FF9BC0A-C587-5369-3063-AEA4C631C623}"/>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79A9AC7B-B704-8372-548E-B0E046EBD97E}"/>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9" name="Straight Connector 18">
                  <a:extLst>
                    <a:ext uri="{FF2B5EF4-FFF2-40B4-BE49-F238E27FC236}">
                      <a16:creationId xmlns:a16="http://schemas.microsoft.com/office/drawing/2014/main" id="{D48E939A-C08B-F21D-BD81-EDC0F75E93D7}"/>
                    </a:ext>
                  </a:extLst>
                </p:cNvPr>
                <p:cNvCxnSpPr>
                  <a:cxnSpLocks/>
                </p:cNvCxnSpPr>
                <p:nvPr/>
              </p:nvCxnSpPr>
              <p:spPr>
                <a:xfrm flipH="1">
                  <a:off x="11408725" y="4031191"/>
                  <a:ext cx="2" cy="776827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B8C84AF0-89CD-52FC-42B0-56E45AF4F689}"/>
                  </a:ext>
                </a:extLst>
              </p:cNvPr>
              <p:cNvSpPr txBox="1"/>
              <p:nvPr/>
            </p:nvSpPr>
            <p:spPr>
              <a:xfrm>
                <a:off x="6434868" y="-7917988"/>
                <a:ext cx="4707201" cy="400110"/>
              </a:xfrm>
              <a:prstGeom prst="rect">
                <a:avLst/>
              </a:prstGeom>
              <a:noFill/>
            </p:spPr>
            <p:txBody>
              <a:bodyPr wrap="square" rtlCol="0">
                <a:spAutoFit/>
              </a:bodyPr>
              <a:lstStyle/>
              <a:p>
                <a:r>
                  <a:rPr lang="en-GB" sz="2000" b="1" dirty="0" err="1">
                    <a:solidFill>
                      <a:schemeClr val="bg1"/>
                    </a:solidFill>
                  </a:rPr>
                  <a:t>Etheostoma</a:t>
                </a:r>
                <a:r>
                  <a:rPr lang="en-GB" sz="2000" b="1" dirty="0">
                    <a:solidFill>
                      <a:schemeClr val="bg1"/>
                    </a:solidFill>
                  </a:rPr>
                  <a:t> </a:t>
                </a:r>
                <a:r>
                  <a:rPr lang="en-GB" sz="2000" b="1" dirty="0" err="1">
                    <a:solidFill>
                      <a:schemeClr val="bg1"/>
                    </a:solidFill>
                  </a:rPr>
                  <a:t>Percnurum</a:t>
                </a:r>
                <a:endParaRPr lang="en-GB" sz="2000" b="1" dirty="0">
                  <a:solidFill>
                    <a:schemeClr val="bg1"/>
                  </a:solidFill>
                </a:endParaRPr>
              </a:p>
            </p:txBody>
          </p:sp>
          <p:sp>
            <p:nvSpPr>
              <p:cNvPr id="13" name="TextBox 12">
                <a:extLst>
                  <a:ext uri="{FF2B5EF4-FFF2-40B4-BE49-F238E27FC236}">
                    <a16:creationId xmlns:a16="http://schemas.microsoft.com/office/drawing/2014/main" id="{5D5690CB-FCD2-A529-C3CF-B019D212E57E}"/>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Noturus</a:t>
                </a:r>
                <a:r>
                  <a:rPr lang="en-GB" sz="2000" b="1" dirty="0">
                    <a:solidFill>
                      <a:schemeClr val="bg1"/>
                    </a:solidFill>
                  </a:rPr>
                  <a:t> Baileyi</a:t>
                </a:r>
              </a:p>
            </p:txBody>
          </p:sp>
        </p:grpSp>
      </p:grpSp>
      <p:sp useBgFill="1">
        <p:nvSpPr>
          <p:cNvPr id="6" name="Rectangle 5">
            <a:extLst>
              <a:ext uri="{FF2B5EF4-FFF2-40B4-BE49-F238E27FC236}">
                <a16:creationId xmlns:a16="http://schemas.microsoft.com/office/drawing/2014/main" id="{2EA5EB4E-A06F-A7EA-5B86-A498134ED536}"/>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6EF4CB01-C838-5C72-5ED7-62CEBFF6CA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603" y="1736135"/>
            <a:ext cx="4733732" cy="4447706"/>
          </a:xfrm>
          <a:prstGeom prst="rect">
            <a:avLst/>
          </a:prstGeom>
        </p:spPr>
      </p:pic>
      <p:sp>
        <p:nvSpPr>
          <p:cNvPr id="2" name="TextBox 1">
            <a:extLst>
              <a:ext uri="{FF2B5EF4-FFF2-40B4-BE49-F238E27FC236}">
                <a16:creationId xmlns:a16="http://schemas.microsoft.com/office/drawing/2014/main" id="{C07F6AE4-6945-E800-2029-5EF85183C063}"/>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
        <p:nvSpPr>
          <p:cNvPr id="3" name="TextBox 2">
            <a:extLst>
              <a:ext uri="{FF2B5EF4-FFF2-40B4-BE49-F238E27FC236}">
                <a16:creationId xmlns:a16="http://schemas.microsoft.com/office/drawing/2014/main" id="{D15D5932-7481-028D-4C1E-FA27E94975E1}"/>
              </a:ext>
            </a:extLst>
          </p:cNvPr>
          <p:cNvSpPr txBox="1"/>
          <p:nvPr/>
        </p:nvSpPr>
        <p:spPr>
          <a:xfrm>
            <a:off x="13323078" y="2360438"/>
            <a:ext cx="4320073" cy="3416320"/>
          </a:xfrm>
          <a:prstGeom prst="rect">
            <a:avLst/>
          </a:prstGeom>
          <a:noFill/>
        </p:spPr>
        <p:txBody>
          <a:bodyPr wrap="square" rtlCol="0">
            <a:spAutoFit/>
          </a:bodyPr>
          <a:lstStyle/>
          <a:p>
            <a:pPr algn="ctr"/>
            <a:r>
              <a:rPr lang="en-GB" dirty="0">
                <a:solidFill>
                  <a:schemeClr val="bg1"/>
                </a:solidFill>
              </a:rPr>
              <a:t>As with the previous category, 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‘Fish’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Etheostoma</a:t>
            </a:r>
            <a:r>
              <a:rPr lang="en-GB" dirty="0">
                <a:solidFill>
                  <a:schemeClr val="accent5"/>
                </a:solidFill>
              </a:rPr>
              <a:t> </a:t>
            </a:r>
            <a:r>
              <a:rPr lang="en-GB" dirty="0" err="1">
                <a:solidFill>
                  <a:schemeClr val="accent5"/>
                </a:solidFill>
              </a:rPr>
              <a:t>Percnurum</a:t>
            </a:r>
            <a:r>
              <a:rPr lang="en-GB" dirty="0">
                <a:solidFill>
                  <a:schemeClr val="accent5"/>
                </a:solidFill>
              </a:rPr>
              <a:t>’</a:t>
            </a:r>
            <a:r>
              <a:rPr lang="en-GB" dirty="0">
                <a:solidFill>
                  <a:schemeClr val="bg1"/>
                </a:solidFill>
              </a:rPr>
              <a:t>,</a:t>
            </a:r>
            <a:r>
              <a:rPr lang="en-GB" dirty="0">
                <a:solidFill>
                  <a:schemeClr val="accent5"/>
                </a:solidFill>
              </a:rPr>
              <a:t> </a:t>
            </a:r>
            <a:r>
              <a:rPr lang="en-GB" dirty="0">
                <a:solidFill>
                  <a:schemeClr val="bg1"/>
                </a:solidFill>
              </a:rPr>
              <a:t>or the </a:t>
            </a:r>
            <a:r>
              <a:rPr lang="en-GB" b="1" dirty="0" err="1">
                <a:solidFill>
                  <a:schemeClr val="bg1"/>
                </a:solidFill>
              </a:rPr>
              <a:t>Duskytail</a:t>
            </a:r>
            <a:r>
              <a:rPr lang="en-GB" b="1" dirty="0">
                <a:solidFill>
                  <a:schemeClr val="bg1"/>
                </a:solidFill>
              </a:rPr>
              <a:t> Darter</a:t>
            </a:r>
            <a:r>
              <a:rPr lang="en-GB" dirty="0">
                <a:solidFill>
                  <a:schemeClr val="bg1"/>
                </a:solidFill>
              </a:rPr>
              <a:t>, has the most observations in the category at 36%.</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Noturus</a:t>
            </a:r>
            <a:r>
              <a:rPr lang="en-GB" dirty="0">
                <a:solidFill>
                  <a:schemeClr val="accent5"/>
                </a:solidFill>
              </a:rPr>
              <a:t> Baileyi’</a:t>
            </a:r>
            <a:r>
              <a:rPr lang="en-GB" dirty="0">
                <a:solidFill>
                  <a:schemeClr val="bg1"/>
                </a:solidFill>
              </a:rPr>
              <a:t>, or </a:t>
            </a:r>
            <a:r>
              <a:rPr lang="en-GB" b="1" dirty="0">
                <a:solidFill>
                  <a:schemeClr val="bg1"/>
                </a:solidFill>
              </a:rPr>
              <a:t>Smoky Madtom</a:t>
            </a:r>
            <a:r>
              <a:rPr lang="en-GB" dirty="0">
                <a:solidFill>
                  <a:schemeClr val="bg1"/>
                </a:solidFill>
              </a:rPr>
              <a:t>, has the least, making up 31% of the observations of endangered </a:t>
            </a:r>
            <a:r>
              <a:rPr lang="en-GB" dirty="0">
                <a:solidFill>
                  <a:schemeClr val="accent5"/>
                </a:solidFill>
              </a:rPr>
              <a:t>‘Fish’ </a:t>
            </a:r>
            <a:r>
              <a:rPr lang="en-GB" dirty="0">
                <a:solidFill>
                  <a:schemeClr val="bg1"/>
                </a:solidFill>
              </a:rPr>
              <a:t>species.</a:t>
            </a:r>
          </a:p>
          <a:p>
            <a:endParaRPr lang="en-GB" dirty="0">
              <a:solidFill>
                <a:schemeClr val="bg1"/>
              </a:solidFill>
            </a:endParaRPr>
          </a:p>
        </p:txBody>
      </p:sp>
    </p:spTree>
    <p:extLst>
      <p:ext uri="{BB962C8B-B14F-4D97-AF65-F5344CB8AC3E}">
        <p14:creationId xmlns:p14="http://schemas.microsoft.com/office/powerpoint/2010/main" val="8325493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20"/>
                    </a14:imgEffect>
                    <a14:imgEffect>
                      <a14:brightnessContrast bright="-45000"/>
                    </a14:imgEffect>
                  </a14:imgLayer>
                </a14:imgProps>
              </a:ext>
            </a:extLst>
          </a:blip>
          <a:srcRect/>
          <a:stretch>
            <a:fillRect t="-17000" b="-17000"/>
          </a:stretch>
        </a:blipFill>
        <a:effectLst/>
      </p:bgPr>
    </p:bg>
    <p:spTree>
      <p:nvGrpSpPr>
        <p:cNvPr id="1" name="">
          <a:extLst>
            <a:ext uri="{FF2B5EF4-FFF2-40B4-BE49-F238E27FC236}">
              <a16:creationId xmlns:a16="http://schemas.microsoft.com/office/drawing/2014/main" id="{83D481BF-4B25-0979-285D-3DE0E40A620C}"/>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9A95705A-B309-208A-FA34-5214BDD02324}"/>
              </a:ext>
            </a:extLst>
          </p:cNvPr>
          <p:cNvGrpSpPr/>
          <p:nvPr/>
        </p:nvGrpSpPr>
        <p:grpSpPr>
          <a:xfrm>
            <a:off x="6777722" y="-4158017"/>
            <a:ext cx="4707205" cy="16348900"/>
            <a:chOff x="6345405" y="2415281"/>
            <a:chExt cx="4707205" cy="16348900"/>
          </a:xfrm>
        </p:grpSpPr>
        <p:pic>
          <p:nvPicPr>
            <p:cNvPr id="24" name="Picture 23">
              <a:extLst>
                <a:ext uri="{FF2B5EF4-FFF2-40B4-BE49-F238E27FC236}">
                  <a16:creationId xmlns:a16="http://schemas.microsoft.com/office/drawing/2014/main" id="{728C8681-7A5A-FE20-7266-B91E17C85B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5405" y="2415281"/>
              <a:ext cx="4123070" cy="2749263"/>
            </a:xfrm>
            <a:prstGeom prst="rect">
              <a:avLst/>
            </a:prstGeom>
          </p:spPr>
        </p:pic>
        <p:pic>
          <p:nvPicPr>
            <p:cNvPr id="22" name="Picture 21">
              <a:extLst>
                <a:ext uri="{FF2B5EF4-FFF2-40B4-BE49-F238E27FC236}">
                  <a16:creationId xmlns:a16="http://schemas.microsoft.com/office/drawing/2014/main" id="{B61055C0-015D-FCEA-DC20-97A106FAAC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5405" y="9000785"/>
              <a:ext cx="4123070" cy="2748714"/>
            </a:xfrm>
            <a:prstGeom prst="rect">
              <a:avLst/>
            </a:prstGeom>
          </p:spPr>
        </p:pic>
        <p:pic>
          <p:nvPicPr>
            <p:cNvPr id="26" name="Picture 25">
              <a:extLst>
                <a:ext uri="{FF2B5EF4-FFF2-40B4-BE49-F238E27FC236}">
                  <a16:creationId xmlns:a16="http://schemas.microsoft.com/office/drawing/2014/main" id="{2D93FC60-F2B5-215F-C74C-29CC1D66D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5405" y="15556671"/>
              <a:ext cx="4123070" cy="2796517"/>
            </a:xfrm>
            <a:prstGeom prst="rect">
              <a:avLst/>
            </a:prstGeom>
          </p:spPr>
        </p:pic>
        <p:grpSp>
          <p:nvGrpSpPr>
            <p:cNvPr id="5" name="Group 4">
              <a:extLst>
                <a:ext uri="{FF2B5EF4-FFF2-40B4-BE49-F238E27FC236}">
                  <a16:creationId xmlns:a16="http://schemas.microsoft.com/office/drawing/2014/main" id="{0FCA359B-99D4-9EC3-3032-178C0CD8A081}"/>
                </a:ext>
              </a:extLst>
            </p:cNvPr>
            <p:cNvGrpSpPr/>
            <p:nvPr/>
          </p:nvGrpSpPr>
          <p:grpSpPr>
            <a:xfrm>
              <a:off x="6345408" y="3415271"/>
              <a:ext cx="4707202" cy="15348910"/>
              <a:chOff x="6434867" y="-9780736"/>
              <a:chExt cx="4707202" cy="15348910"/>
            </a:xfrm>
          </p:grpSpPr>
          <p:sp>
            <p:nvSpPr>
              <p:cNvPr id="9" name="TextBox 8">
                <a:extLst>
                  <a:ext uri="{FF2B5EF4-FFF2-40B4-BE49-F238E27FC236}">
                    <a16:creationId xmlns:a16="http://schemas.microsoft.com/office/drawing/2014/main" id="{29945085-93B4-3F7F-98F2-E4CC6BA895AD}"/>
                  </a:ext>
                </a:extLst>
              </p:cNvPr>
              <p:cNvSpPr txBox="1"/>
              <p:nvPr/>
            </p:nvSpPr>
            <p:spPr>
              <a:xfrm>
                <a:off x="6434868" y="-1422732"/>
                <a:ext cx="4707201" cy="400110"/>
              </a:xfrm>
              <a:prstGeom prst="rect">
                <a:avLst/>
              </a:prstGeom>
              <a:noFill/>
            </p:spPr>
            <p:txBody>
              <a:bodyPr wrap="square" rtlCol="0">
                <a:spAutoFit/>
              </a:bodyPr>
              <a:lstStyle/>
              <a:p>
                <a:r>
                  <a:rPr lang="en-GB" sz="2000" b="1" dirty="0" err="1">
                    <a:solidFill>
                      <a:schemeClr val="bg1"/>
                    </a:solidFill>
                  </a:rPr>
                  <a:t>Chasmistes</a:t>
                </a:r>
                <a:r>
                  <a:rPr lang="en-GB" sz="2000" b="1" dirty="0">
                    <a:solidFill>
                      <a:schemeClr val="bg1"/>
                    </a:solidFill>
                  </a:rPr>
                  <a:t> </a:t>
                </a:r>
                <a:r>
                  <a:rPr lang="en-GB" sz="2000" b="1" dirty="0" err="1">
                    <a:solidFill>
                      <a:schemeClr val="bg1"/>
                    </a:solidFill>
                  </a:rPr>
                  <a:t>Liorus</a:t>
                </a:r>
                <a:endParaRPr lang="en-GB" sz="2000" b="1" dirty="0">
                  <a:solidFill>
                    <a:schemeClr val="bg1"/>
                  </a:solidFill>
                </a:endParaRPr>
              </a:p>
            </p:txBody>
          </p:sp>
          <p:grpSp>
            <p:nvGrpSpPr>
              <p:cNvPr id="11" name="Group 10">
                <a:extLst>
                  <a:ext uri="{FF2B5EF4-FFF2-40B4-BE49-F238E27FC236}">
                    <a16:creationId xmlns:a16="http://schemas.microsoft.com/office/drawing/2014/main" id="{1E7A1951-BE6A-7E92-12B6-ECAC2AD206A5}"/>
                  </a:ext>
                </a:extLst>
              </p:cNvPr>
              <p:cNvGrpSpPr/>
              <p:nvPr/>
            </p:nvGrpSpPr>
            <p:grpSpPr>
              <a:xfrm>
                <a:off x="10177854" y="-9780736"/>
                <a:ext cx="760164" cy="13919741"/>
                <a:chOff x="11177686" y="3800150"/>
                <a:chExt cx="462081" cy="8461395"/>
              </a:xfrm>
            </p:grpSpPr>
            <p:sp>
              <p:nvSpPr>
                <p:cNvPr id="15" name="Oval 14">
                  <a:extLst>
                    <a:ext uri="{FF2B5EF4-FFF2-40B4-BE49-F238E27FC236}">
                      <a16:creationId xmlns:a16="http://schemas.microsoft.com/office/drawing/2014/main" id="{75DAC802-1056-9DA4-FC7F-F0CDC8A3C7D8}"/>
                    </a:ext>
                  </a:extLst>
                </p:cNvPr>
                <p:cNvSpPr/>
                <p:nvPr/>
              </p:nvSpPr>
              <p:spPr>
                <a:xfrm>
                  <a:off x="11177686" y="11799464"/>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3CFEBDD2-75D4-9504-5F9D-8C74EF55D66C}"/>
                    </a:ext>
                  </a:extLst>
                </p:cNvPr>
                <p:cNvSpPr/>
                <p:nvPr/>
              </p:nvSpPr>
              <p:spPr>
                <a:xfrm>
                  <a:off x="11177686" y="7799807"/>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9CF5FA0C-EA30-1837-D347-C18CCC4980FE}"/>
                    </a:ext>
                  </a:extLst>
                </p:cNvPr>
                <p:cNvSpPr/>
                <p:nvPr/>
              </p:nvSpPr>
              <p:spPr>
                <a:xfrm>
                  <a:off x="11177686" y="3800150"/>
                  <a:ext cx="462081" cy="462081"/>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9" name="Straight Connector 18">
                  <a:extLst>
                    <a:ext uri="{FF2B5EF4-FFF2-40B4-BE49-F238E27FC236}">
                      <a16:creationId xmlns:a16="http://schemas.microsoft.com/office/drawing/2014/main" id="{35CAA335-6BFF-B5EF-F546-7E2BE4C87D9E}"/>
                    </a:ext>
                  </a:extLst>
                </p:cNvPr>
                <p:cNvCxnSpPr>
                  <a:cxnSpLocks/>
                </p:cNvCxnSpPr>
                <p:nvPr/>
              </p:nvCxnSpPr>
              <p:spPr>
                <a:xfrm flipH="1">
                  <a:off x="11408725" y="4031191"/>
                  <a:ext cx="2" cy="776827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5CDDDF8D-E116-98DE-208B-DD7446563C45}"/>
                  </a:ext>
                </a:extLst>
              </p:cNvPr>
              <p:cNvSpPr txBox="1"/>
              <p:nvPr/>
            </p:nvSpPr>
            <p:spPr>
              <a:xfrm>
                <a:off x="6434868" y="-7917988"/>
                <a:ext cx="4707201" cy="400110"/>
              </a:xfrm>
              <a:prstGeom prst="rect">
                <a:avLst/>
              </a:prstGeom>
              <a:noFill/>
            </p:spPr>
            <p:txBody>
              <a:bodyPr wrap="square" rtlCol="0">
                <a:spAutoFit/>
              </a:bodyPr>
              <a:lstStyle/>
              <a:p>
                <a:r>
                  <a:rPr lang="en-GB" sz="2000" b="1" dirty="0" err="1">
                    <a:solidFill>
                      <a:schemeClr val="bg1"/>
                    </a:solidFill>
                  </a:rPr>
                  <a:t>Etheostoma</a:t>
                </a:r>
                <a:r>
                  <a:rPr lang="en-GB" sz="2000" b="1" dirty="0">
                    <a:solidFill>
                      <a:schemeClr val="bg1"/>
                    </a:solidFill>
                  </a:rPr>
                  <a:t> </a:t>
                </a:r>
                <a:r>
                  <a:rPr lang="en-GB" sz="2000" b="1" dirty="0" err="1">
                    <a:solidFill>
                      <a:schemeClr val="bg1"/>
                    </a:solidFill>
                  </a:rPr>
                  <a:t>Percnurum</a:t>
                </a:r>
                <a:endParaRPr lang="en-GB" sz="2000" b="1" dirty="0">
                  <a:solidFill>
                    <a:schemeClr val="bg1"/>
                  </a:solidFill>
                </a:endParaRPr>
              </a:p>
            </p:txBody>
          </p:sp>
          <p:sp>
            <p:nvSpPr>
              <p:cNvPr id="13" name="TextBox 12">
                <a:extLst>
                  <a:ext uri="{FF2B5EF4-FFF2-40B4-BE49-F238E27FC236}">
                    <a16:creationId xmlns:a16="http://schemas.microsoft.com/office/drawing/2014/main" id="{E8D1C22A-133E-E72B-EA89-CBC15A81DB6A}"/>
                  </a:ext>
                </a:extLst>
              </p:cNvPr>
              <p:cNvSpPr txBox="1"/>
              <p:nvPr/>
            </p:nvSpPr>
            <p:spPr>
              <a:xfrm>
                <a:off x="6434867" y="5168064"/>
                <a:ext cx="4707201" cy="400110"/>
              </a:xfrm>
              <a:prstGeom prst="rect">
                <a:avLst/>
              </a:prstGeom>
              <a:noFill/>
            </p:spPr>
            <p:txBody>
              <a:bodyPr wrap="square" rtlCol="0">
                <a:spAutoFit/>
              </a:bodyPr>
              <a:lstStyle/>
              <a:p>
                <a:r>
                  <a:rPr lang="en-GB" sz="2000" b="1" dirty="0" err="1">
                    <a:solidFill>
                      <a:schemeClr val="bg1"/>
                    </a:solidFill>
                  </a:rPr>
                  <a:t>Noturus</a:t>
                </a:r>
                <a:r>
                  <a:rPr lang="en-GB" sz="2000" b="1" dirty="0">
                    <a:solidFill>
                      <a:schemeClr val="bg1"/>
                    </a:solidFill>
                  </a:rPr>
                  <a:t> Baileyi</a:t>
                </a:r>
              </a:p>
            </p:txBody>
          </p:sp>
        </p:grpSp>
      </p:grpSp>
      <p:sp useBgFill="1">
        <p:nvSpPr>
          <p:cNvPr id="6" name="Rectangle 5">
            <a:extLst>
              <a:ext uri="{FF2B5EF4-FFF2-40B4-BE49-F238E27FC236}">
                <a16:creationId xmlns:a16="http://schemas.microsoft.com/office/drawing/2014/main" id="{0C1CC6AF-45DE-92C0-A10F-225B6A14A970}"/>
              </a:ext>
            </a:extLst>
          </p:cNvPr>
          <p:cNvSpPr/>
          <p:nvPr/>
        </p:nvSpPr>
        <p:spPr>
          <a:xfrm>
            <a:off x="6096000" y="-121382"/>
            <a:ext cx="5772150" cy="211210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E3169D48-484E-8C50-4C1D-16B60BAD9C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6603" y="1736135"/>
            <a:ext cx="4733732" cy="4447706"/>
          </a:xfrm>
          <a:prstGeom prst="rect">
            <a:avLst/>
          </a:prstGeom>
        </p:spPr>
      </p:pic>
      <p:sp>
        <p:nvSpPr>
          <p:cNvPr id="2" name="TextBox 1">
            <a:extLst>
              <a:ext uri="{FF2B5EF4-FFF2-40B4-BE49-F238E27FC236}">
                <a16:creationId xmlns:a16="http://schemas.microsoft.com/office/drawing/2014/main" id="{B5271030-3FE7-FF61-87EB-D1221F1D5A67}"/>
              </a:ext>
            </a:extLst>
          </p:cNvPr>
          <p:cNvSpPr txBox="1"/>
          <p:nvPr/>
        </p:nvSpPr>
        <p:spPr>
          <a:xfrm>
            <a:off x="707072" y="392869"/>
            <a:ext cx="10777855" cy="954107"/>
          </a:xfrm>
          <a:prstGeom prst="rect">
            <a:avLst/>
          </a:prstGeom>
          <a:noFill/>
        </p:spPr>
        <p:txBody>
          <a:bodyPr wrap="square" rtlCol="0">
            <a:spAutoFit/>
          </a:bodyPr>
          <a:lstStyle/>
          <a:p>
            <a:pPr algn="ctr"/>
            <a:r>
              <a:rPr lang="en-GB" sz="2400" dirty="0">
                <a:solidFill>
                  <a:schemeClr val="bg2"/>
                </a:solidFill>
                <a:latin typeface="+mj-lt"/>
              </a:rPr>
              <a:t>SECTION 6:</a:t>
            </a:r>
          </a:p>
          <a:p>
            <a:pPr algn="ctr"/>
            <a:r>
              <a:rPr lang="en-GB" sz="3200" dirty="0">
                <a:solidFill>
                  <a:schemeClr val="bg2"/>
                </a:solidFill>
                <a:latin typeface="+mj-lt"/>
              </a:rPr>
              <a:t> </a:t>
            </a:r>
            <a:r>
              <a:rPr lang="en-GB" sz="3200" dirty="0">
                <a:solidFill>
                  <a:schemeClr val="bg1"/>
                </a:solidFill>
                <a:latin typeface="+mj-lt"/>
              </a:rPr>
              <a:t>OBSERVATIONS OF ENDANGERED SPECIES: FISH</a:t>
            </a:r>
          </a:p>
        </p:txBody>
      </p:sp>
      <p:sp>
        <p:nvSpPr>
          <p:cNvPr id="3" name="TextBox 2">
            <a:extLst>
              <a:ext uri="{FF2B5EF4-FFF2-40B4-BE49-F238E27FC236}">
                <a16:creationId xmlns:a16="http://schemas.microsoft.com/office/drawing/2014/main" id="{9C089D2A-B716-B1F5-6CE2-C12AF2BCBF12}"/>
              </a:ext>
            </a:extLst>
          </p:cNvPr>
          <p:cNvSpPr txBox="1"/>
          <p:nvPr/>
        </p:nvSpPr>
        <p:spPr>
          <a:xfrm>
            <a:off x="13323078" y="2360438"/>
            <a:ext cx="4320073" cy="3416320"/>
          </a:xfrm>
          <a:prstGeom prst="rect">
            <a:avLst/>
          </a:prstGeom>
          <a:noFill/>
        </p:spPr>
        <p:txBody>
          <a:bodyPr wrap="square" rtlCol="0">
            <a:spAutoFit/>
          </a:bodyPr>
          <a:lstStyle/>
          <a:p>
            <a:pPr algn="ctr"/>
            <a:r>
              <a:rPr lang="en-GB" dirty="0">
                <a:solidFill>
                  <a:schemeClr val="bg1"/>
                </a:solidFill>
              </a:rPr>
              <a:t>As with the previous category, the proportion of each </a:t>
            </a:r>
            <a:r>
              <a:rPr lang="en-GB" dirty="0">
                <a:solidFill>
                  <a:schemeClr val="accent5"/>
                </a:solidFill>
              </a:rPr>
              <a:t>‘Endangered’ </a:t>
            </a:r>
            <a:r>
              <a:rPr lang="en-GB" dirty="0">
                <a:solidFill>
                  <a:schemeClr val="bg1"/>
                </a:solidFill>
              </a:rPr>
              <a:t>species in the </a:t>
            </a:r>
            <a:r>
              <a:rPr lang="en-GB" dirty="0">
                <a:solidFill>
                  <a:schemeClr val="accent5"/>
                </a:solidFill>
              </a:rPr>
              <a:t>‘Fish’ </a:t>
            </a:r>
            <a:r>
              <a:rPr lang="en-GB" dirty="0">
                <a:solidFill>
                  <a:schemeClr val="bg1"/>
                </a:solidFill>
              </a:rPr>
              <a:t>category is balanced. </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Etheostoma</a:t>
            </a:r>
            <a:r>
              <a:rPr lang="en-GB" dirty="0">
                <a:solidFill>
                  <a:schemeClr val="accent5"/>
                </a:solidFill>
              </a:rPr>
              <a:t> </a:t>
            </a:r>
            <a:r>
              <a:rPr lang="en-GB" dirty="0" err="1">
                <a:solidFill>
                  <a:schemeClr val="accent5"/>
                </a:solidFill>
              </a:rPr>
              <a:t>Percnurum</a:t>
            </a:r>
            <a:r>
              <a:rPr lang="en-GB" dirty="0">
                <a:solidFill>
                  <a:schemeClr val="accent5"/>
                </a:solidFill>
              </a:rPr>
              <a:t>’</a:t>
            </a:r>
            <a:r>
              <a:rPr lang="en-GB" dirty="0">
                <a:solidFill>
                  <a:schemeClr val="bg1"/>
                </a:solidFill>
              </a:rPr>
              <a:t>,</a:t>
            </a:r>
            <a:r>
              <a:rPr lang="en-GB" dirty="0">
                <a:solidFill>
                  <a:schemeClr val="accent5"/>
                </a:solidFill>
              </a:rPr>
              <a:t> </a:t>
            </a:r>
            <a:r>
              <a:rPr lang="en-GB" dirty="0">
                <a:solidFill>
                  <a:schemeClr val="bg1"/>
                </a:solidFill>
              </a:rPr>
              <a:t>or the </a:t>
            </a:r>
            <a:r>
              <a:rPr lang="en-GB" b="1" dirty="0" err="1">
                <a:solidFill>
                  <a:schemeClr val="bg1"/>
                </a:solidFill>
              </a:rPr>
              <a:t>Duskytail</a:t>
            </a:r>
            <a:r>
              <a:rPr lang="en-GB" b="1" dirty="0">
                <a:solidFill>
                  <a:schemeClr val="bg1"/>
                </a:solidFill>
              </a:rPr>
              <a:t> Darter</a:t>
            </a:r>
            <a:r>
              <a:rPr lang="en-GB" dirty="0">
                <a:solidFill>
                  <a:schemeClr val="bg1"/>
                </a:solidFill>
              </a:rPr>
              <a:t>, has the most observations in the category at 36%.</a:t>
            </a:r>
          </a:p>
          <a:p>
            <a:pPr algn="ctr"/>
            <a:endParaRPr lang="en-GB" dirty="0">
              <a:solidFill>
                <a:schemeClr val="bg1"/>
              </a:solidFill>
            </a:endParaRPr>
          </a:p>
          <a:p>
            <a:pPr algn="ctr"/>
            <a:r>
              <a:rPr lang="en-GB" dirty="0">
                <a:solidFill>
                  <a:schemeClr val="bg1"/>
                </a:solidFill>
              </a:rPr>
              <a:t>The </a:t>
            </a:r>
            <a:r>
              <a:rPr lang="en-GB" dirty="0">
                <a:solidFill>
                  <a:schemeClr val="accent5"/>
                </a:solidFill>
              </a:rPr>
              <a:t>‘</a:t>
            </a:r>
            <a:r>
              <a:rPr lang="en-GB" dirty="0" err="1">
                <a:solidFill>
                  <a:schemeClr val="accent5"/>
                </a:solidFill>
              </a:rPr>
              <a:t>Noturus</a:t>
            </a:r>
            <a:r>
              <a:rPr lang="en-GB" dirty="0">
                <a:solidFill>
                  <a:schemeClr val="accent5"/>
                </a:solidFill>
              </a:rPr>
              <a:t> Baileyi’</a:t>
            </a:r>
            <a:r>
              <a:rPr lang="en-GB" dirty="0">
                <a:solidFill>
                  <a:schemeClr val="bg1"/>
                </a:solidFill>
              </a:rPr>
              <a:t>, or </a:t>
            </a:r>
            <a:r>
              <a:rPr lang="en-GB" b="1" dirty="0">
                <a:solidFill>
                  <a:schemeClr val="bg1"/>
                </a:solidFill>
              </a:rPr>
              <a:t>Smoky Madtom</a:t>
            </a:r>
            <a:r>
              <a:rPr lang="en-GB" dirty="0">
                <a:solidFill>
                  <a:schemeClr val="bg1"/>
                </a:solidFill>
              </a:rPr>
              <a:t>, has the least, making up 31% of the observations of endangered </a:t>
            </a:r>
            <a:r>
              <a:rPr lang="en-GB" dirty="0">
                <a:solidFill>
                  <a:schemeClr val="accent5"/>
                </a:solidFill>
              </a:rPr>
              <a:t>‘Fish’ </a:t>
            </a:r>
            <a:r>
              <a:rPr lang="en-GB" dirty="0">
                <a:solidFill>
                  <a:schemeClr val="bg1"/>
                </a:solidFill>
              </a:rPr>
              <a:t>species.</a:t>
            </a:r>
          </a:p>
          <a:p>
            <a:endParaRPr lang="en-GB" dirty="0">
              <a:solidFill>
                <a:schemeClr val="bg1"/>
              </a:solidFill>
            </a:endParaRPr>
          </a:p>
        </p:txBody>
      </p:sp>
    </p:spTree>
    <p:extLst>
      <p:ext uri="{BB962C8B-B14F-4D97-AF65-F5344CB8AC3E}">
        <p14:creationId xmlns:p14="http://schemas.microsoft.com/office/powerpoint/2010/main" val="19033642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00">
        <p159:morph option="byObject"/>
      </p:transition>
    </mc:Choice>
    <mc:Fallback>
      <p:transition spd="slow" advTm="2000">
        <p:fade/>
      </p:transition>
    </mc:Fallback>
  </mc:AlternateContent>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7699</Words>
  <Application>Microsoft Office PowerPoint</Application>
  <PresentationFormat>Widescreen</PresentationFormat>
  <Paragraphs>954</Paragraphs>
  <Slides>114</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114</vt:i4>
      </vt:variant>
    </vt:vector>
  </HeadingPairs>
  <TitlesOfParts>
    <vt:vector size="120" baseType="lpstr">
      <vt:lpstr>Arial</vt:lpstr>
      <vt:lpstr>Calibri</vt:lpstr>
      <vt:lpstr>Century Gothic</vt:lpstr>
      <vt:lpstr>Courier New</vt:lpstr>
      <vt:lpstr>Segoe UI Light</vt:lpstr>
      <vt:lpstr>Office Theme</vt:lpstr>
      <vt:lpstr>PowerPoint Presentation</vt:lpstr>
      <vt:lpstr>PowerPoint Presentation</vt:lpstr>
      <vt:lpstr>PowerPoint Presentation</vt:lpstr>
      <vt:lpstr>PowerPoint Presentation</vt:lpstr>
      <vt:lpstr>INTRODUCTION</vt:lpstr>
      <vt:lpstr>INTRODUCTION</vt:lpstr>
      <vt:lpstr>INTRODUCTION</vt:lpstr>
      <vt:lpstr>INTRODUCTION</vt:lpstr>
      <vt:lpstr>INTRODUCTION</vt:lpstr>
      <vt:lpstr>INTRODUCTION</vt:lpstr>
      <vt:lpstr>PowerPoint Presentation</vt:lpstr>
      <vt:lpstr>PowerPoint Presentation</vt:lpstr>
      <vt:lpstr>PowerPoint Presentation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EXPLORATION</vt:lpstr>
      <vt:lpstr>PowerPoint Presentation</vt:lpstr>
      <vt:lpstr>EXPLORATION</vt:lpstr>
      <vt:lpstr>PowerPoint Presentation</vt:lpstr>
      <vt:lpstr>PowerPoint Presentation</vt:lpstr>
      <vt:lpstr>PowerPoint Presentation</vt:lpstr>
      <vt:lpstr>CLEANING</vt:lpstr>
      <vt:lpstr>CLEANING</vt:lpstr>
      <vt:lpstr>CLEANING</vt:lpstr>
      <vt:lpstr>CLEANING</vt:lpstr>
      <vt:lpstr>CLEANING</vt:lpstr>
      <vt:lpstr>CLEANING</vt:lpstr>
      <vt:lpstr>CLEANING</vt:lpstr>
      <vt:lpstr>PowerPoint Presentation</vt:lpstr>
      <vt:lpstr>PowerPoint Presentation</vt:lpstr>
      <vt:lpstr>PowerPoint Presentation</vt:lpstr>
      <vt:lpstr>ANALYSIS</vt:lpstr>
      <vt:lpstr>ANALYSIS</vt:lpstr>
      <vt:lpstr>ANALYSIS</vt:lpstr>
      <vt:lpstr>ANALYSIS</vt:lpstr>
      <vt:lpstr>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CONCLUSION</vt:lpstr>
      <vt:lpstr>CONCLUSION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Azhar Majothi</dc:creator>
  <cp:lastModifiedBy>Azhar Majothi</cp:lastModifiedBy>
  <cp:revision>59</cp:revision>
  <dcterms:created xsi:type="dcterms:W3CDTF">2026-01-03T15:02:58Z</dcterms:created>
  <dcterms:modified xsi:type="dcterms:W3CDTF">2026-01-11T19:30:17Z</dcterms:modified>
</cp:coreProperties>
</file>